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3.jpg" ContentType="image/jpg"/>
  <Override PartName="/ppt/media/image126.jpg" ContentType="image/jpg"/>
  <Override PartName="/ppt/media/image146.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74" r:id="rId3"/>
    <p:sldMasterId id="2147483687" r:id="rId4"/>
    <p:sldMasterId id="2147483699" r:id="rId5"/>
  </p:sldMasterIdLst>
  <p:notesMasterIdLst>
    <p:notesMasterId r:id="rId112"/>
  </p:notesMasterIdLst>
  <p:handoutMasterIdLst>
    <p:handoutMasterId r:id="rId113"/>
  </p:handoutMasterIdLst>
  <p:sldIdLst>
    <p:sldId id="322" r:id="rId6"/>
    <p:sldId id="256" r:id="rId7"/>
    <p:sldId id="1013" r:id="rId8"/>
    <p:sldId id="471" r:id="rId9"/>
    <p:sldId id="1015" r:id="rId10"/>
    <p:sldId id="472" r:id="rId11"/>
    <p:sldId id="479" r:id="rId12"/>
    <p:sldId id="1016" r:id="rId13"/>
    <p:sldId id="1017" r:id="rId14"/>
    <p:sldId id="1018" r:id="rId15"/>
    <p:sldId id="1019" r:id="rId16"/>
    <p:sldId id="1020" r:id="rId17"/>
    <p:sldId id="1021" r:id="rId18"/>
    <p:sldId id="480" r:id="rId19"/>
    <p:sldId id="481" r:id="rId20"/>
    <p:sldId id="482" r:id="rId21"/>
    <p:sldId id="485" r:id="rId22"/>
    <p:sldId id="484" r:id="rId23"/>
    <p:sldId id="427" r:id="rId24"/>
    <p:sldId id="1022" r:id="rId25"/>
    <p:sldId id="1023" r:id="rId26"/>
    <p:sldId id="1024" r:id="rId27"/>
    <p:sldId id="1025" r:id="rId28"/>
    <p:sldId id="1026" r:id="rId29"/>
    <p:sldId id="1027" r:id="rId30"/>
    <p:sldId id="1028" r:id="rId31"/>
    <p:sldId id="1029" r:id="rId32"/>
    <p:sldId id="1030" r:id="rId33"/>
    <p:sldId id="1031" r:id="rId34"/>
    <p:sldId id="1032" r:id="rId35"/>
    <p:sldId id="1033" r:id="rId36"/>
    <p:sldId id="1034" r:id="rId37"/>
    <p:sldId id="1035" r:id="rId38"/>
    <p:sldId id="1036" r:id="rId39"/>
    <p:sldId id="1038" r:id="rId40"/>
    <p:sldId id="1037" r:id="rId41"/>
    <p:sldId id="1041" r:id="rId42"/>
    <p:sldId id="1042" r:id="rId43"/>
    <p:sldId id="1039" r:id="rId44"/>
    <p:sldId id="1040" r:id="rId45"/>
    <p:sldId id="273" r:id="rId46"/>
    <p:sldId id="276" r:id="rId47"/>
    <p:sldId id="1886" r:id="rId48"/>
    <p:sldId id="279" r:id="rId49"/>
    <p:sldId id="280" r:id="rId50"/>
    <p:sldId id="281" r:id="rId51"/>
    <p:sldId id="282" r:id="rId52"/>
    <p:sldId id="283" r:id="rId53"/>
    <p:sldId id="284" r:id="rId54"/>
    <p:sldId id="286" r:id="rId55"/>
    <p:sldId id="1888" r:id="rId56"/>
    <p:sldId id="1889" r:id="rId57"/>
    <p:sldId id="292" r:id="rId58"/>
    <p:sldId id="1043" r:id="rId59"/>
    <p:sldId id="1044" r:id="rId60"/>
    <p:sldId id="1045" r:id="rId61"/>
    <p:sldId id="1046" r:id="rId62"/>
    <p:sldId id="1047" r:id="rId63"/>
    <p:sldId id="1915" r:id="rId64"/>
    <p:sldId id="294" r:id="rId65"/>
    <p:sldId id="1891" r:id="rId66"/>
    <p:sldId id="1892" r:id="rId67"/>
    <p:sldId id="1916" r:id="rId68"/>
    <p:sldId id="1917" r:id="rId69"/>
    <p:sldId id="1918" r:id="rId70"/>
    <p:sldId id="302" r:id="rId71"/>
    <p:sldId id="304" r:id="rId72"/>
    <p:sldId id="1919" r:id="rId73"/>
    <p:sldId id="1920" r:id="rId74"/>
    <p:sldId id="1921" r:id="rId75"/>
    <p:sldId id="1922" r:id="rId76"/>
    <p:sldId id="1923" r:id="rId77"/>
    <p:sldId id="1924" r:id="rId78"/>
    <p:sldId id="312" r:id="rId79"/>
    <p:sldId id="1925" r:id="rId80"/>
    <p:sldId id="314" r:id="rId81"/>
    <p:sldId id="315" r:id="rId82"/>
    <p:sldId id="316" r:id="rId83"/>
    <p:sldId id="1897" r:id="rId84"/>
    <p:sldId id="1898" r:id="rId85"/>
    <p:sldId id="319" r:id="rId86"/>
    <p:sldId id="1899" r:id="rId87"/>
    <p:sldId id="1900" r:id="rId88"/>
    <p:sldId id="323" r:id="rId89"/>
    <p:sldId id="330" r:id="rId90"/>
    <p:sldId id="301" r:id="rId91"/>
    <p:sldId id="1926" r:id="rId92"/>
    <p:sldId id="1927" r:id="rId93"/>
    <p:sldId id="1928" r:id="rId94"/>
    <p:sldId id="1929" r:id="rId95"/>
    <p:sldId id="1930" r:id="rId96"/>
    <p:sldId id="1931" r:id="rId97"/>
    <p:sldId id="329" r:id="rId98"/>
    <p:sldId id="1905" r:id="rId99"/>
    <p:sldId id="1909" r:id="rId100"/>
    <p:sldId id="1912" r:id="rId101"/>
    <p:sldId id="342" r:id="rId102"/>
    <p:sldId id="343" r:id="rId103"/>
    <p:sldId id="345" r:id="rId104"/>
    <p:sldId id="347" r:id="rId105"/>
    <p:sldId id="348" r:id="rId106"/>
    <p:sldId id="350" r:id="rId107"/>
    <p:sldId id="351" r:id="rId108"/>
    <p:sldId id="353" r:id="rId109"/>
    <p:sldId id="354" r:id="rId110"/>
    <p:sldId id="355" r:id="rId111"/>
  </p:sldIdLst>
  <p:sldSz cx="12190413" cy="6859588"/>
  <p:notesSz cx="6858000" cy="9144000"/>
  <p:embeddedFontLst>
    <p:embeddedFont>
      <p:font typeface="굴림체" panose="020B0609000101010101" pitchFamily="49" charset="-127"/>
      <p:regular r:id="rId114"/>
    </p:embeddedFont>
    <p:embeddedFont>
      <p:font typeface="Calibri" panose="020F0502020204030204" pitchFamily="34" charset="0"/>
      <p:regular r:id="rId115"/>
      <p:bold r:id="rId116"/>
      <p:italic r:id="rId117"/>
      <p:boldItalic r:id="rId118"/>
    </p:embeddedFont>
    <p:embeddedFont>
      <p:font typeface="Calibri Light" panose="020F0302020204030204" pitchFamily="34" charset="0"/>
      <p:regular r:id="rId119"/>
      <p:italic r:id="rId120"/>
    </p:embeddedFont>
    <p:embeddedFont>
      <p:font typeface="Cambria Math" panose="02040503050406030204" pitchFamily="18" charset="0"/>
      <p:regular r:id="rId121"/>
    </p:embeddedFont>
    <p:embeddedFont>
      <p:font typeface="Consolas" panose="020B0609020204030204" pitchFamily="49" charset="0"/>
      <p:regular r:id="rId122"/>
      <p:bold r:id="rId123"/>
      <p:italic r:id="rId124"/>
      <p:boldItalic r:id="rId125"/>
    </p:embeddedFont>
    <p:embeddedFont>
      <p:font typeface="Malgun Gothic" panose="020B0503020000020004" pitchFamily="34" charset="-127"/>
      <p:regular r:id="rId126"/>
      <p:bold r:id="rId127"/>
    </p:embeddedFont>
    <p:embeddedFont>
      <p:font typeface="open sans" panose="020B0606030504020204" pitchFamily="34" charset="0"/>
      <p:regular r:id="rId128"/>
      <p:bold r:id="rId129"/>
      <p:italic r:id="rId130"/>
      <p:boldItalic r:id="rId131"/>
    </p:embeddedFont>
    <p:embeddedFont>
      <p:font typeface="Segoe UI" panose="020B0502040204020203" pitchFamily="34" charset="0"/>
      <p:regular r:id="rId132"/>
      <p:bold r:id="rId133"/>
      <p:italic r:id="rId134"/>
      <p:boldItalic r:id="rId135"/>
    </p:embeddedFont>
    <p:embeddedFont>
      <p:font typeface="Verdana" panose="020B0604030504040204" pitchFamily="34" charset="0"/>
      <p:regular r:id="rId136"/>
      <p:bold r:id="rId137"/>
      <p:italic r:id="rId138"/>
      <p:boldItalic r:id="rId139"/>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at  Şimşek" initials="MŞ" lastIdx="1" clrIdx="0">
    <p:extLst>
      <p:ext uri="{19B8F6BF-5375-455C-9EA6-DF929625EA0E}">
        <p15:presenceInfo xmlns:p15="http://schemas.microsoft.com/office/powerpoint/2012/main" userId="Murat  Şimşe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7FE"/>
    <a:srgbClr val="010E54"/>
    <a:srgbClr val="03ECFF"/>
    <a:srgbClr val="17293D"/>
    <a:srgbClr val="1C89DB"/>
    <a:srgbClr val="CE9552"/>
    <a:srgbClr val="FF6100"/>
    <a:srgbClr val="BDDAEA"/>
    <a:srgbClr val="140D3B"/>
    <a:srgbClr val="F4A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82881" autoAdjust="0"/>
  </p:normalViewPr>
  <p:slideViewPr>
    <p:cSldViewPr>
      <p:cViewPr>
        <p:scale>
          <a:sx n="50" d="100"/>
          <a:sy n="50" d="100"/>
        </p:scale>
        <p:origin x="2198" y="514"/>
      </p:cViewPr>
      <p:guideLst>
        <p:guide orient="horz" pos="2160"/>
        <p:guide pos="2880"/>
        <p:guide orient="horz" pos="2161"/>
        <p:guide pos="3840"/>
      </p:guideLst>
    </p:cSldViewPr>
  </p:slideViewPr>
  <p:outlineViewPr>
    <p:cViewPr>
      <p:scale>
        <a:sx n="33" d="100"/>
        <a:sy n="33" d="100"/>
      </p:scale>
      <p:origin x="0" y="-14736"/>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4.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font" Target="fonts/font25.fntdata"/><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0.fntdata"/><Relationship Id="rId128" Type="http://schemas.openxmlformats.org/officeDocument/2006/relationships/font" Target="fonts/font15.fntdata"/><Relationship Id="rId144"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handoutMaster" Target="handoutMasters/handoutMaster1.xml"/><Relationship Id="rId118" Type="http://schemas.openxmlformats.org/officeDocument/2006/relationships/font" Target="fonts/font5.fntdata"/><Relationship Id="rId134" Type="http://schemas.openxmlformats.org/officeDocument/2006/relationships/font" Target="fonts/font21.fntdata"/><Relationship Id="rId139" Type="http://schemas.openxmlformats.org/officeDocument/2006/relationships/font" Target="fonts/font26.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font" Target="fonts/font11.fntdata"/><Relationship Id="rId129" Type="http://schemas.openxmlformats.org/officeDocument/2006/relationships/font" Target="fonts/font16.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1.fntdata"/><Relationship Id="rId119" Type="http://schemas.openxmlformats.org/officeDocument/2006/relationships/font" Target="fonts/font6.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17.fntdata"/><Relationship Id="rId135" Type="http://schemas.openxmlformats.org/officeDocument/2006/relationships/font" Target="fonts/font22.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7.fntdata"/><Relationship Id="rId125" Type="http://schemas.openxmlformats.org/officeDocument/2006/relationships/font" Target="fonts/font12.fntdata"/><Relationship Id="rId141"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font" Target="fonts/font2.fntdata"/><Relationship Id="rId131" Type="http://schemas.openxmlformats.org/officeDocument/2006/relationships/font" Target="fonts/font18.fntdata"/><Relationship Id="rId136" Type="http://schemas.openxmlformats.org/officeDocument/2006/relationships/font" Target="fonts/font23.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3.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8.fntdata"/><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3.fntdata"/><Relationship Id="rId137" Type="http://schemas.openxmlformats.org/officeDocument/2006/relationships/font" Target="fonts/font24.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font" Target="fonts/font19.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4.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9.fntdata"/><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notesMaster" Target="notesMasters/notesMaster1.xml"/><Relationship Id="rId133" Type="http://schemas.openxmlformats.org/officeDocument/2006/relationships/font" Target="fonts/font20.fntdata"/><Relationship Id="rId16"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2022-12-25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2022-12-25</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tr-TR" sz="1400" dirty="0" err="1"/>
              <a:t>This</a:t>
            </a:r>
            <a:r>
              <a:rPr lang="tr-TR" sz="1400" dirty="0"/>
              <a:t> </a:t>
            </a:r>
            <a:r>
              <a:rPr lang="en-US" sz="1400" dirty="0"/>
              <a:t>diagram explains the general structure of a decision tree:</a:t>
            </a:r>
            <a:endParaRPr lang="tr-TR" sz="1400" dirty="0"/>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270267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931854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512424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423903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400957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265115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3140341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1801698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74830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72812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1" dirty="0">
                <a:solidFill>
                  <a:srgbClr val="292929"/>
                </a:solidFill>
                <a:effectLst/>
                <a:latin typeface="source-serif-pro"/>
              </a:rPr>
              <a:t>P ( A | B )</a:t>
            </a:r>
            <a:r>
              <a:rPr lang="tr-TR" b="0" i="0" dirty="0">
                <a:solidFill>
                  <a:srgbClr val="292929"/>
                </a:solidFill>
                <a:effectLst/>
                <a:latin typeface="source-serif-pro"/>
              </a:rPr>
              <a:t> = B olayı gerçekleştiğinde A olayının gerçekleşme olasılığı</a:t>
            </a:r>
            <a:br>
              <a:rPr lang="tr-TR" dirty="0"/>
            </a:br>
            <a:r>
              <a:rPr lang="tr-TR" b="0" i="1" dirty="0">
                <a:solidFill>
                  <a:srgbClr val="292929"/>
                </a:solidFill>
                <a:effectLst/>
                <a:latin typeface="source-serif-pro"/>
              </a:rPr>
              <a:t>P ( A ) </a:t>
            </a:r>
            <a:r>
              <a:rPr lang="tr-TR" b="0" i="0" dirty="0">
                <a:solidFill>
                  <a:srgbClr val="292929"/>
                </a:solidFill>
                <a:effectLst/>
                <a:latin typeface="source-serif-pro"/>
              </a:rPr>
              <a:t>= A olayının gerçekleşme olasılığı</a:t>
            </a:r>
            <a:br>
              <a:rPr lang="tr-TR" dirty="0"/>
            </a:br>
            <a:r>
              <a:rPr lang="tr-TR" b="0" i="1" dirty="0">
                <a:solidFill>
                  <a:srgbClr val="292929"/>
                </a:solidFill>
                <a:effectLst/>
                <a:latin typeface="source-serif-pro"/>
              </a:rPr>
              <a:t>P ( B | A ) </a:t>
            </a:r>
            <a:r>
              <a:rPr lang="tr-TR" b="0" i="0" dirty="0">
                <a:solidFill>
                  <a:srgbClr val="292929"/>
                </a:solidFill>
                <a:effectLst/>
                <a:latin typeface="source-serif-pro"/>
              </a:rPr>
              <a:t>= A olayı gerçekleştiğinde B olayının gerçekleşme olasılığı</a:t>
            </a:r>
            <a:br>
              <a:rPr lang="tr-TR" dirty="0"/>
            </a:br>
            <a:r>
              <a:rPr lang="tr-TR" b="0" i="1" dirty="0">
                <a:solidFill>
                  <a:srgbClr val="292929"/>
                </a:solidFill>
                <a:effectLst/>
                <a:latin typeface="source-serif-pro"/>
              </a:rPr>
              <a:t>P ( B )</a:t>
            </a:r>
            <a:r>
              <a:rPr lang="tr-TR" b="0" i="0" dirty="0">
                <a:solidFill>
                  <a:srgbClr val="292929"/>
                </a:solidFill>
                <a:effectLst/>
                <a:latin typeface="source-serif-pro"/>
              </a:rPr>
              <a:t> = B olayının gerçekleşme olasılığı</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25441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36</a:t>
            </a:fld>
            <a:endParaRPr lang="ko-KR" altLang="en-US"/>
          </a:p>
        </p:txBody>
      </p:sp>
    </p:spTree>
    <p:extLst>
      <p:ext uri="{BB962C8B-B14F-4D97-AF65-F5344CB8AC3E}">
        <p14:creationId xmlns:p14="http://schemas.microsoft.com/office/powerpoint/2010/main" val="107788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37</a:t>
            </a:fld>
            <a:endParaRPr lang="ko-KR" altLang="en-US"/>
          </a:p>
        </p:txBody>
      </p:sp>
    </p:spTree>
    <p:extLst>
      <p:ext uri="{BB962C8B-B14F-4D97-AF65-F5344CB8AC3E}">
        <p14:creationId xmlns:p14="http://schemas.microsoft.com/office/powerpoint/2010/main" val="4103685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38</a:t>
            </a:fld>
            <a:endParaRPr lang="ko-KR" altLang="en-US"/>
          </a:p>
        </p:txBody>
      </p:sp>
    </p:spTree>
    <p:extLst>
      <p:ext uri="{BB962C8B-B14F-4D97-AF65-F5344CB8AC3E}">
        <p14:creationId xmlns:p14="http://schemas.microsoft.com/office/powerpoint/2010/main" val="6598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39</a:t>
            </a:fld>
            <a:endParaRPr lang="ko-KR" altLang="en-US"/>
          </a:p>
        </p:txBody>
      </p:sp>
    </p:spTree>
    <p:extLst>
      <p:ext uri="{BB962C8B-B14F-4D97-AF65-F5344CB8AC3E}">
        <p14:creationId xmlns:p14="http://schemas.microsoft.com/office/powerpoint/2010/main" val="3301992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40</a:t>
            </a:fld>
            <a:endParaRPr lang="ko-KR" altLang="en-US"/>
          </a:p>
        </p:txBody>
      </p:sp>
    </p:spTree>
    <p:extLst>
      <p:ext uri="{BB962C8B-B14F-4D97-AF65-F5344CB8AC3E}">
        <p14:creationId xmlns:p14="http://schemas.microsoft.com/office/powerpoint/2010/main" val="3290052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54</a:t>
            </a:fld>
            <a:endParaRPr lang="ko-KR" altLang="en-US"/>
          </a:p>
        </p:txBody>
      </p:sp>
    </p:spTree>
    <p:extLst>
      <p:ext uri="{BB962C8B-B14F-4D97-AF65-F5344CB8AC3E}">
        <p14:creationId xmlns:p14="http://schemas.microsoft.com/office/powerpoint/2010/main" val="275664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55</a:t>
            </a:fld>
            <a:endParaRPr lang="ko-KR" altLang="en-US"/>
          </a:p>
        </p:txBody>
      </p:sp>
    </p:spTree>
    <p:extLst>
      <p:ext uri="{BB962C8B-B14F-4D97-AF65-F5344CB8AC3E}">
        <p14:creationId xmlns:p14="http://schemas.microsoft.com/office/powerpoint/2010/main" val="3952134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56</a:t>
            </a:fld>
            <a:endParaRPr lang="ko-KR" altLang="en-US"/>
          </a:p>
        </p:txBody>
      </p:sp>
    </p:spTree>
    <p:extLst>
      <p:ext uri="{BB962C8B-B14F-4D97-AF65-F5344CB8AC3E}">
        <p14:creationId xmlns:p14="http://schemas.microsoft.com/office/powerpoint/2010/main" val="2506015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57</a:t>
            </a:fld>
            <a:endParaRPr lang="ko-KR" altLang="en-US"/>
          </a:p>
        </p:txBody>
      </p:sp>
    </p:spTree>
    <p:extLst>
      <p:ext uri="{BB962C8B-B14F-4D97-AF65-F5344CB8AC3E}">
        <p14:creationId xmlns:p14="http://schemas.microsoft.com/office/powerpoint/2010/main" val="1285061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58</a:t>
            </a:fld>
            <a:endParaRPr lang="ko-KR" altLang="en-US"/>
          </a:p>
        </p:txBody>
      </p:sp>
    </p:spTree>
    <p:extLst>
      <p:ext uri="{BB962C8B-B14F-4D97-AF65-F5344CB8AC3E}">
        <p14:creationId xmlns:p14="http://schemas.microsoft.com/office/powerpoint/2010/main" val="38840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1" dirty="0">
                <a:solidFill>
                  <a:srgbClr val="292929"/>
                </a:solidFill>
                <a:effectLst/>
                <a:latin typeface="source-serif-pro"/>
              </a:rPr>
              <a:t>P ( A | B )</a:t>
            </a:r>
            <a:r>
              <a:rPr lang="tr-TR" b="0" i="0" dirty="0">
                <a:solidFill>
                  <a:srgbClr val="292929"/>
                </a:solidFill>
                <a:effectLst/>
                <a:latin typeface="source-serif-pro"/>
              </a:rPr>
              <a:t> = B olayı gerçekleştiğinde A olayının gerçekleşme olasılığı</a:t>
            </a:r>
            <a:br>
              <a:rPr lang="tr-TR" dirty="0"/>
            </a:br>
            <a:r>
              <a:rPr lang="tr-TR" b="0" i="1" dirty="0">
                <a:solidFill>
                  <a:srgbClr val="292929"/>
                </a:solidFill>
                <a:effectLst/>
                <a:latin typeface="source-serif-pro"/>
              </a:rPr>
              <a:t>P ( A ) </a:t>
            </a:r>
            <a:r>
              <a:rPr lang="tr-TR" b="0" i="0" dirty="0">
                <a:solidFill>
                  <a:srgbClr val="292929"/>
                </a:solidFill>
                <a:effectLst/>
                <a:latin typeface="source-serif-pro"/>
              </a:rPr>
              <a:t>= A olayının gerçekleşme olasılığı</a:t>
            </a:r>
            <a:br>
              <a:rPr lang="tr-TR" dirty="0"/>
            </a:br>
            <a:r>
              <a:rPr lang="tr-TR" b="0" i="1" dirty="0">
                <a:solidFill>
                  <a:srgbClr val="292929"/>
                </a:solidFill>
                <a:effectLst/>
                <a:latin typeface="source-serif-pro"/>
              </a:rPr>
              <a:t>P ( B | A ) </a:t>
            </a:r>
            <a:r>
              <a:rPr lang="tr-TR" b="0" i="0" dirty="0">
                <a:solidFill>
                  <a:srgbClr val="292929"/>
                </a:solidFill>
                <a:effectLst/>
                <a:latin typeface="source-serif-pro"/>
              </a:rPr>
              <a:t>= A olayı gerçekleştiğinde B olayının gerçekleşme olasılığı</a:t>
            </a:r>
            <a:br>
              <a:rPr lang="tr-TR" dirty="0"/>
            </a:br>
            <a:r>
              <a:rPr lang="tr-TR" b="0" i="1" dirty="0">
                <a:solidFill>
                  <a:srgbClr val="292929"/>
                </a:solidFill>
                <a:effectLst/>
                <a:latin typeface="source-serif-pro"/>
              </a:rPr>
              <a:t>P ( B )</a:t>
            </a:r>
            <a:r>
              <a:rPr lang="tr-TR" b="0" i="0" dirty="0">
                <a:solidFill>
                  <a:srgbClr val="292929"/>
                </a:solidFill>
                <a:effectLst/>
                <a:latin typeface="source-serif-pro"/>
              </a:rPr>
              <a:t> = B olayının gerçekleşme olasılığı</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90423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81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188527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72160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08244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89346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74846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It is a graphical representation for getting all the possible solutions to a problem/decision based on given conditions.</a:t>
            </a:r>
            <a:endParaRPr lang="tr-TR" dirty="0"/>
          </a:p>
          <a:p>
            <a:endParaRPr lang="tr-TR"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b="0" i="0" dirty="0">
                <a:solidFill>
                  <a:srgbClr val="000000"/>
                </a:solidFill>
                <a:effectLst/>
                <a:latin typeface="inter-regular"/>
              </a:rPr>
              <a:t>It is called a decision tree because, similar to a tree, it starts with the root node, which expands on further branches and constructs a tree-like structure.</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1396715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6E1F538-CD17-4FEB-9F3C-904332F060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735166" y="5540319"/>
            <a:ext cx="4968552" cy="841803"/>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03ECFF"/>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735166" y="3501802"/>
            <a:ext cx="6264696" cy="219005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6084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73112"/>
            <a:ext cx="4010562" cy="1162320"/>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113" y="273114"/>
            <a:ext cx="6814779" cy="5854469"/>
          </a:xfrm>
        </p:spPr>
        <p:txBody>
          <a:bodyPr/>
          <a:lstStyle>
            <a:lvl1pPr>
              <a:defRPr sz="4266"/>
            </a:lvl1pPr>
            <a:lvl2pPr>
              <a:defRPr sz="3733"/>
            </a:lvl2pPr>
            <a:lvl3pPr>
              <a:defRPr sz="3200"/>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3" y="1435434"/>
            <a:ext cx="4010562" cy="469214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6615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70"/>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406" y="612916"/>
            <a:ext cx="7314248" cy="4115753"/>
          </a:xfrm>
        </p:spPr>
        <p:txBody>
          <a:bodyPr/>
          <a:lstStyle>
            <a:lvl1pPr marL="0" indent="0">
              <a:buNone/>
              <a:defRPr sz="4266"/>
            </a:lvl1pPr>
            <a:lvl2pPr marL="609539" indent="0">
              <a:buNone/>
              <a:defRPr sz="3733"/>
            </a:lvl2pPr>
            <a:lvl3pPr marL="1219078" indent="0">
              <a:buNone/>
              <a:defRPr sz="3200"/>
            </a:lvl3pPr>
            <a:lvl4pPr marL="1828617" indent="0">
              <a:buNone/>
              <a:defRPr sz="2666"/>
            </a:lvl4pPr>
            <a:lvl5pPr marL="2438156" indent="0">
              <a:buNone/>
              <a:defRPr sz="2666"/>
            </a:lvl5pPr>
            <a:lvl6pPr marL="3047695" indent="0">
              <a:buNone/>
              <a:defRPr sz="2666"/>
            </a:lvl6pPr>
            <a:lvl7pPr marL="3657234" indent="0">
              <a:buNone/>
              <a:defRPr sz="2666"/>
            </a:lvl7pPr>
            <a:lvl8pPr marL="4266773" indent="0">
              <a:buNone/>
              <a:defRPr sz="2666"/>
            </a:lvl8pPr>
            <a:lvl9pPr marL="4876312" indent="0">
              <a:buNone/>
              <a:defRPr sz="2666"/>
            </a:lvl9pPr>
          </a:lstStyle>
          <a:p>
            <a:endParaRPr lang="en-US"/>
          </a:p>
        </p:txBody>
      </p:sp>
      <p:sp>
        <p:nvSpPr>
          <p:cNvPr id="4" name="Text Placeholder 3"/>
          <p:cNvSpPr>
            <a:spLocks noGrp="1"/>
          </p:cNvSpPr>
          <p:nvPr>
            <p:ph type="body" sz="half" idx="2"/>
          </p:nvPr>
        </p:nvSpPr>
        <p:spPr>
          <a:xfrm>
            <a:off x="2389406" y="5368581"/>
            <a:ext cx="7314248" cy="80504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5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34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728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lvl1pPr>
            <a:lvl2pPr marL="457291" indent="0" algn="ctr">
              <a:buNone/>
              <a:defRPr/>
            </a:lvl2pPr>
            <a:lvl3pPr marL="914583" indent="0" algn="ctr">
              <a:buNone/>
              <a:defRPr/>
            </a:lvl3pPr>
            <a:lvl4pPr marL="1371874" indent="0" algn="ctr">
              <a:buNone/>
              <a:defRPr/>
            </a:lvl4pPr>
            <a:lvl5pPr marL="1829166" indent="0" algn="ctr">
              <a:buNone/>
              <a:defRPr/>
            </a:lvl5pPr>
            <a:lvl6pPr marL="2286457" indent="0" algn="ctr">
              <a:buNone/>
              <a:defRPr/>
            </a:lvl6pPr>
            <a:lvl7pPr marL="2743749" indent="0" algn="ctr">
              <a:buNone/>
              <a:defRPr/>
            </a:lvl7pPr>
            <a:lvl8pPr marL="3201040" indent="0" algn="ctr">
              <a:buNone/>
              <a:defRPr/>
            </a:lvl8pPr>
            <a:lvl9pPr marL="3658332" indent="0" algn="ctr">
              <a:buNone/>
              <a:defRPr/>
            </a:lvl9pPr>
          </a:lstStyle>
          <a:p>
            <a:r>
              <a:rPr lang="en-US"/>
              <a:t>Click to edit Master subtitle style</a:t>
            </a:r>
          </a:p>
        </p:txBody>
      </p:sp>
    </p:spTree>
    <p:extLst>
      <p:ext uri="{BB962C8B-B14F-4D97-AF65-F5344CB8AC3E}">
        <p14:creationId xmlns:p14="http://schemas.microsoft.com/office/powerpoint/2010/main" val="389025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217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0"/>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000"/>
            </a:lvl1pPr>
            <a:lvl2pPr marL="457291" indent="0">
              <a:buNone/>
              <a:defRPr sz="1800"/>
            </a:lvl2pPr>
            <a:lvl3pPr marL="914583" indent="0">
              <a:buNone/>
              <a:defRPr sz="1600"/>
            </a:lvl3pPr>
            <a:lvl4pPr marL="1371874" indent="0">
              <a:buNone/>
              <a:defRPr sz="1400"/>
            </a:lvl4pPr>
            <a:lvl5pPr marL="1829166" indent="0">
              <a:buNone/>
              <a:defRPr sz="1400"/>
            </a:lvl5pPr>
            <a:lvl6pPr marL="2286457" indent="0">
              <a:buNone/>
              <a:defRPr sz="1400"/>
            </a:lvl6pPr>
            <a:lvl7pPr marL="2743749" indent="0">
              <a:buNone/>
              <a:defRPr sz="1400"/>
            </a:lvl7pPr>
            <a:lvl8pPr marL="3201040" indent="0">
              <a:buNone/>
              <a:defRPr sz="1400"/>
            </a:lvl8pPr>
            <a:lvl9pPr marL="3658332" indent="0">
              <a:buNone/>
              <a:defRPr sz="1400"/>
            </a:lvl9pPr>
          </a:lstStyle>
          <a:p>
            <a:pPr lvl="0"/>
            <a:r>
              <a:rPr lang="en-US"/>
              <a:t>Click to edit Master text styles</a:t>
            </a:r>
          </a:p>
        </p:txBody>
      </p:sp>
    </p:spTree>
    <p:extLst>
      <p:ext uri="{BB962C8B-B14F-4D97-AF65-F5344CB8AC3E}">
        <p14:creationId xmlns:p14="http://schemas.microsoft.com/office/powerpoint/2010/main" val="2689788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694" y="1829224"/>
            <a:ext cx="5282512" cy="4533362"/>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8380" y="1829224"/>
            <a:ext cx="5282512" cy="4533362"/>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7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701"/>
            <a:ext cx="10971372" cy="114326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469"/>
            <a:ext cx="5388332"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2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rgbClr val="FFFFFF"/>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13F662A-EF4C-CC4A-84B3-A33EC92E7035}"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C47F77-A40A-9A4F-9382-207B8C4395D2}" type="slidenum">
              <a:rPr lang="en-US" smtClean="0"/>
              <a:t>‹#›</a:t>
            </a:fld>
            <a:endParaRPr lang="en-US"/>
          </a:p>
        </p:txBody>
      </p:sp>
    </p:spTree>
    <p:extLst>
      <p:ext uri="{BB962C8B-B14F-4D97-AF65-F5344CB8AC3E}">
        <p14:creationId xmlns:p14="http://schemas.microsoft.com/office/powerpoint/2010/main" val="2283670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2019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26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4010562" cy="1162319"/>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114"/>
            <a:ext cx="6814779" cy="5854468"/>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433"/>
            <a:ext cx="4010562" cy="4692149"/>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en-US"/>
              <a:t>Click to edit Master text styles</a:t>
            </a:r>
          </a:p>
        </p:txBody>
      </p:sp>
    </p:spTree>
    <p:extLst>
      <p:ext uri="{BB962C8B-B14F-4D97-AF65-F5344CB8AC3E}">
        <p14:creationId xmlns:p14="http://schemas.microsoft.com/office/powerpoint/2010/main" val="301106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6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917"/>
            <a:ext cx="7314248" cy="4115753"/>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pPr lvl="0"/>
            <a:endParaRPr lang="en-US" noProof="0"/>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en-US"/>
              <a:t>Click to edit Master text styles</a:t>
            </a:r>
          </a:p>
        </p:txBody>
      </p:sp>
    </p:spTree>
    <p:extLst>
      <p:ext uri="{BB962C8B-B14F-4D97-AF65-F5344CB8AC3E}">
        <p14:creationId xmlns:p14="http://schemas.microsoft.com/office/powerpoint/2010/main" val="3275682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9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88843" y="228653"/>
            <a:ext cx="2692050" cy="61339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694" y="228653"/>
            <a:ext cx="7872975" cy="61339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18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623"/>
            <a:ext cx="9142810" cy="2388153"/>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3802" y="3602872"/>
            <a:ext cx="9142810" cy="1656145"/>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119856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99"/>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4182067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10134"/>
            <a:ext cx="10514231" cy="2853398"/>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83097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091" y="1826048"/>
            <a:ext cx="5180926" cy="43523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1396" y="1826048"/>
            <a:ext cx="5180926" cy="43523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88A9F2-1FBE-4FC8-AA3B-1FA735F4211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68291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99"/>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662556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0"/>
            <a:ext cx="10514231" cy="1325870"/>
          </a:xfrm>
        </p:spPr>
        <p:txBody>
          <a:bodyPr/>
          <a:lstStyle/>
          <a:p>
            <a:r>
              <a:rPr lang="en-US"/>
              <a:t>Click to edit Master title style</a:t>
            </a:r>
          </a:p>
        </p:txBody>
      </p:sp>
      <p:sp>
        <p:nvSpPr>
          <p:cNvPr id="3" name="Text Placeholder 2"/>
          <p:cNvSpPr>
            <a:spLocks noGrp="1"/>
          </p:cNvSpPr>
          <p:nvPr>
            <p:ph type="body" idx="1"/>
          </p:nvPr>
        </p:nvSpPr>
        <p:spPr>
          <a:xfrm>
            <a:off x="839679" y="1681552"/>
            <a:ext cx="5157116"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4" name="Content Placeholder 3"/>
          <p:cNvSpPr>
            <a:spLocks noGrp="1"/>
          </p:cNvSpPr>
          <p:nvPr>
            <p:ph sz="half" idx="2"/>
          </p:nvPr>
        </p:nvSpPr>
        <p:spPr>
          <a:xfrm>
            <a:off x="839679" y="2505655"/>
            <a:ext cx="5157116" cy="3685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1397" y="1681552"/>
            <a:ext cx="5182513"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6" name="Content Placeholder 5"/>
          <p:cNvSpPr>
            <a:spLocks noGrp="1"/>
          </p:cNvSpPr>
          <p:nvPr>
            <p:ph sz="quarter" idx="4"/>
          </p:nvPr>
        </p:nvSpPr>
        <p:spPr>
          <a:xfrm>
            <a:off x="6171397" y="2505655"/>
            <a:ext cx="5182513" cy="3685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88A9F2-1FBE-4FC8-AA3B-1FA735F42119}" type="datetimeFigureOut">
              <a:rPr lang="en-US" smtClean="0"/>
              <a:t>12/25/2022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111271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88A9F2-1FBE-4FC8-AA3B-1FA735F42119}" type="datetimeFigureOut">
              <a:rPr lang="en-US" smtClean="0"/>
              <a:t>12/25/2022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38334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8A9F2-1FBE-4FC8-AA3B-1FA735F42119}" type="datetimeFigureOut">
              <a:rPr lang="en-US" smtClean="0"/>
              <a:t>12/25/2022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64267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8A9F2-1FBE-4FC8-AA3B-1FA735F4211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517900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2513" y="987654"/>
            <a:ext cx="6171397" cy="4874754"/>
          </a:xfrm>
        </p:spPr>
        <p:txBody>
          <a:bodyPr/>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endParaRPr lang="en-US"/>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8A9F2-1FBE-4FC8-AA3B-1FA735F4211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2573405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039804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209"/>
            <a:ext cx="2628558" cy="58131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091" y="365209"/>
            <a:ext cx="7733293" cy="581318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41005431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718950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09521" y="274701"/>
            <a:ext cx="10971372" cy="1143265"/>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609521" y="1600570"/>
            <a:ext cx="5325340" cy="4968724"/>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2"/>
          </p:nvPr>
        </p:nvSpPr>
        <p:spPr>
          <a:xfrm>
            <a:off x="6255550" y="1600570"/>
            <a:ext cx="5325340" cy="4968724"/>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87565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09521" y="274701"/>
            <a:ext cx="10971372" cy="1143265"/>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4265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6"/>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7" indent="0" algn="ctr">
              <a:buNone/>
              <a:defRPr>
                <a:solidFill>
                  <a:schemeClr val="tx1">
                    <a:tint val="75000"/>
                  </a:schemeClr>
                </a:solidFill>
              </a:defRPr>
            </a:lvl4pPr>
            <a:lvl5pPr marL="2438156" indent="0" algn="ctr">
              <a:buNone/>
              <a:defRPr>
                <a:solidFill>
                  <a:schemeClr val="tx1">
                    <a:tint val="75000"/>
                  </a:schemeClr>
                </a:solidFill>
              </a:defRPr>
            </a:lvl5pPr>
            <a:lvl6pPr marL="3047695"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6243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609521" y="5876439"/>
            <a:ext cx="10971372" cy="692854"/>
          </a:xfrm>
          <a:prstGeom prst="rect">
            <a:avLst/>
          </a:prstGeom>
          <a:noFill/>
          <a:ln>
            <a:noFill/>
          </a:ln>
        </p:spPr>
        <p:txBody>
          <a:bodyPr lIns="91425" tIns="91425" rIns="91425" bIns="91425" anchor="ctr" anchorCtr="0"/>
          <a:lstStyle>
            <a:lvl1pPr lvl="0" algn="ctr">
              <a:spcBef>
                <a:spcPts val="480"/>
              </a:spcBef>
              <a:buSzPct val="100000"/>
              <a:buNone/>
              <a:defRPr sz="2400"/>
            </a:lvl1pPr>
          </a:lstStyle>
          <a:p>
            <a:endParaRPr/>
          </a:p>
        </p:txBody>
      </p:sp>
      <p:sp>
        <p:nvSpPr>
          <p:cNvPr id="32" name="Shape 32"/>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797722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88291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48C5E1-CA78-144B-A978-43C1D8C90971}" type="datetimeFigureOut">
              <a:rPr lang="en-US" smtClean="0"/>
              <a:t>12/25/2022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042D2E-B3C0-844A-B5AA-CF2FBD73BBB4}" type="slidenum">
              <a:rPr lang="en-US" smtClean="0"/>
              <a:t>‹#›</a:t>
            </a:fld>
            <a:endParaRPr lang="en-US" dirty="0"/>
          </a:p>
        </p:txBody>
      </p:sp>
    </p:spTree>
    <p:extLst>
      <p:ext uri="{BB962C8B-B14F-4D97-AF65-F5344CB8AC3E}">
        <p14:creationId xmlns:p14="http://schemas.microsoft.com/office/powerpoint/2010/main" val="394039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2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2"/>
            <a:ext cx="10361851" cy="1362390"/>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2959" y="2907386"/>
            <a:ext cx="10361851" cy="1500534"/>
          </a:xfrm>
        </p:spPr>
        <p:txBody>
          <a:bodyPr anchor="b"/>
          <a:lstStyle>
            <a:lvl1pPr marL="0" indent="0">
              <a:buNone/>
              <a:defRPr sz="2666">
                <a:solidFill>
                  <a:schemeClr val="tx1">
                    <a:tint val="75000"/>
                  </a:schemeClr>
                </a:solidFill>
              </a:defRPr>
            </a:lvl1pPr>
            <a:lvl2pPr marL="609539" indent="0">
              <a:buNone/>
              <a:defRPr sz="2400">
                <a:solidFill>
                  <a:schemeClr val="tx1">
                    <a:tint val="75000"/>
                  </a:schemeClr>
                </a:solidFill>
              </a:defRPr>
            </a:lvl2pPr>
            <a:lvl3pPr marL="1219078" indent="0">
              <a:buNone/>
              <a:defRPr sz="2133">
                <a:solidFill>
                  <a:schemeClr val="tx1">
                    <a:tint val="75000"/>
                  </a:schemeClr>
                </a:solidFill>
              </a:defRPr>
            </a:lvl3pPr>
            <a:lvl4pPr marL="1828617" indent="0">
              <a:buNone/>
              <a:defRPr sz="1866">
                <a:solidFill>
                  <a:schemeClr val="tx1">
                    <a:tint val="75000"/>
                  </a:schemeClr>
                </a:solidFill>
              </a:defRPr>
            </a:lvl4pPr>
            <a:lvl5pPr marL="2438156" indent="0">
              <a:buNone/>
              <a:defRPr sz="1866">
                <a:solidFill>
                  <a:schemeClr val="tx1">
                    <a:tint val="75000"/>
                  </a:schemeClr>
                </a:solidFill>
              </a:defRPr>
            </a:lvl5pPr>
            <a:lvl6pPr marL="3047695" indent="0">
              <a:buNone/>
              <a:defRPr sz="1866">
                <a:solidFill>
                  <a:schemeClr val="tx1">
                    <a:tint val="75000"/>
                  </a:schemeClr>
                </a:solidFill>
              </a:defRPr>
            </a:lvl6pPr>
            <a:lvl7pPr marL="3657234" indent="0">
              <a:buNone/>
              <a:defRPr sz="1866">
                <a:solidFill>
                  <a:schemeClr val="tx1">
                    <a:tint val="75000"/>
                  </a:schemeClr>
                </a:solidFill>
              </a:defRPr>
            </a:lvl7pPr>
            <a:lvl8pPr marL="4266773" indent="0">
              <a:buNone/>
              <a:defRPr sz="1866">
                <a:solidFill>
                  <a:schemeClr val="tx1">
                    <a:tint val="75000"/>
                  </a:schemeClr>
                </a:solidFill>
              </a:defRPr>
            </a:lvl8pPr>
            <a:lvl9pPr marL="4876312"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871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572"/>
            <a:ext cx="5384099" cy="4527011"/>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572"/>
            <a:ext cx="5384099" cy="4527011"/>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93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1"/>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en-US"/>
              <a:t>Click to edit Master text styles</a:t>
            </a:r>
          </a:p>
        </p:txBody>
      </p:sp>
      <p:sp>
        <p:nvSpPr>
          <p:cNvPr id="4" name="Content Placeholder 3"/>
          <p:cNvSpPr>
            <a:spLocks noGrp="1"/>
          </p:cNvSpPr>
          <p:nvPr>
            <p:ph sz="half" idx="2"/>
          </p:nvPr>
        </p:nvSpPr>
        <p:spPr>
          <a:xfrm>
            <a:off x="609521" y="2175378"/>
            <a:ext cx="5386216" cy="3952203"/>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2" y="1535469"/>
            <a:ext cx="5388332" cy="639911"/>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2562" y="2175378"/>
            <a:ext cx="5388332" cy="3952203"/>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60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3317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jpe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2022-12-25</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86" r:id="rId3"/>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2"/>
            <a:ext cx="10971372" cy="11432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fld id="{794CFE4B-17F2-49B1-A8CD-48A7230178BE}" type="datetimeFigureOut">
              <a:rPr lang="en-US" smtClean="0">
                <a:solidFill>
                  <a:prstClr val="black">
                    <a:tint val="75000"/>
                  </a:prstClr>
                </a:solidFill>
              </a:rPr>
              <a:pPr/>
              <a:t>12/25/2022</a:t>
            </a:fld>
            <a:endParaRPr lang="en-US">
              <a:solidFill>
                <a:prstClr val="black">
                  <a:tint val="75000"/>
                </a:prstClr>
              </a:solidFill>
            </a:endParaRPr>
          </a:p>
        </p:txBody>
      </p:sp>
      <p:sp>
        <p:nvSpPr>
          <p:cNvPr id="5" name="Footer Placeholder 4"/>
          <p:cNvSpPr>
            <a:spLocks noGrp="1"/>
          </p:cNvSpPr>
          <p:nvPr>
            <p:ph type="ftr" sz="quarter" idx="3"/>
          </p:nvPr>
        </p:nvSpPr>
        <p:spPr>
          <a:xfrm>
            <a:off x="4165058" y="6357822"/>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6463" y="6357822"/>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12495172" y="889207"/>
            <a:ext cx="1654043" cy="666593"/>
          </a:xfrm>
          <a:prstGeom prst="rect">
            <a:avLst/>
          </a:prstGeom>
          <a:noFill/>
        </p:spPr>
        <p:txBody>
          <a:bodyPr wrap="none" rtlCol="0">
            <a:spAutoFit/>
          </a:bodyPr>
          <a:lstStyle/>
          <a:p>
            <a:r>
              <a:rPr lang="en-US" sz="1866" dirty="0">
                <a:solidFill>
                  <a:prstClr val="black"/>
                </a:solidFill>
              </a:rPr>
              <a:t>Template</a:t>
            </a:r>
          </a:p>
          <a:p>
            <a:r>
              <a:rPr lang="en-US" sz="1866"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4390136"/>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3780395"/>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4999877"/>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5609619"/>
            <a:ext cx="339251" cy="34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7996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219078" rtl="0" eaLnBrk="1" latinLnBrk="0" hangingPunct="1">
        <a:spcBef>
          <a:spcPct val="0"/>
        </a:spcBef>
        <a:buNone/>
        <a:defRPr sz="5866" kern="1200">
          <a:solidFill>
            <a:schemeClr val="tx1"/>
          </a:solidFill>
          <a:latin typeface="+mj-lt"/>
          <a:ea typeface="+mj-ea"/>
          <a:cs typeface="+mj-cs"/>
        </a:defRPr>
      </a:lvl1pPr>
    </p:titleStyle>
    <p:bodyStyle>
      <a:lvl1pPr marL="457154" indent="-457154" algn="l" defTabSz="1219078"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501" indent="-380962" algn="l" defTabSz="1219078"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848" indent="-304770" algn="l" defTabSz="1219078"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87"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926"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2465"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2004"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543"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1082"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82828"/>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C71377-30A6-D2AA-595A-2E9D97786970}"/>
              </a:ext>
            </a:extLst>
          </p:cNvPr>
          <p:cNvSpPr>
            <a:spLocks noGrp="1" noChangeArrowheads="1"/>
          </p:cNvSpPr>
          <p:nvPr>
            <p:ph type="title"/>
          </p:nvPr>
        </p:nvSpPr>
        <p:spPr bwMode="auto">
          <a:xfrm>
            <a:off x="812694" y="228653"/>
            <a:ext cx="10565025" cy="99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p>
            <a:pPr lvl="0"/>
            <a:r>
              <a:rPr lang="en-US" altLang="en-US"/>
              <a:t>Click to edit Master title style</a:t>
            </a:r>
          </a:p>
        </p:txBody>
      </p:sp>
      <p:sp>
        <p:nvSpPr>
          <p:cNvPr id="24579" name="Rectangle 3">
            <a:extLst>
              <a:ext uri="{FF2B5EF4-FFF2-40B4-BE49-F238E27FC236}">
                <a16:creationId xmlns:a16="http://schemas.microsoft.com/office/drawing/2014/main" id="{19B30569-AAC7-5CF1-B43E-5B586A983EB3}"/>
              </a:ext>
            </a:extLst>
          </p:cNvPr>
          <p:cNvSpPr>
            <a:spLocks noGrp="1" noChangeArrowheads="1"/>
          </p:cNvSpPr>
          <p:nvPr>
            <p:ph type="body" idx="1"/>
          </p:nvPr>
        </p:nvSpPr>
        <p:spPr bwMode="auto">
          <a:xfrm>
            <a:off x="812694" y="1829224"/>
            <a:ext cx="10768198" cy="4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01" name="Rectangle 29">
            <a:extLst>
              <a:ext uri="{FF2B5EF4-FFF2-40B4-BE49-F238E27FC236}">
                <a16:creationId xmlns:a16="http://schemas.microsoft.com/office/drawing/2014/main" id="{007D23AE-149C-AF14-0788-E603A9B009C0}"/>
              </a:ext>
            </a:extLst>
          </p:cNvPr>
          <p:cNvSpPr>
            <a:spLocks noChangeArrowheads="1"/>
          </p:cNvSpPr>
          <p:nvPr userDrawn="1"/>
        </p:nvSpPr>
        <p:spPr bwMode="gray">
          <a:xfrm>
            <a:off x="0" y="6494378"/>
            <a:ext cx="12190413" cy="452543"/>
          </a:xfrm>
          <a:prstGeom prst="rect">
            <a:avLst/>
          </a:prstGeom>
          <a:solidFill>
            <a:srgbClr val="FEA402"/>
          </a:solidFill>
          <a:ln w="9525" algn="ctr">
            <a:noFill/>
            <a:miter lim="800000"/>
            <a:headEnd/>
            <a:tailEnd/>
          </a:ln>
        </p:spPr>
        <p:txBody>
          <a:bodyPr wrap="none"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dirty="0">
                <a:solidFill>
                  <a:srgbClr val="F3F5E7"/>
                </a:solidFill>
              </a:rPr>
              <a:t>                                                       Copyright © 2016 Pearson Education, Ltd.</a:t>
            </a:r>
          </a:p>
        </p:txBody>
      </p:sp>
      <p:sp>
        <p:nvSpPr>
          <p:cNvPr id="1029" name="Rectangle 31">
            <a:extLst>
              <a:ext uri="{FF2B5EF4-FFF2-40B4-BE49-F238E27FC236}">
                <a16:creationId xmlns:a16="http://schemas.microsoft.com/office/drawing/2014/main" id="{4BD9310D-0206-6F08-E534-43EF1FA134D2}"/>
              </a:ext>
            </a:extLst>
          </p:cNvPr>
          <p:cNvSpPr>
            <a:spLocks noChangeArrowheads="1"/>
          </p:cNvSpPr>
          <p:nvPr userDrawn="1"/>
        </p:nvSpPr>
        <p:spPr bwMode="auto">
          <a:xfrm>
            <a:off x="9422173" y="6565833"/>
            <a:ext cx="2844430" cy="233416"/>
          </a:xfrm>
          <a:prstGeom prst="rect">
            <a:avLst/>
          </a:prstGeom>
          <a:noFill/>
          <a:ln w="9525">
            <a:no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chemeClr val="bg1"/>
                </a:solidFill>
              </a:rPr>
              <a:t>Chapter 12, Slide </a:t>
            </a:r>
            <a:fld id="{4F8BE2ED-E367-466D-9C36-55A98BD48F9E}" type="slidenum">
              <a:rPr lang="en-US" altLang="en-US" sz="1600">
                <a:solidFill>
                  <a:schemeClr val="bg1"/>
                </a:solidFill>
              </a:rPr>
              <a:pPr eaLnBrk="1" hangingPunct="1"/>
              <a:t>‹#›</a:t>
            </a:fld>
            <a:endParaRPr lang="en-US" altLang="en-US" sz="1600">
              <a:solidFill>
                <a:schemeClr val="bg1"/>
              </a:solidFill>
            </a:endParaRPr>
          </a:p>
        </p:txBody>
      </p:sp>
      <p:pic>
        <p:nvPicPr>
          <p:cNvPr id="24582" name="Picture 32" descr="Pearson_Strap_Bound_White">
            <a:extLst>
              <a:ext uri="{FF2B5EF4-FFF2-40B4-BE49-F238E27FC236}">
                <a16:creationId xmlns:a16="http://schemas.microsoft.com/office/drawing/2014/main" id="{CC1CCDB3-07D1-4DFA-EA9B-4615BA1E7BA9}"/>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7144" y="6483264"/>
            <a:ext cx="2349194" cy="4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30" descr="Pearson_Bound_White">
            <a:extLst>
              <a:ext uri="{FF2B5EF4-FFF2-40B4-BE49-F238E27FC236}">
                <a16:creationId xmlns:a16="http://schemas.microsoft.com/office/drawing/2014/main" id="{FEB23442-5BFC-E8D6-6BB2-2D428E37AE58}"/>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500490" y="6478500"/>
            <a:ext cx="1940731" cy="47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7339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852658" rtl="0" eaLnBrk="0" fontAlgn="base" hangingPunct="0">
        <a:spcBef>
          <a:spcPct val="0"/>
        </a:spcBef>
        <a:spcAft>
          <a:spcPct val="0"/>
        </a:spcAft>
        <a:defRPr sz="3601" b="1">
          <a:solidFill>
            <a:srgbClr val="FEA402"/>
          </a:solidFill>
          <a:latin typeface="+mj-lt"/>
          <a:ea typeface="+mj-ea"/>
          <a:cs typeface="+mj-cs"/>
        </a:defRPr>
      </a:lvl1pPr>
      <a:lvl2pPr algn="l" defTabSz="852658" rtl="0" eaLnBrk="0" fontAlgn="base" hangingPunct="0">
        <a:spcBef>
          <a:spcPct val="0"/>
        </a:spcBef>
        <a:spcAft>
          <a:spcPct val="0"/>
        </a:spcAft>
        <a:defRPr sz="3601" b="1">
          <a:solidFill>
            <a:srgbClr val="FEA402"/>
          </a:solidFill>
          <a:latin typeface="Arial" charset="0"/>
          <a:cs typeface="Arial" charset="0"/>
        </a:defRPr>
      </a:lvl2pPr>
      <a:lvl3pPr algn="l" defTabSz="852658" rtl="0" eaLnBrk="0" fontAlgn="base" hangingPunct="0">
        <a:spcBef>
          <a:spcPct val="0"/>
        </a:spcBef>
        <a:spcAft>
          <a:spcPct val="0"/>
        </a:spcAft>
        <a:defRPr sz="3601" b="1">
          <a:solidFill>
            <a:srgbClr val="FEA402"/>
          </a:solidFill>
          <a:latin typeface="Arial" charset="0"/>
          <a:cs typeface="Arial" charset="0"/>
        </a:defRPr>
      </a:lvl3pPr>
      <a:lvl4pPr algn="l" defTabSz="852658" rtl="0" eaLnBrk="0" fontAlgn="base" hangingPunct="0">
        <a:spcBef>
          <a:spcPct val="0"/>
        </a:spcBef>
        <a:spcAft>
          <a:spcPct val="0"/>
        </a:spcAft>
        <a:defRPr sz="3601" b="1">
          <a:solidFill>
            <a:srgbClr val="FEA402"/>
          </a:solidFill>
          <a:latin typeface="Arial" charset="0"/>
          <a:cs typeface="Arial" charset="0"/>
        </a:defRPr>
      </a:lvl4pPr>
      <a:lvl5pPr algn="l" defTabSz="852658" rtl="0" eaLnBrk="0" fontAlgn="base" hangingPunct="0">
        <a:spcBef>
          <a:spcPct val="0"/>
        </a:spcBef>
        <a:spcAft>
          <a:spcPct val="0"/>
        </a:spcAft>
        <a:defRPr sz="3601" b="1">
          <a:solidFill>
            <a:srgbClr val="FEA402"/>
          </a:solidFill>
          <a:latin typeface="Arial" charset="0"/>
          <a:cs typeface="Arial" charset="0"/>
        </a:defRPr>
      </a:lvl5pPr>
      <a:lvl6pPr marL="457291" algn="l" defTabSz="852658" rtl="0" fontAlgn="base">
        <a:spcBef>
          <a:spcPct val="0"/>
        </a:spcBef>
        <a:spcAft>
          <a:spcPct val="0"/>
        </a:spcAft>
        <a:defRPr sz="4001">
          <a:solidFill>
            <a:srgbClr val="D00000"/>
          </a:solidFill>
          <a:latin typeface="Arial" charset="0"/>
          <a:cs typeface="Arial" charset="0"/>
        </a:defRPr>
      </a:lvl6pPr>
      <a:lvl7pPr marL="914583" algn="l" defTabSz="852658" rtl="0" fontAlgn="base">
        <a:spcBef>
          <a:spcPct val="0"/>
        </a:spcBef>
        <a:spcAft>
          <a:spcPct val="0"/>
        </a:spcAft>
        <a:defRPr sz="4001">
          <a:solidFill>
            <a:srgbClr val="D00000"/>
          </a:solidFill>
          <a:latin typeface="Arial" charset="0"/>
          <a:cs typeface="Arial" charset="0"/>
        </a:defRPr>
      </a:lvl7pPr>
      <a:lvl8pPr marL="1371874" algn="l" defTabSz="852658" rtl="0" fontAlgn="base">
        <a:spcBef>
          <a:spcPct val="0"/>
        </a:spcBef>
        <a:spcAft>
          <a:spcPct val="0"/>
        </a:spcAft>
        <a:defRPr sz="4001">
          <a:solidFill>
            <a:srgbClr val="D00000"/>
          </a:solidFill>
          <a:latin typeface="Arial" charset="0"/>
          <a:cs typeface="Arial" charset="0"/>
        </a:defRPr>
      </a:lvl8pPr>
      <a:lvl9pPr marL="1829166" algn="l" defTabSz="852658" rtl="0" fontAlgn="base">
        <a:spcBef>
          <a:spcPct val="0"/>
        </a:spcBef>
        <a:spcAft>
          <a:spcPct val="0"/>
        </a:spcAft>
        <a:defRPr sz="4001">
          <a:solidFill>
            <a:srgbClr val="D00000"/>
          </a:solidFill>
          <a:latin typeface="Arial" charset="0"/>
          <a:cs typeface="Arial" charset="0"/>
        </a:defRPr>
      </a:lvl9pPr>
    </p:titleStyle>
    <p:bodyStyle>
      <a:lvl1pPr marL="320739" indent="-320739" algn="l" defTabSz="852658" rtl="0" eaLnBrk="0" fontAlgn="base" hangingPunct="0">
        <a:spcBef>
          <a:spcPct val="20000"/>
        </a:spcBef>
        <a:spcAft>
          <a:spcPct val="0"/>
        </a:spcAft>
        <a:buClr>
          <a:srgbClr val="FEA402"/>
        </a:buClr>
        <a:buSzPct val="60000"/>
        <a:buFont typeface="Wingdings" panose="05000000000000000000" pitchFamily="2" charset="2"/>
        <a:buChar char="n"/>
        <a:defRPr sz="2801">
          <a:solidFill>
            <a:srgbClr val="FFFFFF"/>
          </a:solidFill>
          <a:latin typeface="+mn-lt"/>
          <a:ea typeface="+mn-ea"/>
          <a:cs typeface="+mn-cs"/>
        </a:defRPr>
      </a:lvl1pPr>
      <a:lvl2pPr marL="693877" indent="-268342" algn="l" defTabSz="852658" rtl="0" eaLnBrk="0" fontAlgn="base" hangingPunct="0">
        <a:spcBef>
          <a:spcPct val="20000"/>
        </a:spcBef>
        <a:spcAft>
          <a:spcPct val="0"/>
        </a:spcAft>
        <a:buClr>
          <a:srgbClr val="CC3300"/>
        </a:buClr>
        <a:buSzPct val="55000"/>
        <a:buFont typeface="Wingdings" panose="05000000000000000000" pitchFamily="2" charset="2"/>
        <a:buChar char="n"/>
        <a:defRPr sz="2400">
          <a:solidFill>
            <a:srgbClr val="FFFFFF"/>
          </a:solidFill>
          <a:latin typeface="+mn-lt"/>
          <a:cs typeface="+mn-cs"/>
        </a:defRPr>
      </a:lvl2pPr>
      <a:lvl3pPr marL="1068602" indent="-215943" algn="l" defTabSz="852658" rtl="0" eaLnBrk="0" fontAlgn="base" hangingPunct="0">
        <a:spcBef>
          <a:spcPct val="20000"/>
        </a:spcBef>
        <a:spcAft>
          <a:spcPct val="0"/>
        </a:spcAft>
        <a:buClr>
          <a:schemeClr val="accent2"/>
        </a:buClr>
        <a:buSzPct val="50000"/>
        <a:buFont typeface="Wingdings" panose="05000000000000000000" pitchFamily="2" charset="2"/>
        <a:buChar char="n"/>
        <a:defRPr sz="2000">
          <a:solidFill>
            <a:srgbClr val="FFFFFF"/>
          </a:solidFill>
          <a:latin typeface="+mn-lt"/>
          <a:cs typeface="+mn-cs"/>
        </a:defRPr>
      </a:lvl3pPr>
      <a:lvl4pPr marL="1494137" indent="-212768" algn="l" defTabSz="852658" rtl="0" eaLnBrk="0" fontAlgn="base" hangingPunct="0">
        <a:spcBef>
          <a:spcPct val="20000"/>
        </a:spcBef>
        <a:spcAft>
          <a:spcPct val="0"/>
        </a:spcAft>
        <a:buClr>
          <a:schemeClr val="folHlink"/>
        </a:buClr>
        <a:buSzPct val="55000"/>
        <a:buFont typeface="Wingdings" panose="05000000000000000000" pitchFamily="2" charset="2"/>
        <a:buChar char="n"/>
        <a:defRPr>
          <a:solidFill>
            <a:srgbClr val="FFFFFF"/>
          </a:solidFill>
          <a:latin typeface="+mn-lt"/>
          <a:cs typeface="+mn-cs"/>
        </a:defRPr>
      </a:lvl4pPr>
      <a:lvl5pPr marL="1919672" indent="-212768" algn="l" defTabSz="852658" rtl="0"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mn-lt"/>
          <a:cs typeface="+mn-cs"/>
        </a:defRPr>
      </a:lvl5pPr>
      <a:lvl6pPr marL="2376963"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6pPr>
      <a:lvl7pPr marL="2834255"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7pPr>
      <a:lvl8pPr marL="3291546"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8pPr>
      <a:lvl9pPr marL="3748838"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9pPr>
    </p:bodyStyle>
    <p:otherStyle>
      <a:defPPr>
        <a:defRPr lang="en-US"/>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B988A9F2-1FBE-4FC8-AA3B-1FA735F42119}" type="datetimeFigureOut">
              <a:rPr lang="en-US" smtClean="0"/>
              <a:t>12/25/2022</a:t>
            </a:fld>
            <a:endParaRPr lang="en-US"/>
          </a:p>
        </p:txBody>
      </p:sp>
      <p:sp>
        <p:nvSpPr>
          <p:cNvPr id="5" name="Footer Placeholder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DD8D9C61-DA70-48B3-8DF6-F8AF6E52F45E}" type="slidenum">
              <a:rPr lang="en-US" smtClean="0"/>
              <a:t>‹#›</a:t>
            </a:fld>
            <a:endParaRPr lang="en-US"/>
          </a:p>
        </p:txBody>
      </p:sp>
    </p:spTree>
    <p:extLst>
      <p:ext uri="{BB962C8B-B14F-4D97-AF65-F5344CB8AC3E}">
        <p14:creationId xmlns:p14="http://schemas.microsoft.com/office/powerpoint/2010/main" val="399856329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11407570" y="6334600"/>
            <a:ext cx="731503" cy="524820"/>
          </a:xfrm>
          <a:prstGeom prst="rect">
            <a:avLst/>
          </a:prstGeom>
          <a:noFill/>
          <a:ln>
            <a:noFill/>
          </a:ln>
        </p:spPr>
        <p:txBody>
          <a:bodyPr lIns="91425" tIns="91425" rIns="91425" bIns="91425" anchor="ctr" anchorCtr="0">
            <a:noAutofit/>
          </a:bodyPr>
          <a:lstStyle/>
          <a:p>
            <a:pPr algn="r"/>
            <a:fld id="{00000000-1234-1234-1234-123412341234}" type="slidenum">
              <a:rPr lang="en" sz="1733" smtClean="0">
                <a:solidFill>
                  <a:schemeClr val="dk1"/>
                </a:solidFill>
              </a:rPr>
              <a:pPr algn="r"/>
              <a:t>‹#›</a:t>
            </a:fld>
            <a:endParaRPr lang="en" sz="1733">
              <a:solidFill>
                <a:schemeClr val="dk1"/>
              </a:solidFill>
            </a:endParaRPr>
          </a:p>
        </p:txBody>
      </p:sp>
    </p:spTree>
    <p:extLst>
      <p:ext uri="{BB962C8B-B14F-4D97-AF65-F5344CB8AC3E}">
        <p14:creationId xmlns:p14="http://schemas.microsoft.com/office/powerpoint/2010/main" val="609943094"/>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00.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8.png"/><Relationship Id="rId5" Type="http://schemas.openxmlformats.org/officeDocument/2006/relationships/image" Target="../media/image448.png"/><Relationship Id="rId4" Type="http://schemas.openxmlformats.org/officeDocument/2006/relationships/image" Target="../media/image345.png"/></Relationships>
</file>

<file path=ppt/slides/_rels/slide101.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8.png"/><Relationship Id="rId5" Type="http://schemas.openxmlformats.org/officeDocument/2006/relationships/image" Target="../media/image448.png"/><Relationship Id="rId4" Type="http://schemas.openxmlformats.org/officeDocument/2006/relationships/image" Target="../media/image345.png"/></Relationships>
</file>

<file path=ppt/slides/_rels/slide10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8.png"/><Relationship Id="rId5" Type="http://schemas.openxmlformats.org/officeDocument/2006/relationships/image" Target="../media/image448.png"/><Relationship Id="rId4" Type="http://schemas.openxmlformats.org/officeDocument/2006/relationships/image" Target="../media/image345.png"/></Relationships>
</file>

<file path=ppt/slides/_rels/slide103.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8.png"/><Relationship Id="rId5" Type="http://schemas.openxmlformats.org/officeDocument/2006/relationships/image" Target="../media/image448.png"/><Relationship Id="rId4" Type="http://schemas.openxmlformats.org/officeDocument/2006/relationships/image" Target="../media/image345.png"/></Relationships>
</file>

<file path=ppt/slides/_rels/slide104.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8.png"/><Relationship Id="rId5" Type="http://schemas.openxmlformats.org/officeDocument/2006/relationships/image" Target="../media/image448.png"/><Relationship Id="rId4" Type="http://schemas.openxmlformats.org/officeDocument/2006/relationships/image" Target="../media/image345.png"/></Relationships>
</file>

<file path=ppt/slides/_rels/slide105.xml.rels><?xml version="1.0" encoding="UTF-8" standalone="yes"?>
<Relationships xmlns="http://schemas.openxmlformats.org/package/2006/relationships"><Relationship Id="rId8" Type="http://schemas.openxmlformats.org/officeDocument/2006/relationships/image" Target="../media/image452.png"/><Relationship Id="rId3" Type="http://schemas.openxmlformats.org/officeDocument/2006/relationships/image" Target="../media/image334.png"/><Relationship Id="rId7" Type="http://schemas.openxmlformats.org/officeDocument/2006/relationships/image" Target="../media/image451.png"/><Relationship Id="rId12" Type="http://schemas.openxmlformats.org/officeDocument/2006/relationships/image" Target="../media/image348.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58.png"/><Relationship Id="rId11" Type="http://schemas.openxmlformats.org/officeDocument/2006/relationships/image" Target="../media/image448.png"/><Relationship Id="rId5" Type="http://schemas.openxmlformats.org/officeDocument/2006/relationships/image" Target="../media/image450.png"/><Relationship Id="rId10" Type="http://schemas.openxmlformats.org/officeDocument/2006/relationships/image" Target="../media/image345.png"/><Relationship Id="rId4" Type="http://schemas.openxmlformats.org/officeDocument/2006/relationships/image" Target="../media/image449.png"/><Relationship Id="rId9" Type="http://schemas.openxmlformats.org/officeDocument/2006/relationships/image" Target="../media/image4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3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3.jp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3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3.png"/><Relationship Id="rId18" Type="http://schemas.openxmlformats.org/officeDocument/2006/relationships/image" Target="../media/image105.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12.png"/><Relationship Id="rId17" Type="http://schemas.openxmlformats.org/officeDocument/2006/relationships/image" Target="../media/image104.png"/><Relationship Id="rId25" Type="http://schemas.openxmlformats.org/officeDocument/2006/relationships/image" Target="../media/image115.png"/><Relationship Id="rId2" Type="http://schemas.openxmlformats.org/officeDocument/2006/relationships/image" Target="../media/image90.png"/><Relationship Id="rId16" Type="http://schemas.openxmlformats.org/officeDocument/2006/relationships/image" Target="../media/image101.png"/><Relationship Id="rId20" Type="http://schemas.openxmlformats.org/officeDocument/2006/relationships/image" Target="../media/image10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1.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0.png"/><Relationship Id="rId10" Type="http://schemas.openxmlformats.org/officeDocument/2006/relationships/image" Target="../media/image98.png"/><Relationship Id="rId19"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14.png"/><Relationship Id="rId22"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5.png"/><Relationship Id="rId26" Type="http://schemas.openxmlformats.org/officeDocument/2006/relationships/image" Target="../media/image118.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17.png"/><Relationship Id="rId25" Type="http://schemas.openxmlformats.org/officeDocument/2006/relationships/image" Target="../media/image115.png"/><Relationship Id="rId2" Type="http://schemas.openxmlformats.org/officeDocument/2006/relationships/image" Target="../media/image90.png"/><Relationship Id="rId16" Type="http://schemas.openxmlformats.org/officeDocument/2006/relationships/image" Target="../media/image113.png"/><Relationship Id="rId20" Type="http://schemas.openxmlformats.org/officeDocument/2006/relationships/image" Target="../media/image10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1.png"/><Relationship Id="rId5" Type="http://schemas.openxmlformats.org/officeDocument/2006/relationships/image" Target="../media/image93.png"/><Relationship Id="rId15" Type="http://schemas.openxmlformats.org/officeDocument/2006/relationships/image" Target="../media/image116.png"/><Relationship Id="rId23" Type="http://schemas.openxmlformats.org/officeDocument/2006/relationships/image" Target="../media/image110.png"/><Relationship Id="rId10" Type="http://schemas.openxmlformats.org/officeDocument/2006/relationships/image" Target="../media/image98.png"/><Relationship Id="rId19"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09.png"/></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9.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20.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21.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9.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24.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23.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9.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25.png"/><Relationship Id="rId27"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2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9.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26.png"/><Relationship Id="rId30"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6.jpg"/><Relationship Id="rId16" Type="http://schemas.openxmlformats.org/officeDocument/2006/relationships/image" Target="../media/image142.png"/><Relationship Id="rId20" Type="http://schemas.openxmlformats.org/officeDocument/2006/relationships/image" Target="../media/image147.png"/><Relationship Id="rId1" Type="http://schemas.openxmlformats.org/officeDocument/2006/relationships/slideLayout" Target="../slideLayouts/slideLayout3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51.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50.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54.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4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52.png"/><Relationship Id="rId30" Type="http://schemas.openxmlformats.org/officeDocument/2006/relationships/image" Target="../media/image155.png"/></Relationships>
</file>

<file path=ppt/slides/_rels/slide53.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2.png"/><Relationship Id="rId7"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Layout" Target="../slideLayouts/slideLayout3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2.xml"/><Relationship Id="rId6" Type="http://schemas.openxmlformats.org/officeDocument/2006/relationships/image" Target="../media/image175.png"/><Relationship Id="rId5" Type="http://schemas.openxmlformats.org/officeDocument/2006/relationships/image" Target="../media/image173.png"/><Relationship Id="rId4" Type="http://schemas.openxmlformats.org/officeDocument/2006/relationships/image" Target="../media/image172.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6.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6.xml.rels><?xml version="1.0" encoding="UTF-8" standalone="yes"?>
<Relationships xmlns="http://schemas.openxmlformats.org/package/2006/relationships"><Relationship Id="rId13" Type="http://schemas.openxmlformats.org/officeDocument/2006/relationships/image" Target="../media/image188.png"/><Relationship Id="rId18" Type="http://schemas.openxmlformats.org/officeDocument/2006/relationships/image" Target="../media/image193.png"/><Relationship Id="rId26" Type="http://schemas.openxmlformats.org/officeDocument/2006/relationships/image" Target="../media/image201.png"/><Relationship Id="rId39" Type="http://schemas.openxmlformats.org/officeDocument/2006/relationships/image" Target="../media/image165.png"/><Relationship Id="rId21" Type="http://schemas.openxmlformats.org/officeDocument/2006/relationships/image" Target="../media/image196.png"/><Relationship Id="rId34" Type="http://schemas.openxmlformats.org/officeDocument/2006/relationships/image" Target="../media/image209.png"/><Relationship Id="rId42" Type="http://schemas.openxmlformats.org/officeDocument/2006/relationships/image" Target="../media/image216.png"/><Relationship Id="rId7" Type="http://schemas.openxmlformats.org/officeDocument/2006/relationships/image" Target="../media/image182.png"/><Relationship Id="rId2" Type="http://schemas.openxmlformats.org/officeDocument/2006/relationships/image" Target="../media/image177.png"/><Relationship Id="rId16" Type="http://schemas.openxmlformats.org/officeDocument/2006/relationships/image" Target="../media/image191.png"/><Relationship Id="rId20" Type="http://schemas.openxmlformats.org/officeDocument/2006/relationships/image" Target="../media/image195.png"/><Relationship Id="rId29" Type="http://schemas.openxmlformats.org/officeDocument/2006/relationships/image" Target="../media/image204.png"/><Relationship Id="rId41" Type="http://schemas.openxmlformats.org/officeDocument/2006/relationships/image" Target="../media/image215.png"/><Relationship Id="rId1" Type="http://schemas.openxmlformats.org/officeDocument/2006/relationships/slideLayout" Target="../slideLayouts/slideLayout41.xml"/><Relationship Id="rId6" Type="http://schemas.openxmlformats.org/officeDocument/2006/relationships/image" Target="../media/image181.png"/><Relationship Id="rId11" Type="http://schemas.openxmlformats.org/officeDocument/2006/relationships/image" Target="../media/image186.png"/><Relationship Id="rId24" Type="http://schemas.openxmlformats.org/officeDocument/2006/relationships/image" Target="../media/image199.png"/><Relationship Id="rId32" Type="http://schemas.openxmlformats.org/officeDocument/2006/relationships/image" Target="../media/image207.png"/><Relationship Id="rId37" Type="http://schemas.openxmlformats.org/officeDocument/2006/relationships/image" Target="../media/image212.png"/><Relationship Id="rId40" Type="http://schemas.openxmlformats.org/officeDocument/2006/relationships/image" Target="../media/image214.png"/><Relationship Id="rId5" Type="http://schemas.openxmlformats.org/officeDocument/2006/relationships/image" Target="../media/image180.png"/><Relationship Id="rId15" Type="http://schemas.openxmlformats.org/officeDocument/2006/relationships/image" Target="../media/image190.png"/><Relationship Id="rId23" Type="http://schemas.openxmlformats.org/officeDocument/2006/relationships/image" Target="../media/image198.png"/><Relationship Id="rId28" Type="http://schemas.openxmlformats.org/officeDocument/2006/relationships/image" Target="../media/image203.png"/><Relationship Id="rId36" Type="http://schemas.openxmlformats.org/officeDocument/2006/relationships/image" Target="../media/image211.png"/><Relationship Id="rId10" Type="http://schemas.openxmlformats.org/officeDocument/2006/relationships/image" Target="../media/image185.png"/><Relationship Id="rId19" Type="http://schemas.openxmlformats.org/officeDocument/2006/relationships/image" Target="../media/image194.png"/><Relationship Id="rId31" Type="http://schemas.openxmlformats.org/officeDocument/2006/relationships/image" Target="../media/image206.png"/><Relationship Id="rId44" Type="http://schemas.openxmlformats.org/officeDocument/2006/relationships/image" Target="../media/image218.png"/><Relationship Id="rId4" Type="http://schemas.openxmlformats.org/officeDocument/2006/relationships/image" Target="../media/image179.png"/><Relationship Id="rId9" Type="http://schemas.openxmlformats.org/officeDocument/2006/relationships/image" Target="../media/image184.png"/><Relationship Id="rId14" Type="http://schemas.openxmlformats.org/officeDocument/2006/relationships/image" Target="../media/image189.png"/><Relationship Id="rId22" Type="http://schemas.openxmlformats.org/officeDocument/2006/relationships/image" Target="../media/image197.png"/><Relationship Id="rId27" Type="http://schemas.openxmlformats.org/officeDocument/2006/relationships/image" Target="../media/image202.png"/><Relationship Id="rId30" Type="http://schemas.openxmlformats.org/officeDocument/2006/relationships/image" Target="../media/image205.png"/><Relationship Id="rId35" Type="http://schemas.openxmlformats.org/officeDocument/2006/relationships/image" Target="../media/image210.png"/><Relationship Id="rId43" Type="http://schemas.openxmlformats.org/officeDocument/2006/relationships/image" Target="../media/image217.png"/><Relationship Id="rId8" Type="http://schemas.openxmlformats.org/officeDocument/2006/relationships/image" Target="../media/image183.png"/><Relationship Id="rId3" Type="http://schemas.openxmlformats.org/officeDocument/2006/relationships/image" Target="../media/image178.png"/><Relationship Id="rId12" Type="http://schemas.openxmlformats.org/officeDocument/2006/relationships/image" Target="../media/image187.png"/><Relationship Id="rId17" Type="http://schemas.openxmlformats.org/officeDocument/2006/relationships/image" Target="../media/image192.png"/><Relationship Id="rId25" Type="http://schemas.openxmlformats.org/officeDocument/2006/relationships/image" Target="../media/image200.png"/><Relationship Id="rId33" Type="http://schemas.openxmlformats.org/officeDocument/2006/relationships/image" Target="../media/image208.png"/><Relationship Id="rId38" Type="http://schemas.openxmlformats.org/officeDocument/2006/relationships/image" Target="../media/image213.png"/></Relationships>
</file>

<file path=ppt/slides/_rels/slide67.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46.png"/><Relationship Id="rId20" Type="http://schemas.openxmlformats.org/officeDocument/2006/relationships/image" Target="../media/image226.png"/><Relationship Id="rId41" Type="http://schemas.openxmlformats.org/officeDocument/2006/relationships/image" Target="../media/image240.png"/></Relationships>
</file>

<file path=ppt/slides/_rels/slide68.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47.png"/><Relationship Id="rId20" Type="http://schemas.openxmlformats.org/officeDocument/2006/relationships/image" Target="../media/image226.png"/><Relationship Id="rId41" Type="http://schemas.openxmlformats.org/officeDocument/2006/relationships/image" Target="../media/image240.png"/></Relationships>
</file>

<file path=ppt/slides/_rels/slide69.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48.png"/><Relationship Id="rId20" Type="http://schemas.openxmlformats.org/officeDocument/2006/relationships/image" Target="../media/image226.png"/><Relationship Id="rId41" Type="http://schemas.openxmlformats.org/officeDocument/2006/relationships/image" Target="../media/image24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7.jpeg"/><Relationship Id="rId4" Type="http://schemas.openxmlformats.org/officeDocument/2006/relationships/image" Target="../media/image6.gif"/></Relationships>
</file>

<file path=ppt/slides/_rels/slide70.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49.png"/><Relationship Id="rId20" Type="http://schemas.openxmlformats.org/officeDocument/2006/relationships/image" Target="../media/image226.png"/><Relationship Id="rId41" Type="http://schemas.openxmlformats.org/officeDocument/2006/relationships/image" Target="../media/image240.png"/></Relationships>
</file>

<file path=ppt/slides/_rels/slide71.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50.png"/><Relationship Id="rId20" Type="http://schemas.openxmlformats.org/officeDocument/2006/relationships/image" Target="../media/image226.png"/><Relationship Id="rId41" Type="http://schemas.openxmlformats.org/officeDocument/2006/relationships/image" Target="../media/image240.png"/></Relationships>
</file>

<file path=ppt/slides/_rels/slide72.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8.png"/><Relationship Id="rId26" Type="http://schemas.openxmlformats.org/officeDocument/2006/relationships/image" Target="../media/image204.png"/><Relationship Id="rId39" Type="http://schemas.openxmlformats.org/officeDocument/2006/relationships/image" Target="../media/image238.png"/><Relationship Id="rId21" Type="http://schemas.openxmlformats.org/officeDocument/2006/relationships/image" Target="../media/image209.png"/><Relationship Id="rId34" Type="http://schemas.openxmlformats.org/officeDocument/2006/relationships/image" Target="../media/image233.png"/><Relationship Id="rId42" Type="http://schemas.openxmlformats.org/officeDocument/2006/relationships/image" Target="../media/image241.png"/><Relationship Id="rId7" Type="http://schemas.openxmlformats.org/officeDocument/2006/relationships/image" Target="../media/image203.png"/><Relationship Id="rId2" Type="http://schemas.openxmlformats.org/officeDocument/2006/relationships/image" Target="../media/image220.png"/><Relationship Id="rId16" Type="http://schemas.openxmlformats.org/officeDocument/2006/relationships/image" Target="../media/image224.png"/><Relationship Id="rId29" Type="http://schemas.openxmlformats.org/officeDocument/2006/relationships/image" Target="../media/image184.png"/><Relationship Id="rId1" Type="http://schemas.openxmlformats.org/officeDocument/2006/relationships/slideLayout" Target="../slideLayouts/slideLayout41.xml"/><Relationship Id="rId6" Type="http://schemas.openxmlformats.org/officeDocument/2006/relationships/image" Target="../media/image223.png"/><Relationship Id="rId11" Type="http://schemas.openxmlformats.org/officeDocument/2006/relationships/image" Target="../media/image191.png"/><Relationship Id="rId24" Type="http://schemas.openxmlformats.org/officeDocument/2006/relationships/image" Target="../media/image179.png"/><Relationship Id="rId32" Type="http://schemas.openxmlformats.org/officeDocument/2006/relationships/image" Target="../media/image231.png"/><Relationship Id="rId37" Type="http://schemas.openxmlformats.org/officeDocument/2006/relationships/image" Target="../media/image236.png"/><Relationship Id="rId40" Type="http://schemas.openxmlformats.org/officeDocument/2006/relationships/image" Target="../media/image239.png"/><Relationship Id="rId45" Type="http://schemas.openxmlformats.org/officeDocument/2006/relationships/image" Target="../media/image244.png"/><Relationship Id="rId5" Type="http://schemas.openxmlformats.org/officeDocument/2006/relationships/image" Target="../media/image222.png"/><Relationship Id="rId15" Type="http://schemas.openxmlformats.org/officeDocument/2006/relationships/image" Target="../media/image198.png"/><Relationship Id="rId23" Type="http://schemas.openxmlformats.org/officeDocument/2006/relationships/image" Target="../media/image211.png"/><Relationship Id="rId28" Type="http://schemas.openxmlformats.org/officeDocument/2006/relationships/image" Target="../media/image228.png"/><Relationship Id="rId36" Type="http://schemas.openxmlformats.org/officeDocument/2006/relationships/image" Target="../media/image235.png"/><Relationship Id="rId10" Type="http://schemas.openxmlformats.org/officeDocument/2006/relationships/image" Target="../media/image190.png"/><Relationship Id="rId19" Type="http://schemas.openxmlformats.org/officeDocument/2006/relationships/image" Target="../media/image205.png"/><Relationship Id="rId31" Type="http://schemas.openxmlformats.org/officeDocument/2006/relationships/image" Target="../media/image230.png"/><Relationship Id="rId44" Type="http://schemas.openxmlformats.org/officeDocument/2006/relationships/image" Target="../media/image243.png"/><Relationship Id="rId4" Type="http://schemas.openxmlformats.org/officeDocument/2006/relationships/image" Target="../media/image221.png"/><Relationship Id="rId9" Type="http://schemas.openxmlformats.org/officeDocument/2006/relationships/image" Target="../media/image186.png"/><Relationship Id="rId14" Type="http://schemas.openxmlformats.org/officeDocument/2006/relationships/image" Target="../media/image197.png"/><Relationship Id="rId22" Type="http://schemas.openxmlformats.org/officeDocument/2006/relationships/image" Target="../media/image210.png"/><Relationship Id="rId27" Type="http://schemas.openxmlformats.org/officeDocument/2006/relationships/image" Target="../media/image206.png"/><Relationship Id="rId30" Type="http://schemas.openxmlformats.org/officeDocument/2006/relationships/image" Target="../media/image229.png"/><Relationship Id="rId35" Type="http://schemas.openxmlformats.org/officeDocument/2006/relationships/image" Target="../media/image234.png"/><Relationship Id="rId43" Type="http://schemas.openxmlformats.org/officeDocument/2006/relationships/image" Target="../media/image242.png"/><Relationship Id="rId8" Type="http://schemas.openxmlformats.org/officeDocument/2006/relationships/image" Target="../media/image187.png"/><Relationship Id="rId3" Type="http://schemas.openxmlformats.org/officeDocument/2006/relationships/image" Target="../media/image219.png"/><Relationship Id="rId12" Type="http://schemas.openxmlformats.org/officeDocument/2006/relationships/image" Target="../media/image194.png"/><Relationship Id="rId17" Type="http://schemas.openxmlformats.org/officeDocument/2006/relationships/image" Target="../media/image225.png"/><Relationship Id="rId25" Type="http://schemas.openxmlformats.org/officeDocument/2006/relationships/image" Target="../media/image227.png"/><Relationship Id="rId33" Type="http://schemas.openxmlformats.org/officeDocument/2006/relationships/image" Target="../media/image232.png"/><Relationship Id="rId38" Type="http://schemas.openxmlformats.org/officeDocument/2006/relationships/image" Target="../media/image237.png"/><Relationship Id="rId46" Type="http://schemas.openxmlformats.org/officeDocument/2006/relationships/image" Target="../media/image251.png"/><Relationship Id="rId20" Type="http://schemas.openxmlformats.org/officeDocument/2006/relationships/image" Target="../media/image226.png"/><Relationship Id="rId41" Type="http://schemas.openxmlformats.org/officeDocument/2006/relationships/image" Target="../media/image240.png"/></Relationships>
</file>

<file path=ppt/slides/_rels/slide73.xml.rels><?xml version="1.0" encoding="UTF-8" standalone="yes"?>
<Relationships xmlns="http://schemas.openxmlformats.org/package/2006/relationships"><Relationship Id="rId13" Type="http://schemas.openxmlformats.org/officeDocument/2006/relationships/image" Target="../media/image197.png"/><Relationship Id="rId18" Type="http://schemas.openxmlformats.org/officeDocument/2006/relationships/image" Target="../media/image205.png"/><Relationship Id="rId26" Type="http://schemas.openxmlformats.org/officeDocument/2006/relationships/image" Target="../media/image233.png"/><Relationship Id="rId39" Type="http://schemas.openxmlformats.org/officeDocument/2006/relationships/image" Target="../media/image252.png"/><Relationship Id="rId21" Type="http://schemas.openxmlformats.org/officeDocument/2006/relationships/image" Target="../media/image210.png"/><Relationship Id="rId34" Type="http://schemas.openxmlformats.org/officeDocument/2006/relationships/image" Target="../media/image241.png"/><Relationship Id="rId42" Type="http://schemas.openxmlformats.org/officeDocument/2006/relationships/image" Target="../media/image255.png"/><Relationship Id="rId47" Type="http://schemas.openxmlformats.org/officeDocument/2006/relationships/image" Target="../media/image260.png"/><Relationship Id="rId50" Type="http://schemas.openxmlformats.org/officeDocument/2006/relationships/image" Target="../media/image263.png"/><Relationship Id="rId55" Type="http://schemas.openxmlformats.org/officeDocument/2006/relationships/image" Target="../media/image204.png"/><Relationship Id="rId7" Type="http://schemas.openxmlformats.org/officeDocument/2006/relationships/image" Target="../media/image187.png"/><Relationship Id="rId2" Type="http://schemas.openxmlformats.org/officeDocument/2006/relationships/image" Target="../media/image219.png"/><Relationship Id="rId16" Type="http://schemas.openxmlformats.org/officeDocument/2006/relationships/image" Target="../media/image225.png"/><Relationship Id="rId29" Type="http://schemas.openxmlformats.org/officeDocument/2006/relationships/image" Target="../media/image236.png"/><Relationship Id="rId11" Type="http://schemas.openxmlformats.org/officeDocument/2006/relationships/image" Target="../media/image194.png"/><Relationship Id="rId24" Type="http://schemas.openxmlformats.org/officeDocument/2006/relationships/image" Target="../media/image231.png"/><Relationship Id="rId32" Type="http://schemas.openxmlformats.org/officeDocument/2006/relationships/image" Target="../media/image239.png"/><Relationship Id="rId37" Type="http://schemas.openxmlformats.org/officeDocument/2006/relationships/image" Target="../media/image244.png"/><Relationship Id="rId40" Type="http://schemas.openxmlformats.org/officeDocument/2006/relationships/image" Target="../media/image253.png"/><Relationship Id="rId45" Type="http://schemas.openxmlformats.org/officeDocument/2006/relationships/image" Target="../media/image258.png"/><Relationship Id="rId53" Type="http://schemas.openxmlformats.org/officeDocument/2006/relationships/image" Target="../media/image179.png"/><Relationship Id="rId58" Type="http://schemas.openxmlformats.org/officeDocument/2006/relationships/image" Target="../media/image184.png"/><Relationship Id="rId5" Type="http://schemas.openxmlformats.org/officeDocument/2006/relationships/image" Target="../media/image223.png"/><Relationship Id="rId19" Type="http://schemas.openxmlformats.org/officeDocument/2006/relationships/image" Target="../media/image226.png"/><Relationship Id="rId4" Type="http://schemas.openxmlformats.org/officeDocument/2006/relationships/image" Target="../media/image222.png"/><Relationship Id="rId9" Type="http://schemas.openxmlformats.org/officeDocument/2006/relationships/image" Target="../media/image190.png"/><Relationship Id="rId14" Type="http://schemas.openxmlformats.org/officeDocument/2006/relationships/image" Target="../media/image198.png"/><Relationship Id="rId22" Type="http://schemas.openxmlformats.org/officeDocument/2006/relationships/image" Target="../media/image211.png"/><Relationship Id="rId27" Type="http://schemas.openxmlformats.org/officeDocument/2006/relationships/image" Target="../media/image234.png"/><Relationship Id="rId30" Type="http://schemas.openxmlformats.org/officeDocument/2006/relationships/image" Target="../media/image237.png"/><Relationship Id="rId35" Type="http://schemas.openxmlformats.org/officeDocument/2006/relationships/image" Target="../media/image242.png"/><Relationship Id="rId43" Type="http://schemas.openxmlformats.org/officeDocument/2006/relationships/image" Target="../media/image256.png"/><Relationship Id="rId48" Type="http://schemas.openxmlformats.org/officeDocument/2006/relationships/image" Target="../media/image261.png"/><Relationship Id="rId56" Type="http://schemas.openxmlformats.org/officeDocument/2006/relationships/image" Target="../media/image206.png"/><Relationship Id="rId8" Type="http://schemas.openxmlformats.org/officeDocument/2006/relationships/image" Target="../media/image186.png"/><Relationship Id="rId51" Type="http://schemas.openxmlformats.org/officeDocument/2006/relationships/image" Target="../media/image264.png"/><Relationship Id="rId3" Type="http://schemas.openxmlformats.org/officeDocument/2006/relationships/image" Target="../media/image221.png"/><Relationship Id="rId12" Type="http://schemas.openxmlformats.org/officeDocument/2006/relationships/image" Target="../media/image196.png"/><Relationship Id="rId17" Type="http://schemas.openxmlformats.org/officeDocument/2006/relationships/image" Target="../media/image208.png"/><Relationship Id="rId25" Type="http://schemas.openxmlformats.org/officeDocument/2006/relationships/image" Target="../media/image232.png"/><Relationship Id="rId33" Type="http://schemas.openxmlformats.org/officeDocument/2006/relationships/image" Target="../media/image240.png"/><Relationship Id="rId38" Type="http://schemas.openxmlformats.org/officeDocument/2006/relationships/image" Target="../media/image245.png"/><Relationship Id="rId46" Type="http://schemas.openxmlformats.org/officeDocument/2006/relationships/image" Target="../media/image259.png"/><Relationship Id="rId59" Type="http://schemas.openxmlformats.org/officeDocument/2006/relationships/image" Target="../media/image229.png"/><Relationship Id="rId20" Type="http://schemas.openxmlformats.org/officeDocument/2006/relationships/image" Target="../media/image209.png"/><Relationship Id="rId41" Type="http://schemas.openxmlformats.org/officeDocument/2006/relationships/image" Target="../media/image254.png"/><Relationship Id="rId54" Type="http://schemas.openxmlformats.org/officeDocument/2006/relationships/image" Target="../media/image227.png"/><Relationship Id="rId1" Type="http://schemas.openxmlformats.org/officeDocument/2006/relationships/slideLayout" Target="../slideLayouts/slideLayout41.xml"/><Relationship Id="rId6" Type="http://schemas.openxmlformats.org/officeDocument/2006/relationships/image" Target="../media/image203.png"/><Relationship Id="rId15" Type="http://schemas.openxmlformats.org/officeDocument/2006/relationships/image" Target="../media/image224.png"/><Relationship Id="rId23" Type="http://schemas.openxmlformats.org/officeDocument/2006/relationships/image" Target="../media/image230.png"/><Relationship Id="rId28" Type="http://schemas.openxmlformats.org/officeDocument/2006/relationships/image" Target="../media/image235.png"/><Relationship Id="rId36" Type="http://schemas.openxmlformats.org/officeDocument/2006/relationships/image" Target="../media/image243.png"/><Relationship Id="rId49" Type="http://schemas.openxmlformats.org/officeDocument/2006/relationships/image" Target="../media/image262.png"/><Relationship Id="rId57" Type="http://schemas.openxmlformats.org/officeDocument/2006/relationships/image" Target="../media/image228.png"/><Relationship Id="rId10" Type="http://schemas.openxmlformats.org/officeDocument/2006/relationships/image" Target="../media/image191.png"/><Relationship Id="rId31" Type="http://schemas.openxmlformats.org/officeDocument/2006/relationships/image" Target="../media/image238.png"/><Relationship Id="rId44" Type="http://schemas.openxmlformats.org/officeDocument/2006/relationships/image" Target="../media/image257.png"/><Relationship Id="rId52" Type="http://schemas.openxmlformats.org/officeDocument/2006/relationships/image" Target="../media/image265.png"/></Relationships>
</file>

<file path=ppt/slides/_rels/slide7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9.png"/><Relationship Id="rId18" Type="http://schemas.openxmlformats.org/officeDocument/2006/relationships/image" Target="../media/image271.png"/><Relationship Id="rId3" Type="http://schemas.openxmlformats.org/officeDocument/2006/relationships/image" Target="../media/image267.png"/><Relationship Id="rId21" Type="http://schemas.openxmlformats.org/officeDocument/2006/relationships/image" Target="../media/image208.png"/><Relationship Id="rId7" Type="http://schemas.openxmlformats.org/officeDocument/2006/relationships/image" Target="../media/image182.png"/><Relationship Id="rId12" Type="http://schemas.openxmlformats.org/officeDocument/2006/relationships/image" Target="../media/image188.png"/><Relationship Id="rId17" Type="http://schemas.openxmlformats.org/officeDocument/2006/relationships/image" Target="../media/image270.png"/><Relationship Id="rId2" Type="http://schemas.openxmlformats.org/officeDocument/2006/relationships/image" Target="../media/image266.png"/><Relationship Id="rId16" Type="http://schemas.openxmlformats.org/officeDocument/2006/relationships/image" Target="../media/image193.png"/><Relationship Id="rId20" Type="http://schemas.openxmlformats.org/officeDocument/2006/relationships/image" Target="../media/image202.png"/><Relationship Id="rId1" Type="http://schemas.openxmlformats.org/officeDocument/2006/relationships/slideLayout" Target="../slideLayouts/slideLayout41.xml"/><Relationship Id="rId6" Type="http://schemas.openxmlformats.org/officeDocument/2006/relationships/image" Target="../media/image269.png"/><Relationship Id="rId11" Type="http://schemas.openxmlformats.org/officeDocument/2006/relationships/image" Target="../media/image186.png"/><Relationship Id="rId24" Type="http://schemas.openxmlformats.org/officeDocument/2006/relationships/image" Target="../media/image274.png"/><Relationship Id="rId5" Type="http://schemas.openxmlformats.org/officeDocument/2006/relationships/image" Target="../media/image268.png"/><Relationship Id="rId15" Type="http://schemas.openxmlformats.org/officeDocument/2006/relationships/image" Target="../media/image192.png"/><Relationship Id="rId23" Type="http://schemas.openxmlformats.org/officeDocument/2006/relationships/image" Target="../media/image273.png"/><Relationship Id="rId10" Type="http://schemas.openxmlformats.org/officeDocument/2006/relationships/image" Target="../media/image185.png"/><Relationship Id="rId19" Type="http://schemas.openxmlformats.org/officeDocument/2006/relationships/image" Target="../media/image272.png"/><Relationship Id="rId4" Type="http://schemas.openxmlformats.org/officeDocument/2006/relationships/image" Target="../media/image219.png"/><Relationship Id="rId9" Type="http://schemas.openxmlformats.org/officeDocument/2006/relationships/image" Target="../media/image238.png"/><Relationship Id="rId14" Type="http://schemas.openxmlformats.org/officeDocument/2006/relationships/image" Target="../media/image191.png"/><Relationship Id="rId22" Type="http://schemas.openxmlformats.org/officeDocument/2006/relationships/image" Target="../media/image1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6.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6.png"/><Relationship Id="rId3" Type="http://schemas.openxmlformats.org/officeDocument/2006/relationships/image" Target="../media/image276.png"/><Relationship Id="rId7" Type="http://schemas.openxmlformats.org/officeDocument/2006/relationships/image" Target="../media/image280.png"/><Relationship Id="rId12" Type="http://schemas.openxmlformats.org/officeDocument/2006/relationships/image" Target="../media/image285.png"/><Relationship Id="rId2" Type="http://schemas.openxmlformats.org/officeDocument/2006/relationships/image" Target="../media/image275.png"/><Relationship Id="rId1" Type="http://schemas.openxmlformats.org/officeDocument/2006/relationships/slideLayout" Target="../slideLayouts/slideLayout41.xml"/><Relationship Id="rId6" Type="http://schemas.openxmlformats.org/officeDocument/2006/relationships/image" Target="../media/image279.png"/><Relationship Id="rId11" Type="http://schemas.openxmlformats.org/officeDocument/2006/relationships/image" Target="../media/image284.png"/><Relationship Id="rId5" Type="http://schemas.openxmlformats.org/officeDocument/2006/relationships/image" Target="../media/image278.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 Id="rId14" Type="http://schemas.openxmlformats.org/officeDocument/2006/relationships/image" Target="../media/image287.png"/></Relationships>
</file>

<file path=ppt/slides/_rels/slide77.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5.png"/><Relationship Id="rId18" Type="http://schemas.openxmlformats.org/officeDocument/2006/relationships/image" Target="../media/image292.png"/><Relationship Id="rId3" Type="http://schemas.openxmlformats.org/officeDocument/2006/relationships/image" Target="../media/image276.png"/><Relationship Id="rId7" Type="http://schemas.openxmlformats.org/officeDocument/2006/relationships/image" Target="../media/image280.png"/><Relationship Id="rId12" Type="http://schemas.openxmlformats.org/officeDocument/2006/relationships/image" Target="../media/image284.png"/><Relationship Id="rId17" Type="http://schemas.openxmlformats.org/officeDocument/2006/relationships/image" Target="../media/image291.png"/><Relationship Id="rId2" Type="http://schemas.openxmlformats.org/officeDocument/2006/relationships/image" Target="../media/image275.png"/><Relationship Id="rId16" Type="http://schemas.openxmlformats.org/officeDocument/2006/relationships/image" Target="../media/image290.png"/><Relationship Id="rId1" Type="http://schemas.openxmlformats.org/officeDocument/2006/relationships/slideLayout" Target="../slideLayouts/slideLayout41.xml"/><Relationship Id="rId6" Type="http://schemas.openxmlformats.org/officeDocument/2006/relationships/image" Target="../media/image288.png"/><Relationship Id="rId11" Type="http://schemas.openxmlformats.org/officeDocument/2006/relationships/image" Target="../media/image283.png"/><Relationship Id="rId5" Type="http://schemas.openxmlformats.org/officeDocument/2006/relationships/image" Target="../media/image278.png"/><Relationship Id="rId15" Type="http://schemas.openxmlformats.org/officeDocument/2006/relationships/image" Target="../media/image287.png"/><Relationship Id="rId10" Type="http://schemas.openxmlformats.org/officeDocument/2006/relationships/image" Target="../media/image282.png"/><Relationship Id="rId19" Type="http://schemas.openxmlformats.org/officeDocument/2006/relationships/image" Target="../media/image293.png"/><Relationship Id="rId4" Type="http://schemas.openxmlformats.org/officeDocument/2006/relationships/image" Target="../media/image277.png"/><Relationship Id="rId9" Type="http://schemas.openxmlformats.org/officeDocument/2006/relationships/image" Target="../media/image289.png"/><Relationship Id="rId14" Type="http://schemas.openxmlformats.org/officeDocument/2006/relationships/image" Target="../media/image286.png"/></Relationships>
</file>

<file path=ppt/slides/_rels/slide78.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5.png"/><Relationship Id="rId18" Type="http://schemas.openxmlformats.org/officeDocument/2006/relationships/image" Target="../media/image298.png"/><Relationship Id="rId3" Type="http://schemas.openxmlformats.org/officeDocument/2006/relationships/image" Target="../media/image276.png"/><Relationship Id="rId7" Type="http://schemas.openxmlformats.org/officeDocument/2006/relationships/image" Target="../media/image280.png"/><Relationship Id="rId12" Type="http://schemas.openxmlformats.org/officeDocument/2006/relationships/image" Target="../media/image284.png"/><Relationship Id="rId17" Type="http://schemas.openxmlformats.org/officeDocument/2006/relationships/image" Target="../media/image297.png"/><Relationship Id="rId2" Type="http://schemas.openxmlformats.org/officeDocument/2006/relationships/image" Target="../media/image275.png"/><Relationship Id="rId16" Type="http://schemas.openxmlformats.org/officeDocument/2006/relationships/image" Target="../media/image296.png"/><Relationship Id="rId1" Type="http://schemas.openxmlformats.org/officeDocument/2006/relationships/slideLayout" Target="../slideLayouts/slideLayout41.xml"/><Relationship Id="rId6" Type="http://schemas.openxmlformats.org/officeDocument/2006/relationships/image" Target="../media/image288.png"/><Relationship Id="rId11" Type="http://schemas.openxmlformats.org/officeDocument/2006/relationships/image" Target="../media/image283.png"/><Relationship Id="rId5" Type="http://schemas.openxmlformats.org/officeDocument/2006/relationships/image" Target="../media/image278.png"/><Relationship Id="rId15" Type="http://schemas.openxmlformats.org/officeDocument/2006/relationships/image" Target="../media/image287.png"/><Relationship Id="rId10" Type="http://schemas.openxmlformats.org/officeDocument/2006/relationships/image" Target="../media/image282.png"/><Relationship Id="rId19" Type="http://schemas.openxmlformats.org/officeDocument/2006/relationships/image" Target="../media/image299.png"/><Relationship Id="rId4" Type="http://schemas.openxmlformats.org/officeDocument/2006/relationships/image" Target="../media/image277.png"/><Relationship Id="rId9" Type="http://schemas.openxmlformats.org/officeDocument/2006/relationships/image" Target="../media/image294.png"/><Relationship Id="rId14" Type="http://schemas.openxmlformats.org/officeDocument/2006/relationships/image" Target="../media/image286.png"/></Relationships>
</file>

<file path=ppt/slides/_rels/slide79.xml.rels><?xml version="1.0" encoding="UTF-8" standalone="yes"?>
<Relationships xmlns="http://schemas.openxmlformats.org/package/2006/relationships"><Relationship Id="rId8" Type="http://schemas.openxmlformats.org/officeDocument/2006/relationships/image" Target="../media/image285.png"/><Relationship Id="rId13" Type="http://schemas.openxmlformats.org/officeDocument/2006/relationships/image" Target="../media/image282.png"/><Relationship Id="rId18" Type="http://schemas.openxmlformats.org/officeDocument/2006/relationships/image" Target="../media/image284.png"/><Relationship Id="rId3" Type="http://schemas.openxmlformats.org/officeDocument/2006/relationships/image" Target="../media/image300.png"/><Relationship Id="rId7" Type="http://schemas.openxmlformats.org/officeDocument/2006/relationships/image" Target="../media/image280.png"/><Relationship Id="rId12" Type="http://schemas.openxmlformats.org/officeDocument/2006/relationships/image" Target="../media/image294.png"/><Relationship Id="rId17" Type="http://schemas.openxmlformats.org/officeDocument/2006/relationships/image" Target="../media/image305.png"/><Relationship Id="rId2" Type="http://schemas.openxmlformats.org/officeDocument/2006/relationships/image" Target="../media/image295.png"/><Relationship Id="rId16" Type="http://schemas.openxmlformats.org/officeDocument/2006/relationships/image" Target="../media/image304.png"/><Relationship Id="rId1" Type="http://schemas.openxmlformats.org/officeDocument/2006/relationships/slideLayout" Target="../slideLayouts/slideLayout41.xml"/><Relationship Id="rId6" Type="http://schemas.openxmlformats.org/officeDocument/2006/relationships/image" Target="../media/image288.png"/><Relationship Id="rId11" Type="http://schemas.openxmlformats.org/officeDocument/2006/relationships/image" Target="../media/image281.png"/><Relationship Id="rId5" Type="http://schemas.openxmlformats.org/officeDocument/2006/relationships/image" Target="../media/image278.png"/><Relationship Id="rId15" Type="http://schemas.openxmlformats.org/officeDocument/2006/relationships/image" Target="../media/image303.png"/><Relationship Id="rId10" Type="http://schemas.openxmlformats.org/officeDocument/2006/relationships/image" Target="../media/image287.png"/><Relationship Id="rId4" Type="http://schemas.openxmlformats.org/officeDocument/2006/relationships/image" Target="../media/image301.png"/><Relationship Id="rId9" Type="http://schemas.openxmlformats.org/officeDocument/2006/relationships/image" Target="../media/image302.png"/><Relationship Id="rId14" Type="http://schemas.openxmlformats.org/officeDocument/2006/relationships/image" Target="../media/image28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6.png"/><Relationship Id="rId3" Type="http://schemas.openxmlformats.org/officeDocument/2006/relationships/image" Target="../media/image276.png"/><Relationship Id="rId7" Type="http://schemas.openxmlformats.org/officeDocument/2006/relationships/image" Target="../media/image280.png"/><Relationship Id="rId12" Type="http://schemas.openxmlformats.org/officeDocument/2006/relationships/image" Target="../media/image285.png"/><Relationship Id="rId17" Type="http://schemas.openxmlformats.org/officeDocument/2006/relationships/image" Target="../media/image309.png"/><Relationship Id="rId2" Type="http://schemas.openxmlformats.org/officeDocument/2006/relationships/image" Target="../media/image275.png"/><Relationship Id="rId16" Type="http://schemas.openxmlformats.org/officeDocument/2006/relationships/image" Target="../media/image308.png"/><Relationship Id="rId1" Type="http://schemas.openxmlformats.org/officeDocument/2006/relationships/slideLayout" Target="../slideLayouts/slideLayout41.xml"/><Relationship Id="rId6" Type="http://schemas.openxmlformats.org/officeDocument/2006/relationships/image" Target="../media/image279.png"/><Relationship Id="rId11" Type="http://schemas.openxmlformats.org/officeDocument/2006/relationships/image" Target="../media/image284.png"/><Relationship Id="rId5" Type="http://schemas.openxmlformats.org/officeDocument/2006/relationships/image" Target="../media/image278.png"/><Relationship Id="rId15" Type="http://schemas.openxmlformats.org/officeDocument/2006/relationships/image" Target="../media/image307.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 Id="rId14" Type="http://schemas.openxmlformats.org/officeDocument/2006/relationships/image" Target="../media/image287.png"/></Relationships>
</file>

<file path=ppt/slides/_rels/slide81.xml.rels><?xml version="1.0" encoding="UTF-8" standalone="yes"?>
<Relationships xmlns="http://schemas.openxmlformats.org/package/2006/relationships"><Relationship Id="rId8" Type="http://schemas.openxmlformats.org/officeDocument/2006/relationships/image" Target="../media/image281.png"/><Relationship Id="rId13" Type="http://schemas.openxmlformats.org/officeDocument/2006/relationships/image" Target="../media/image285.png"/><Relationship Id="rId18" Type="http://schemas.openxmlformats.org/officeDocument/2006/relationships/image" Target="../media/image311.png"/><Relationship Id="rId26" Type="http://schemas.openxmlformats.org/officeDocument/2006/relationships/image" Target="../media/image319.png"/><Relationship Id="rId3" Type="http://schemas.openxmlformats.org/officeDocument/2006/relationships/image" Target="../media/image276.png"/><Relationship Id="rId21" Type="http://schemas.openxmlformats.org/officeDocument/2006/relationships/image" Target="../media/image314.png"/><Relationship Id="rId7" Type="http://schemas.openxmlformats.org/officeDocument/2006/relationships/image" Target="../media/image280.png"/><Relationship Id="rId12" Type="http://schemas.openxmlformats.org/officeDocument/2006/relationships/image" Target="../media/image284.png"/><Relationship Id="rId17" Type="http://schemas.openxmlformats.org/officeDocument/2006/relationships/image" Target="../media/image310.png"/><Relationship Id="rId25" Type="http://schemas.openxmlformats.org/officeDocument/2006/relationships/image" Target="../media/image318.png"/><Relationship Id="rId2" Type="http://schemas.openxmlformats.org/officeDocument/2006/relationships/image" Target="../media/image275.png"/><Relationship Id="rId16" Type="http://schemas.openxmlformats.org/officeDocument/2006/relationships/image" Target="../media/image306.png"/><Relationship Id="rId20" Type="http://schemas.openxmlformats.org/officeDocument/2006/relationships/image" Target="../media/image313.png"/><Relationship Id="rId29" Type="http://schemas.openxmlformats.org/officeDocument/2006/relationships/image" Target="../media/image322.png"/><Relationship Id="rId1" Type="http://schemas.openxmlformats.org/officeDocument/2006/relationships/slideLayout" Target="../slideLayouts/slideLayout41.xml"/><Relationship Id="rId6" Type="http://schemas.openxmlformats.org/officeDocument/2006/relationships/image" Target="../media/image288.png"/><Relationship Id="rId11" Type="http://schemas.openxmlformats.org/officeDocument/2006/relationships/image" Target="../media/image283.png"/><Relationship Id="rId24" Type="http://schemas.openxmlformats.org/officeDocument/2006/relationships/image" Target="../media/image317.png"/><Relationship Id="rId32" Type="http://schemas.openxmlformats.org/officeDocument/2006/relationships/image" Target="../media/image325.png"/><Relationship Id="rId5" Type="http://schemas.openxmlformats.org/officeDocument/2006/relationships/image" Target="../media/image278.png"/><Relationship Id="rId15" Type="http://schemas.openxmlformats.org/officeDocument/2006/relationships/image" Target="../media/image287.png"/><Relationship Id="rId23" Type="http://schemas.openxmlformats.org/officeDocument/2006/relationships/image" Target="../media/image316.png"/><Relationship Id="rId28" Type="http://schemas.openxmlformats.org/officeDocument/2006/relationships/image" Target="../media/image321.png"/><Relationship Id="rId10" Type="http://schemas.openxmlformats.org/officeDocument/2006/relationships/image" Target="../media/image282.png"/><Relationship Id="rId19" Type="http://schemas.openxmlformats.org/officeDocument/2006/relationships/image" Target="../media/image312.png"/><Relationship Id="rId31" Type="http://schemas.openxmlformats.org/officeDocument/2006/relationships/image" Target="../media/image324.png"/><Relationship Id="rId4" Type="http://schemas.openxmlformats.org/officeDocument/2006/relationships/image" Target="../media/image277.png"/><Relationship Id="rId9" Type="http://schemas.openxmlformats.org/officeDocument/2006/relationships/image" Target="../media/image289.png"/><Relationship Id="rId14" Type="http://schemas.openxmlformats.org/officeDocument/2006/relationships/image" Target="../media/image286.png"/><Relationship Id="rId22" Type="http://schemas.openxmlformats.org/officeDocument/2006/relationships/image" Target="../media/image315.png"/><Relationship Id="rId27" Type="http://schemas.openxmlformats.org/officeDocument/2006/relationships/image" Target="../media/image320.png"/><Relationship Id="rId30" Type="http://schemas.openxmlformats.org/officeDocument/2006/relationships/image" Target="../media/image323.png"/></Relationships>
</file>

<file path=ppt/slides/_rels/slide8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tiff"/><Relationship Id="rId1" Type="http://schemas.openxmlformats.org/officeDocument/2006/relationships/slideLayout" Target="../slideLayouts/slideLayout41.xml"/></Relationships>
</file>

<file path=ppt/slides/_rels/slide8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6.tiff"/><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9.png"/><Relationship Id="rId1" Type="http://schemas.openxmlformats.org/officeDocument/2006/relationships/slideLayout" Target="../slideLayouts/slideLayout41.xml"/><Relationship Id="rId5" Type="http://schemas.openxmlformats.org/officeDocument/2006/relationships/image" Target="../media/image332.png"/><Relationship Id="rId4" Type="http://schemas.openxmlformats.org/officeDocument/2006/relationships/image" Target="../media/image331.png"/></Relationships>
</file>

<file path=ppt/slides/_rels/slide85.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86.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90.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4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2.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4.xml.rels><?xml version="1.0" encoding="UTF-8" standalone="yes"?>
<Relationships xmlns="http://schemas.openxmlformats.org/package/2006/relationships"><Relationship Id="rId8" Type="http://schemas.openxmlformats.org/officeDocument/2006/relationships/image" Target="../media/image349.png"/><Relationship Id="rId3" Type="http://schemas.openxmlformats.org/officeDocument/2006/relationships/image" Target="../media/image334.png"/><Relationship Id="rId7" Type="http://schemas.openxmlformats.org/officeDocument/2006/relationships/image" Target="../media/image348.png"/><Relationship Id="rId2" Type="http://schemas.openxmlformats.org/officeDocument/2006/relationships/image" Target="../media/image333.png"/><Relationship Id="rId1" Type="http://schemas.openxmlformats.org/officeDocument/2006/relationships/slideLayout" Target="../slideLayouts/slideLayout41.xml"/><Relationship Id="rId6" Type="http://schemas.openxmlformats.org/officeDocument/2006/relationships/image" Target="../media/image347.png"/><Relationship Id="rId5" Type="http://schemas.openxmlformats.org/officeDocument/2006/relationships/image" Target="../media/image346.png"/><Relationship Id="rId10" Type="http://schemas.openxmlformats.org/officeDocument/2006/relationships/image" Target="../media/image351.png"/><Relationship Id="rId4" Type="http://schemas.openxmlformats.org/officeDocument/2006/relationships/image" Target="../media/image345.png"/><Relationship Id="rId9" Type="http://schemas.openxmlformats.org/officeDocument/2006/relationships/image" Target="../media/image350.png"/></Relationships>
</file>

<file path=ppt/slides/_rels/slide95.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53.png"/><Relationship Id="rId7" Type="http://schemas.openxmlformats.org/officeDocument/2006/relationships/image" Target="../media/image333.png"/><Relationship Id="rId12" Type="http://schemas.openxmlformats.org/officeDocument/2006/relationships/image" Target="../media/image360.png"/><Relationship Id="rId2" Type="http://schemas.openxmlformats.org/officeDocument/2006/relationships/image" Target="../media/image352.png"/><Relationship Id="rId1" Type="http://schemas.openxmlformats.org/officeDocument/2006/relationships/slideLayout" Target="../slideLayouts/slideLayout41.xml"/><Relationship Id="rId6" Type="http://schemas.openxmlformats.org/officeDocument/2006/relationships/image" Target="../media/image334.png"/><Relationship Id="rId11" Type="http://schemas.openxmlformats.org/officeDocument/2006/relationships/image" Target="../media/image359.png"/><Relationship Id="rId5" Type="http://schemas.openxmlformats.org/officeDocument/2006/relationships/image" Target="../media/image355.png"/><Relationship Id="rId10" Type="http://schemas.openxmlformats.org/officeDocument/2006/relationships/image" Target="../media/image358.png"/><Relationship Id="rId4" Type="http://schemas.openxmlformats.org/officeDocument/2006/relationships/image" Target="../media/image354.png"/><Relationship Id="rId9" Type="http://schemas.openxmlformats.org/officeDocument/2006/relationships/image" Target="../media/image357.png"/></Relationships>
</file>

<file path=ppt/slides/_rels/slide96.xml.rels><?xml version="1.0" encoding="UTF-8" standalone="yes"?>
<Relationships xmlns="http://schemas.openxmlformats.org/package/2006/relationships"><Relationship Id="rId13" Type="http://schemas.openxmlformats.org/officeDocument/2006/relationships/image" Target="../media/image372.png"/><Relationship Id="rId18" Type="http://schemas.openxmlformats.org/officeDocument/2006/relationships/image" Target="../media/image377.png"/><Relationship Id="rId26" Type="http://schemas.openxmlformats.org/officeDocument/2006/relationships/image" Target="../media/image385.png"/><Relationship Id="rId39" Type="http://schemas.openxmlformats.org/officeDocument/2006/relationships/image" Target="../media/image395.png"/><Relationship Id="rId21" Type="http://schemas.openxmlformats.org/officeDocument/2006/relationships/image" Target="../media/image380.png"/><Relationship Id="rId34" Type="http://schemas.openxmlformats.org/officeDocument/2006/relationships/image" Target="../media/image391.png"/><Relationship Id="rId42" Type="http://schemas.openxmlformats.org/officeDocument/2006/relationships/image" Target="../media/image397.png"/><Relationship Id="rId7" Type="http://schemas.openxmlformats.org/officeDocument/2006/relationships/image" Target="../media/image366.png"/><Relationship Id="rId2" Type="http://schemas.openxmlformats.org/officeDocument/2006/relationships/image" Target="../media/image361.png"/><Relationship Id="rId16" Type="http://schemas.openxmlformats.org/officeDocument/2006/relationships/image" Target="../media/image375.png"/><Relationship Id="rId20" Type="http://schemas.openxmlformats.org/officeDocument/2006/relationships/image" Target="../media/image379.png"/><Relationship Id="rId29" Type="http://schemas.openxmlformats.org/officeDocument/2006/relationships/image" Target="../media/image333.png"/><Relationship Id="rId41" Type="http://schemas.openxmlformats.org/officeDocument/2006/relationships/image" Target="../media/image396.png"/><Relationship Id="rId1" Type="http://schemas.openxmlformats.org/officeDocument/2006/relationships/slideLayout" Target="../slideLayouts/slideLayout41.xml"/><Relationship Id="rId6" Type="http://schemas.openxmlformats.org/officeDocument/2006/relationships/image" Target="../media/image365.png"/><Relationship Id="rId11" Type="http://schemas.openxmlformats.org/officeDocument/2006/relationships/image" Target="../media/image370.png"/><Relationship Id="rId24" Type="http://schemas.openxmlformats.org/officeDocument/2006/relationships/image" Target="../media/image383.png"/><Relationship Id="rId32" Type="http://schemas.openxmlformats.org/officeDocument/2006/relationships/image" Target="../media/image389.png"/><Relationship Id="rId37" Type="http://schemas.openxmlformats.org/officeDocument/2006/relationships/image" Target="../media/image345.png"/><Relationship Id="rId40" Type="http://schemas.openxmlformats.org/officeDocument/2006/relationships/image" Target="../media/image348.png"/><Relationship Id="rId5" Type="http://schemas.openxmlformats.org/officeDocument/2006/relationships/image" Target="../media/image364.png"/><Relationship Id="rId15" Type="http://schemas.openxmlformats.org/officeDocument/2006/relationships/image" Target="../media/image374.png"/><Relationship Id="rId23" Type="http://schemas.openxmlformats.org/officeDocument/2006/relationships/image" Target="../media/image382.png"/><Relationship Id="rId28" Type="http://schemas.openxmlformats.org/officeDocument/2006/relationships/image" Target="../media/image387.png"/><Relationship Id="rId36" Type="http://schemas.openxmlformats.org/officeDocument/2006/relationships/image" Target="../media/image393.png"/><Relationship Id="rId10" Type="http://schemas.openxmlformats.org/officeDocument/2006/relationships/image" Target="../media/image369.png"/><Relationship Id="rId19" Type="http://schemas.openxmlformats.org/officeDocument/2006/relationships/image" Target="../media/image378.png"/><Relationship Id="rId31" Type="http://schemas.openxmlformats.org/officeDocument/2006/relationships/image" Target="../media/image388.png"/><Relationship Id="rId4" Type="http://schemas.openxmlformats.org/officeDocument/2006/relationships/image" Target="../media/image363.png"/><Relationship Id="rId9" Type="http://schemas.openxmlformats.org/officeDocument/2006/relationships/image" Target="../media/image368.png"/><Relationship Id="rId14" Type="http://schemas.openxmlformats.org/officeDocument/2006/relationships/image" Target="../media/image373.png"/><Relationship Id="rId22" Type="http://schemas.openxmlformats.org/officeDocument/2006/relationships/image" Target="../media/image381.png"/><Relationship Id="rId27" Type="http://schemas.openxmlformats.org/officeDocument/2006/relationships/image" Target="../media/image386.png"/><Relationship Id="rId30" Type="http://schemas.openxmlformats.org/officeDocument/2006/relationships/image" Target="../media/image334.png"/><Relationship Id="rId35" Type="http://schemas.openxmlformats.org/officeDocument/2006/relationships/image" Target="../media/image392.png"/><Relationship Id="rId8" Type="http://schemas.openxmlformats.org/officeDocument/2006/relationships/image" Target="../media/image367.png"/><Relationship Id="rId3" Type="http://schemas.openxmlformats.org/officeDocument/2006/relationships/image" Target="../media/image362.png"/><Relationship Id="rId12" Type="http://schemas.openxmlformats.org/officeDocument/2006/relationships/image" Target="../media/image371.png"/><Relationship Id="rId17" Type="http://schemas.openxmlformats.org/officeDocument/2006/relationships/image" Target="../media/image376.png"/><Relationship Id="rId25" Type="http://schemas.openxmlformats.org/officeDocument/2006/relationships/image" Target="../media/image384.png"/><Relationship Id="rId33" Type="http://schemas.openxmlformats.org/officeDocument/2006/relationships/image" Target="../media/image390.png"/><Relationship Id="rId38" Type="http://schemas.openxmlformats.org/officeDocument/2006/relationships/image" Target="../media/image394.png"/></Relationships>
</file>

<file path=ppt/slides/_rels/slide97.xml.rels><?xml version="1.0" encoding="UTF-8" standalone="yes"?>
<Relationships xmlns="http://schemas.openxmlformats.org/package/2006/relationships"><Relationship Id="rId8" Type="http://schemas.openxmlformats.org/officeDocument/2006/relationships/image" Target="../media/image388.png"/><Relationship Id="rId13" Type="http://schemas.openxmlformats.org/officeDocument/2006/relationships/image" Target="../media/image355.png"/><Relationship Id="rId18" Type="http://schemas.openxmlformats.org/officeDocument/2006/relationships/image" Target="../media/image358.png"/><Relationship Id="rId3" Type="http://schemas.openxmlformats.org/officeDocument/2006/relationships/image" Target="../media/image392.png"/><Relationship Id="rId7" Type="http://schemas.openxmlformats.org/officeDocument/2006/relationships/image" Target="../media/image400.png"/><Relationship Id="rId12" Type="http://schemas.openxmlformats.org/officeDocument/2006/relationships/image" Target="../media/image353.png"/><Relationship Id="rId17" Type="http://schemas.openxmlformats.org/officeDocument/2006/relationships/image" Target="../media/image402.png"/><Relationship Id="rId2" Type="http://schemas.openxmlformats.org/officeDocument/2006/relationships/image" Target="../media/image389.png"/><Relationship Id="rId16" Type="http://schemas.openxmlformats.org/officeDocument/2006/relationships/image" Target="../media/image356.png"/><Relationship Id="rId1" Type="http://schemas.openxmlformats.org/officeDocument/2006/relationships/slideLayout" Target="../slideLayouts/slideLayout41.xml"/><Relationship Id="rId6" Type="http://schemas.openxmlformats.org/officeDocument/2006/relationships/image" Target="../media/image399.png"/><Relationship Id="rId11" Type="http://schemas.openxmlformats.org/officeDocument/2006/relationships/image" Target="../media/image401.png"/><Relationship Id="rId5" Type="http://schemas.openxmlformats.org/officeDocument/2006/relationships/image" Target="../media/image398.png"/><Relationship Id="rId15" Type="http://schemas.openxmlformats.org/officeDocument/2006/relationships/image" Target="../media/image333.png"/><Relationship Id="rId10" Type="http://schemas.openxmlformats.org/officeDocument/2006/relationships/image" Target="../media/image391.png"/><Relationship Id="rId4" Type="http://schemas.openxmlformats.org/officeDocument/2006/relationships/image" Target="../media/image187.png"/><Relationship Id="rId9" Type="http://schemas.openxmlformats.org/officeDocument/2006/relationships/image" Target="../media/image393.png"/><Relationship Id="rId14" Type="http://schemas.openxmlformats.org/officeDocument/2006/relationships/image" Target="../media/image334.png"/></Relationships>
</file>

<file path=ppt/slides/_rels/slide98.xml.rels><?xml version="1.0" encoding="UTF-8" standalone="yes"?>
<Relationships xmlns="http://schemas.openxmlformats.org/package/2006/relationships"><Relationship Id="rId13" Type="http://schemas.openxmlformats.org/officeDocument/2006/relationships/image" Target="../media/image413.png"/><Relationship Id="rId18" Type="http://schemas.openxmlformats.org/officeDocument/2006/relationships/image" Target="../media/image418.png"/><Relationship Id="rId26" Type="http://schemas.openxmlformats.org/officeDocument/2006/relationships/image" Target="../media/image426.png"/><Relationship Id="rId39" Type="http://schemas.openxmlformats.org/officeDocument/2006/relationships/image" Target="../media/image439.png"/><Relationship Id="rId21" Type="http://schemas.openxmlformats.org/officeDocument/2006/relationships/image" Target="../media/image421.png"/><Relationship Id="rId34" Type="http://schemas.openxmlformats.org/officeDocument/2006/relationships/image" Target="../media/image434.png"/><Relationship Id="rId42" Type="http://schemas.openxmlformats.org/officeDocument/2006/relationships/image" Target="../media/image442.png"/><Relationship Id="rId47" Type="http://schemas.openxmlformats.org/officeDocument/2006/relationships/image" Target="../media/image447.png"/><Relationship Id="rId7" Type="http://schemas.openxmlformats.org/officeDocument/2006/relationships/image" Target="../media/image407.png"/><Relationship Id="rId2" Type="http://schemas.openxmlformats.org/officeDocument/2006/relationships/image" Target="../media/image403.png"/><Relationship Id="rId16" Type="http://schemas.openxmlformats.org/officeDocument/2006/relationships/image" Target="../media/image416.png"/><Relationship Id="rId29" Type="http://schemas.openxmlformats.org/officeDocument/2006/relationships/image" Target="../media/image429.png"/><Relationship Id="rId1" Type="http://schemas.openxmlformats.org/officeDocument/2006/relationships/slideLayout" Target="../slideLayouts/slideLayout41.xml"/><Relationship Id="rId6" Type="http://schemas.openxmlformats.org/officeDocument/2006/relationships/image" Target="../media/image406.png"/><Relationship Id="rId11" Type="http://schemas.openxmlformats.org/officeDocument/2006/relationships/image" Target="../media/image411.png"/><Relationship Id="rId24" Type="http://schemas.openxmlformats.org/officeDocument/2006/relationships/image" Target="../media/image424.png"/><Relationship Id="rId32" Type="http://schemas.openxmlformats.org/officeDocument/2006/relationships/image" Target="../media/image432.png"/><Relationship Id="rId37" Type="http://schemas.openxmlformats.org/officeDocument/2006/relationships/image" Target="../media/image437.png"/><Relationship Id="rId40" Type="http://schemas.openxmlformats.org/officeDocument/2006/relationships/image" Target="../media/image440.png"/><Relationship Id="rId45" Type="http://schemas.openxmlformats.org/officeDocument/2006/relationships/image" Target="../media/image445.png"/><Relationship Id="rId5" Type="http://schemas.openxmlformats.org/officeDocument/2006/relationships/image" Target="../media/image405.png"/><Relationship Id="rId15" Type="http://schemas.openxmlformats.org/officeDocument/2006/relationships/image" Target="../media/image415.png"/><Relationship Id="rId23" Type="http://schemas.openxmlformats.org/officeDocument/2006/relationships/image" Target="../media/image423.png"/><Relationship Id="rId28" Type="http://schemas.openxmlformats.org/officeDocument/2006/relationships/image" Target="../media/image428.png"/><Relationship Id="rId36" Type="http://schemas.openxmlformats.org/officeDocument/2006/relationships/image" Target="../media/image436.png"/><Relationship Id="rId10" Type="http://schemas.openxmlformats.org/officeDocument/2006/relationships/image" Target="../media/image410.png"/><Relationship Id="rId19" Type="http://schemas.openxmlformats.org/officeDocument/2006/relationships/image" Target="../media/image419.png"/><Relationship Id="rId31" Type="http://schemas.openxmlformats.org/officeDocument/2006/relationships/image" Target="../media/image431.png"/><Relationship Id="rId44" Type="http://schemas.openxmlformats.org/officeDocument/2006/relationships/image" Target="../media/image444.png"/><Relationship Id="rId4" Type="http://schemas.openxmlformats.org/officeDocument/2006/relationships/image" Target="../media/image404.png"/><Relationship Id="rId9" Type="http://schemas.openxmlformats.org/officeDocument/2006/relationships/image" Target="../media/image409.png"/><Relationship Id="rId14" Type="http://schemas.openxmlformats.org/officeDocument/2006/relationships/image" Target="../media/image414.png"/><Relationship Id="rId22" Type="http://schemas.openxmlformats.org/officeDocument/2006/relationships/image" Target="../media/image422.png"/><Relationship Id="rId27" Type="http://schemas.openxmlformats.org/officeDocument/2006/relationships/image" Target="../media/image427.png"/><Relationship Id="rId30" Type="http://schemas.openxmlformats.org/officeDocument/2006/relationships/image" Target="../media/image430.png"/><Relationship Id="rId35" Type="http://schemas.openxmlformats.org/officeDocument/2006/relationships/image" Target="../media/image435.png"/><Relationship Id="rId43" Type="http://schemas.openxmlformats.org/officeDocument/2006/relationships/image" Target="../media/image443.png"/><Relationship Id="rId8" Type="http://schemas.openxmlformats.org/officeDocument/2006/relationships/image" Target="../media/image408.png"/><Relationship Id="rId3" Type="http://schemas.openxmlformats.org/officeDocument/2006/relationships/image" Target="../media/image91.png"/><Relationship Id="rId12" Type="http://schemas.openxmlformats.org/officeDocument/2006/relationships/image" Target="../media/image412.png"/><Relationship Id="rId17" Type="http://schemas.openxmlformats.org/officeDocument/2006/relationships/image" Target="../media/image417.png"/><Relationship Id="rId25" Type="http://schemas.openxmlformats.org/officeDocument/2006/relationships/image" Target="../media/image425.png"/><Relationship Id="rId33" Type="http://schemas.openxmlformats.org/officeDocument/2006/relationships/image" Target="../media/image433.png"/><Relationship Id="rId38" Type="http://schemas.openxmlformats.org/officeDocument/2006/relationships/image" Target="../media/image438.png"/><Relationship Id="rId46" Type="http://schemas.openxmlformats.org/officeDocument/2006/relationships/image" Target="../media/image446.png"/><Relationship Id="rId20" Type="http://schemas.openxmlformats.org/officeDocument/2006/relationships/image" Target="../media/image420.png"/><Relationship Id="rId41" Type="http://schemas.openxmlformats.org/officeDocument/2006/relationships/image" Target="../media/image44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7463358" y="6238106"/>
            <a:ext cx="4608512" cy="504056"/>
          </a:xfrm>
        </p:spPr>
        <p:txBody>
          <a:bodyPr/>
          <a:lstStyle/>
          <a:p>
            <a:pPr algn="r"/>
            <a:r>
              <a:rPr lang="tr-TR" altLang="ko-KR" sz="2000" b="1" dirty="0">
                <a:latin typeface="+mn-lt"/>
              </a:rPr>
              <a:t>Asst.Prof.Dr. Murat ŞİMŞEK</a:t>
            </a:r>
            <a:endParaRPr lang="en-US" altLang="ko-KR" sz="2000" b="1" dirty="0">
              <a:latin typeface="+mn-lt"/>
            </a:endParaRPr>
          </a:p>
        </p:txBody>
      </p:sp>
      <p:sp>
        <p:nvSpPr>
          <p:cNvPr id="7" name="제목 6"/>
          <p:cNvSpPr>
            <a:spLocks noGrp="1"/>
          </p:cNvSpPr>
          <p:nvPr>
            <p:ph type="ctrTitle"/>
          </p:nvPr>
        </p:nvSpPr>
        <p:spPr>
          <a:xfrm>
            <a:off x="0" y="0"/>
            <a:ext cx="12071870" cy="3573810"/>
          </a:xfrm>
        </p:spPr>
        <p:txBody>
          <a:bodyPr/>
          <a:lstStyle/>
          <a:p>
            <a:pPr algn="r"/>
            <a:r>
              <a:rPr lang="tr-TR" b="1" dirty="0">
                <a:solidFill>
                  <a:schemeClr val="accent1">
                    <a:lumMod val="60000"/>
                    <a:lumOff val="40000"/>
                  </a:schemeClr>
                </a:solidFill>
              </a:rPr>
              <a:t>CENG401</a:t>
            </a:r>
            <a:br>
              <a:rPr lang="tr-TR" dirty="0"/>
            </a:br>
            <a:r>
              <a:rPr lang="tr-TR" dirty="0"/>
              <a:t>MACHINE LEARNING </a:t>
            </a:r>
            <a:br>
              <a:rPr lang="tr-TR" dirty="0"/>
            </a:br>
            <a:r>
              <a:rPr lang="tr-TR" dirty="0"/>
              <a:t>AND </a:t>
            </a:r>
            <a:br>
              <a:rPr lang="tr-TR" dirty="0"/>
            </a:br>
            <a:r>
              <a:rPr lang="tr-TR" dirty="0"/>
              <a:t>ARTIFICIAL </a:t>
            </a:r>
            <a:br>
              <a:rPr lang="tr-TR" dirty="0"/>
            </a:br>
            <a:r>
              <a:rPr lang="tr-TR" dirty="0"/>
              <a:t>INTELLIGENCE</a:t>
            </a:r>
            <a:endParaRPr lang="ko-KR" altLang="en-US" b="1" dirty="0"/>
          </a:p>
        </p:txBody>
      </p:sp>
      <p:sp>
        <p:nvSpPr>
          <p:cNvPr id="2" name="Metin kutusu 1">
            <a:extLst>
              <a:ext uri="{FF2B5EF4-FFF2-40B4-BE49-F238E27FC236}">
                <a16:creationId xmlns:a16="http://schemas.microsoft.com/office/drawing/2014/main" id="{88247309-9B63-0D00-68BD-04A74CFF7F96}"/>
              </a:ext>
            </a:extLst>
          </p:cNvPr>
          <p:cNvSpPr txBox="1"/>
          <p:nvPr/>
        </p:nvSpPr>
        <p:spPr>
          <a:xfrm>
            <a:off x="108830" y="17332"/>
            <a:ext cx="4357796" cy="2554545"/>
          </a:xfrm>
          <a:prstGeom prst="rect">
            <a:avLst/>
          </a:prstGeom>
          <a:noFill/>
        </p:spPr>
        <p:txBody>
          <a:bodyPr wrap="none" rtlCol="0">
            <a:spAutoFit/>
          </a:bodyPr>
          <a:lstStyle/>
          <a:p>
            <a:r>
              <a:rPr lang="tr-TR" sz="4000" b="1" dirty="0">
                <a:solidFill>
                  <a:schemeClr val="bg1"/>
                </a:solidFill>
              </a:rPr>
              <a:t>WEEK-11 </a:t>
            </a:r>
          </a:p>
          <a:p>
            <a:r>
              <a:rPr lang="tr-TR" sz="4000" b="1" dirty="0">
                <a:solidFill>
                  <a:schemeClr val="bg1"/>
                </a:solidFill>
              </a:rPr>
              <a:t>MACHINE LEARNING</a:t>
            </a:r>
          </a:p>
          <a:p>
            <a:r>
              <a:rPr lang="tr-TR" sz="4000" b="1" dirty="0" err="1">
                <a:solidFill>
                  <a:schemeClr val="bg1"/>
                </a:solidFill>
              </a:rPr>
              <a:t>Naive</a:t>
            </a:r>
            <a:r>
              <a:rPr lang="tr-TR" sz="4000" b="1" dirty="0">
                <a:solidFill>
                  <a:schemeClr val="bg1"/>
                </a:solidFill>
              </a:rPr>
              <a:t> </a:t>
            </a:r>
            <a:r>
              <a:rPr lang="tr-TR" sz="4000" b="1" dirty="0" err="1">
                <a:solidFill>
                  <a:schemeClr val="bg1"/>
                </a:solidFill>
              </a:rPr>
              <a:t>Bayes</a:t>
            </a:r>
            <a:endParaRPr lang="tr-TR" sz="4000" b="1" dirty="0">
              <a:solidFill>
                <a:schemeClr val="bg1"/>
              </a:solidFill>
            </a:endParaRPr>
          </a:p>
          <a:p>
            <a:r>
              <a:rPr lang="tr-TR" sz="4000" b="1" dirty="0">
                <a:solidFill>
                  <a:schemeClr val="bg1"/>
                </a:solidFill>
              </a:rPr>
              <a:t>CART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pic>
        <p:nvPicPr>
          <p:cNvPr id="7" name="İçerik Yer Tutucusu 6">
            <a:extLst>
              <a:ext uri="{FF2B5EF4-FFF2-40B4-BE49-F238E27FC236}">
                <a16:creationId xmlns:a16="http://schemas.microsoft.com/office/drawing/2014/main" id="{1108E5DD-CB58-C4A4-D7FE-C4410FA4B396}"/>
              </a:ext>
            </a:extLst>
          </p:cNvPr>
          <p:cNvPicPr>
            <a:picLocks noGrp="1" noChangeAspect="1"/>
          </p:cNvPicPr>
          <p:nvPr>
            <p:ph idx="1"/>
          </p:nvPr>
        </p:nvPicPr>
        <p:blipFill>
          <a:blip r:embed="rId3"/>
          <a:stretch>
            <a:fillRect/>
          </a:stretch>
        </p:blipFill>
        <p:spPr>
          <a:xfrm>
            <a:off x="3286894" y="3712925"/>
            <a:ext cx="4824536" cy="3024336"/>
          </a:xfrm>
        </p:spPr>
      </p:pic>
      <p:sp>
        <p:nvSpPr>
          <p:cNvPr id="4" name="Metin kutusu 3">
            <a:extLst>
              <a:ext uri="{FF2B5EF4-FFF2-40B4-BE49-F238E27FC236}">
                <a16:creationId xmlns:a16="http://schemas.microsoft.com/office/drawing/2014/main" id="{029999DE-63B2-8BAD-DFDC-4DFD68872A2D}"/>
              </a:ext>
            </a:extLst>
          </p:cNvPr>
          <p:cNvSpPr txBox="1"/>
          <p:nvPr/>
        </p:nvSpPr>
        <p:spPr>
          <a:xfrm>
            <a:off x="629462" y="1341562"/>
            <a:ext cx="11593288" cy="2246769"/>
          </a:xfrm>
          <a:prstGeom prst="rect">
            <a:avLst/>
          </a:prstGeom>
          <a:noFill/>
        </p:spPr>
        <p:txBody>
          <a:bodyPr wrap="square">
            <a:spAutoFit/>
          </a:bodyPr>
          <a:lstStyle/>
          <a:p>
            <a:pPr algn="just"/>
            <a:r>
              <a:rPr lang="tr-TR" sz="2800" b="0" i="0" dirty="0">
                <a:solidFill>
                  <a:srgbClr val="333333"/>
                </a:solidFill>
                <a:effectLst/>
                <a:latin typeface="inter-regular"/>
              </a:rPr>
              <a:t>T</a:t>
            </a:r>
            <a:r>
              <a:rPr lang="en-US" sz="2800" b="0" i="0" dirty="0">
                <a:solidFill>
                  <a:srgbClr val="333333"/>
                </a:solidFill>
                <a:effectLst/>
                <a:latin typeface="inter-regular"/>
              </a:rPr>
              <a:t>o solve this problem, we need to follow the below steps:</a:t>
            </a:r>
          </a:p>
          <a:p>
            <a:pPr algn="just">
              <a:buFont typeface="+mj-lt"/>
              <a:buAutoNum type="arabicPeriod"/>
            </a:pPr>
            <a:r>
              <a:rPr lang="en-US" sz="2800" b="0" i="0" dirty="0">
                <a:solidFill>
                  <a:srgbClr val="000000"/>
                </a:solidFill>
                <a:effectLst/>
                <a:latin typeface="inter-regular"/>
              </a:rPr>
              <a:t>Convert the given dataset into frequency tables.</a:t>
            </a:r>
          </a:p>
          <a:p>
            <a:pPr algn="just">
              <a:buFont typeface="+mj-lt"/>
              <a:buAutoNum type="arabicPeriod"/>
            </a:pPr>
            <a:r>
              <a:rPr lang="en-US" sz="2800" b="0" i="0" dirty="0">
                <a:solidFill>
                  <a:srgbClr val="000000"/>
                </a:solidFill>
                <a:effectLst/>
                <a:latin typeface="inter-regular"/>
              </a:rPr>
              <a:t>Generate Likelihood table by finding the probabilities of given features.</a:t>
            </a:r>
          </a:p>
          <a:p>
            <a:pPr algn="just">
              <a:buFont typeface="+mj-lt"/>
              <a:buAutoNum type="arabicPeriod"/>
            </a:pPr>
            <a:r>
              <a:rPr lang="en-US" sz="2800" b="0" i="0" dirty="0">
                <a:solidFill>
                  <a:srgbClr val="000000"/>
                </a:solidFill>
                <a:effectLst/>
                <a:latin typeface="inter-regular"/>
              </a:rPr>
              <a:t>Now, use Bayes theorem to calculate the posterior probability.</a:t>
            </a:r>
          </a:p>
          <a:p>
            <a:pPr algn="just"/>
            <a:r>
              <a:rPr lang="en-US" sz="2800" b="1" i="0" dirty="0">
                <a:solidFill>
                  <a:srgbClr val="333333"/>
                </a:solidFill>
                <a:effectLst/>
                <a:latin typeface="inter-bold"/>
              </a:rPr>
              <a:t>Problem</a:t>
            </a:r>
            <a:r>
              <a:rPr lang="en-US" sz="2800" b="0" i="0" dirty="0">
                <a:solidFill>
                  <a:srgbClr val="333333"/>
                </a:solidFill>
                <a:effectLst/>
                <a:latin typeface="inter-regular"/>
              </a:rPr>
              <a:t>: If the weather is sunny, then the Player should play or not?</a:t>
            </a:r>
          </a:p>
        </p:txBody>
      </p:sp>
    </p:spTree>
    <p:extLst>
      <p:ext uri="{BB962C8B-B14F-4D97-AF65-F5344CB8AC3E}">
        <p14:creationId xmlns:p14="http://schemas.microsoft.com/office/powerpoint/2010/main" val="20178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6723011" y="1795262"/>
            <a:ext cx="1726975" cy="982005"/>
          </a:xfrm>
          <a:custGeom>
            <a:avLst/>
            <a:gdLst/>
            <a:ahLst/>
            <a:cxnLst/>
            <a:rect l="l" t="t" r="r" b="b"/>
            <a:pathLst>
              <a:path w="1295400" h="736600">
                <a:moveTo>
                  <a:pt x="1293258" y="322961"/>
                </a:moveTo>
                <a:lnTo>
                  <a:pt x="498348" y="322961"/>
                </a:lnTo>
                <a:lnTo>
                  <a:pt x="499034" y="375295"/>
                </a:lnTo>
                <a:lnTo>
                  <a:pt x="499961" y="427785"/>
                </a:lnTo>
                <a:lnTo>
                  <a:pt x="502015" y="532526"/>
                </a:lnTo>
                <a:lnTo>
                  <a:pt x="502883" y="584423"/>
                </a:lnTo>
                <a:lnTo>
                  <a:pt x="503473" y="635767"/>
                </a:lnTo>
                <a:lnTo>
                  <a:pt x="503655" y="686383"/>
                </a:lnTo>
                <a:lnTo>
                  <a:pt x="503300" y="736092"/>
                </a:lnTo>
                <a:lnTo>
                  <a:pt x="1290574" y="732790"/>
                </a:lnTo>
                <a:lnTo>
                  <a:pt x="1291234" y="628076"/>
                </a:lnTo>
                <a:lnTo>
                  <a:pt x="1293258" y="322961"/>
                </a:lnTo>
                <a:close/>
              </a:path>
              <a:path w="1295400" h="736600">
                <a:moveTo>
                  <a:pt x="1295400" y="0"/>
                </a:moveTo>
                <a:lnTo>
                  <a:pt x="0" y="0"/>
                </a:lnTo>
                <a:lnTo>
                  <a:pt x="0" y="323215"/>
                </a:lnTo>
                <a:lnTo>
                  <a:pt x="269367" y="323897"/>
                </a:lnTo>
                <a:lnTo>
                  <a:pt x="472241" y="323355"/>
                </a:lnTo>
                <a:lnTo>
                  <a:pt x="498348" y="322961"/>
                </a:lnTo>
                <a:lnTo>
                  <a:pt x="1293258" y="322961"/>
                </a:lnTo>
                <a:lnTo>
                  <a:pt x="1295400"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6725044" y="2211768"/>
            <a:ext cx="1725282" cy="888038"/>
          </a:xfrm>
          <a:custGeom>
            <a:avLst/>
            <a:gdLst/>
            <a:ahLst/>
            <a:cxnLst/>
            <a:rect l="l" t="t" r="r" b="b"/>
            <a:pathLst>
              <a:path w="1294129" h="666114">
                <a:moveTo>
                  <a:pt x="495808" y="0"/>
                </a:moveTo>
                <a:lnTo>
                  <a:pt x="132360" y="8709"/>
                </a:lnTo>
                <a:lnTo>
                  <a:pt x="0" y="9271"/>
                </a:lnTo>
                <a:lnTo>
                  <a:pt x="0" y="665988"/>
                </a:lnTo>
                <a:lnTo>
                  <a:pt x="1293876" y="665988"/>
                </a:lnTo>
                <a:lnTo>
                  <a:pt x="1293876" y="426465"/>
                </a:lnTo>
                <a:lnTo>
                  <a:pt x="503174" y="426465"/>
                </a:lnTo>
                <a:lnTo>
                  <a:pt x="502044" y="358077"/>
                </a:lnTo>
                <a:lnTo>
                  <a:pt x="501094" y="296626"/>
                </a:lnTo>
                <a:lnTo>
                  <a:pt x="499490" y="189277"/>
                </a:lnTo>
                <a:lnTo>
                  <a:pt x="498719" y="140751"/>
                </a:lnTo>
                <a:lnTo>
                  <a:pt x="497887" y="93906"/>
                </a:lnTo>
                <a:lnTo>
                  <a:pt x="496937" y="47427"/>
                </a:lnTo>
                <a:lnTo>
                  <a:pt x="495808" y="0"/>
                </a:lnTo>
                <a:close/>
              </a:path>
              <a:path w="1294129" h="666114">
                <a:moveTo>
                  <a:pt x="827847" y="424806"/>
                </a:moveTo>
                <a:lnTo>
                  <a:pt x="503174" y="426465"/>
                </a:lnTo>
                <a:lnTo>
                  <a:pt x="1293876" y="426465"/>
                </a:lnTo>
                <a:lnTo>
                  <a:pt x="1293876" y="425239"/>
                </a:lnTo>
                <a:lnTo>
                  <a:pt x="1243901" y="425239"/>
                </a:lnTo>
                <a:lnTo>
                  <a:pt x="827847" y="424806"/>
                </a:lnTo>
                <a:close/>
              </a:path>
              <a:path w="1294129" h="666114">
                <a:moveTo>
                  <a:pt x="1293876" y="425195"/>
                </a:moveTo>
                <a:lnTo>
                  <a:pt x="1243901" y="425239"/>
                </a:lnTo>
                <a:lnTo>
                  <a:pt x="1293876" y="42523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6724029" y="3047828"/>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675266" y="1751580"/>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7198439" y="2041104"/>
            <a:ext cx="193014"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8230559" y="2648592"/>
            <a:ext cx="193014"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7787641" y="260795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7714500" y="2183325"/>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8065988" y="2368213"/>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551961" y="275220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7466628" y="18663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985105" y="1846055"/>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6763647" y="2266626"/>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6806314" y="2770494"/>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6911963" y="2910684"/>
            <a:ext cx="19301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7072472" y="2500275"/>
            <a:ext cx="19504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7413803" y="2384465"/>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7771388" y="2768464"/>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7338629" y="2886303"/>
            <a:ext cx="19301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064343" y="2217863"/>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421929" y="2169101"/>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8003005" y="289239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6726061" y="2224974"/>
            <a:ext cx="671319" cy="3386"/>
          </a:xfrm>
          <a:custGeom>
            <a:avLst/>
            <a:gdLst/>
            <a:ahLst/>
            <a:cxnLst/>
            <a:rect l="l" t="t" r="r" b="b"/>
            <a:pathLst>
              <a:path w="503554" h="2539">
                <a:moveTo>
                  <a:pt x="0" y="0"/>
                </a:moveTo>
                <a:lnTo>
                  <a:pt x="503047" y="254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388406" y="2773544"/>
            <a:ext cx="1064121" cy="6772"/>
          </a:xfrm>
          <a:custGeom>
            <a:avLst/>
            <a:gdLst/>
            <a:ahLst/>
            <a:cxnLst/>
            <a:rect l="l" t="t" r="r" b="b"/>
            <a:pathLst>
              <a:path w="798195" h="5080">
                <a:moveTo>
                  <a:pt x="0" y="0"/>
                </a:moveTo>
                <a:lnTo>
                  <a:pt x="797940" y="4952"/>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7388406" y="2227007"/>
            <a:ext cx="0" cy="544336"/>
          </a:xfrm>
          <a:custGeom>
            <a:avLst/>
            <a:gdLst/>
            <a:ahLst/>
            <a:cxnLst/>
            <a:rect l="l" t="t" r="r" b="b"/>
            <a:pathLst>
              <a:path h="408305">
                <a:moveTo>
                  <a:pt x="0" y="408051"/>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6877425" y="2032976"/>
            <a:ext cx="19504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8003005" y="201672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102946" y="2733923"/>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Shape 52">
            <a:extLst>
              <a:ext uri="{FF2B5EF4-FFF2-40B4-BE49-F238E27FC236}">
                <a16:creationId xmlns:a16="http://schemas.microsoft.com/office/drawing/2014/main" id="{A9BD6FCB-D27B-464F-A140-875B47984010}"/>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65" name="Shape 53">
            <a:extLst>
              <a:ext uri="{FF2B5EF4-FFF2-40B4-BE49-F238E27FC236}">
                <a16:creationId xmlns:a16="http://schemas.microsoft.com/office/drawing/2014/main" id="{ABE1244D-C93A-6747-8FF9-0571CFEAFEF8}"/>
              </a:ext>
            </a:extLst>
          </p:cNvPr>
          <p:cNvSpPr txBox="1"/>
          <p:nvPr/>
        </p:nvSpPr>
        <p:spPr>
          <a:xfrm>
            <a:off x="3623183" y="1005501"/>
            <a:ext cx="2449165" cy="89642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All samples have the same weight</a:t>
            </a:r>
          </a:p>
        </p:txBody>
      </p:sp>
    </p:spTree>
    <p:extLst>
      <p:ext uri="{BB962C8B-B14F-4D97-AF65-F5344CB8AC3E}">
        <p14:creationId xmlns:p14="http://schemas.microsoft.com/office/powerpoint/2010/main" val="344614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7194375" y="2045167"/>
            <a:ext cx="113777"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8224465" y="2654688"/>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7783578" y="2612020"/>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7710434" y="2187387"/>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8061926" y="2372274"/>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7547896" y="2756274"/>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7460533" y="1870437"/>
            <a:ext cx="115808"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6979011" y="1850118"/>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6759582" y="2270688"/>
            <a:ext cx="113777"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6802250" y="2774559"/>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6907900" y="2914749"/>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7068407" y="2504338"/>
            <a:ext cx="113777" cy="115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407706" y="2388530"/>
            <a:ext cx="304760" cy="30272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7767324" y="2772527"/>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7334565" y="2892399"/>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7060281" y="2221927"/>
            <a:ext cx="302727"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7417865" y="2173165"/>
            <a:ext cx="113777"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7996911" y="2896464"/>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6873359" y="2037038"/>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996911" y="2020785"/>
            <a:ext cx="115808"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096852" y="2737987"/>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26">
            <a:extLst>
              <a:ext uri="{FF2B5EF4-FFF2-40B4-BE49-F238E27FC236}">
                <a16:creationId xmlns:a16="http://schemas.microsoft.com/office/drawing/2014/main" id="{2AD524A5-A7E3-1246-9022-4C63E088127F}"/>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27">
            <a:extLst>
              <a:ext uri="{FF2B5EF4-FFF2-40B4-BE49-F238E27FC236}">
                <a16:creationId xmlns:a16="http://schemas.microsoft.com/office/drawing/2014/main" id="{C05D9312-E17B-2847-BCCF-8B501BB61902}"/>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28">
            <a:extLst>
              <a:ext uri="{FF2B5EF4-FFF2-40B4-BE49-F238E27FC236}">
                <a16:creationId xmlns:a16="http://schemas.microsoft.com/office/drawing/2014/main" id="{9DE35809-9DC2-224B-A26A-23941A6A66EB}"/>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29">
            <a:extLst>
              <a:ext uri="{FF2B5EF4-FFF2-40B4-BE49-F238E27FC236}">
                <a16:creationId xmlns:a16="http://schemas.microsoft.com/office/drawing/2014/main" id="{5E9A127C-98DA-844D-BEC9-3CBE90001F74}"/>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30">
            <a:extLst>
              <a:ext uri="{FF2B5EF4-FFF2-40B4-BE49-F238E27FC236}">
                <a16:creationId xmlns:a16="http://schemas.microsoft.com/office/drawing/2014/main" id="{F397F984-0AA9-4745-A0C6-5EE7F4858461}"/>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31">
            <a:extLst>
              <a:ext uri="{FF2B5EF4-FFF2-40B4-BE49-F238E27FC236}">
                <a16:creationId xmlns:a16="http://schemas.microsoft.com/office/drawing/2014/main" id="{B36A93F3-9960-A840-8328-30AC0824B42D}"/>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32">
            <a:extLst>
              <a:ext uri="{FF2B5EF4-FFF2-40B4-BE49-F238E27FC236}">
                <a16:creationId xmlns:a16="http://schemas.microsoft.com/office/drawing/2014/main" id="{2BE463EB-1317-664F-AB62-E83B8CB18A95}"/>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Shape 52">
            <a:extLst>
              <a:ext uri="{FF2B5EF4-FFF2-40B4-BE49-F238E27FC236}">
                <a16:creationId xmlns:a16="http://schemas.microsoft.com/office/drawing/2014/main" id="{1311E7D9-D63D-E449-ABC2-D49895275D6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77" name="Shape 53">
            <a:extLst>
              <a:ext uri="{FF2B5EF4-FFF2-40B4-BE49-F238E27FC236}">
                <a16:creationId xmlns:a16="http://schemas.microsoft.com/office/drawing/2014/main" id="{F2B75F72-A62D-0A42-93F0-C6105332C53C}"/>
              </a:ext>
            </a:extLst>
          </p:cNvPr>
          <p:cNvSpPr txBox="1"/>
          <p:nvPr/>
        </p:nvSpPr>
        <p:spPr>
          <a:xfrm>
            <a:off x="8711157" y="2042669"/>
            <a:ext cx="2562942" cy="847063"/>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Reweight based on model’s mistakes</a:t>
            </a:r>
          </a:p>
        </p:txBody>
      </p:sp>
      <p:sp>
        <p:nvSpPr>
          <p:cNvPr id="78" name="Shape 53">
            <a:extLst>
              <a:ext uri="{FF2B5EF4-FFF2-40B4-BE49-F238E27FC236}">
                <a16:creationId xmlns:a16="http://schemas.microsoft.com/office/drawing/2014/main" id="{C7AA1E88-B83C-3249-B3EC-03B155E2B9DA}"/>
              </a:ext>
            </a:extLst>
          </p:cNvPr>
          <p:cNvSpPr txBox="1"/>
          <p:nvPr/>
        </p:nvSpPr>
        <p:spPr>
          <a:xfrm>
            <a:off x="3623183" y="1005501"/>
            <a:ext cx="2449165" cy="89642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All samples have the same weight</a:t>
            </a:r>
          </a:p>
        </p:txBody>
      </p:sp>
    </p:spTree>
    <p:extLst>
      <p:ext uri="{BB962C8B-B14F-4D97-AF65-F5344CB8AC3E}">
        <p14:creationId xmlns:p14="http://schemas.microsoft.com/office/powerpoint/2010/main" val="347285848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096852" y="3473477"/>
            <a:ext cx="1368035" cy="1296923"/>
          </a:xfrm>
          <a:custGeom>
            <a:avLst/>
            <a:gdLst/>
            <a:ahLst/>
            <a:cxnLst/>
            <a:rect l="l" t="t" r="r" b="b"/>
            <a:pathLst>
              <a:path w="1026160" h="972820">
                <a:moveTo>
                  <a:pt x="1023617" y="516889"/>
                </a:moveTo>
                <a:lnTo>
                  <a:pt x="394588" y="516889"/>
                </a:lnTo>
                <a:lnTo>
                  <a:pt x="395071" y="575234"/>
                </a:lnTo>
                <a:lnTo>
                  <a:pt x="395707" y="628553"/>
                </a:lnTo>
                <a:lnTo>
                  <a:pt x="396428" y="678170"/>
                </a:lnTo>
                <a:lnTo>
                  <a:pt x="397161" y="725411"/>
                </a:lnTo>
                <a:lnTo>
                  <a:pt x="397835" y="771599"/>
                </a:lnTo>
                <a:lnTo>
                  <a:pt x="398380" y="818058"/>
                </a:lnTo>
                <a:lnTo>
                  <a:pt x="398724" y="866114"/>
                </a:lnTo>
                <a:lnTo>
                  <a:pt x="398796" y="917090"/>
                </a:lnTo>
                <a:lnTo>
                  <a:pt x="398525" y="972311"/>
                </a:lnTo>
                <a:lnTo>
                  <a:pt x="1021841" y="967866"/>
                </a:lnTo>
                <a:lnTo>
                  <a:pt x="1023617" y="516889"/>
                </a:lnTo>
                <a:close/>
              </a:path>
              <a:path w="1026160" h="972820">
                <a:moveTo>
                  <a:pt x="1025651" y="0"/>
                </a:moveTo>
                <a:lnTo>
                  <a:pt x="0" y="0"/>
                </a:lnTo>
                <a:lnTo>
                  <a:pt x="0" y="535304"/>
                </a:lnTo>
                <a:lnTo>
                  <a:pt x="394588" y="516889"/>
                </a:lnTo>
                <a:lnTo>
                  <a:pt x="1023617" y="516889"/>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210629" y="3721349"/>
            <a:ext cx="115808"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8242749" y="4328838"/>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7799831" y="4286170"/>
            <a:ext cx="115808"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7728721" y="3861538"/>
            <a:ext cx="113777"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8078179" y="4046424"/>
            <a:ext cx="115808"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7584467" y="443245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7478818" y="3544586"/>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6997295" y="3526301"/>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6775838" y="3944838"/>
            <a:ext cx="115808"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6818504" y="4450740"/>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6924153" y="4590930"/>
            <a:ext cx="115808"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7086692" y="4180519"/>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7783579" y="4446677"/>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7352849" y="4566551"/>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7086692" y="3898109"/>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7436151" y="3849347"/>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8015195" y="4570614"/>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6881488" y="3711188"/>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8015195" y="3696966"/>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7115136" y="4414170"/>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7405674" y="4080965"/>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63">
            <a:extLst>
              <a:ext uri="{FF2B5EF4-FFF2-40B4-BE49-F238E27FC236}">
                <a16:creationId xmlns:a16="http://schemas.microsoft.com/office/drawing/2014/main" id="{9B4E4D31-7F4A-2C4B-91B0-930A6D8D0836}"/>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26">
            <a:extLst>
              <a:ext uri="{FF2B5EF4-FFF2-40B4-BE49-F238E27FC236}">
                <a16:creationId xmlns:a16="http://schemas.microsoft.com/office/drawing/2014/main" id="{D8872515-9448-1343-9120-6285AA359DCE}"/>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27">
            <a:extLst>
              <a:ext uri="{FF2B5EF4-FFF2-40B4-BE49-F238E27FC236}">
                <a16:creationId xmlns:a16="http://schemas.microsoft.com/office/drawing/2014/main" id="{52F34EC9-F396-A342-AEA8-54A0C0478EDB}"/>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28">
            <a:extLst>
              <a:ext uri="{FF2B5EF4-FFF2-40B4-BE49-F238E27FC236}">
                <a16:creationId xmlns:a16="http://schemas.microsoft.com/office/drawing/2014/main" id="{1DA37344-4EA7-614B-9562-46795DEAA875}"/>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29">
            <a:extLst>
              <a:ext uri="{FF2B5EF4-FFF2-40B4-BE49-F238E27FC236}">
                <a16:creationId xmlns:a16="http://schemas.microsoft.com/office/drawing/2014/main" id="{9E1FAA1E-3EF3-EC4B-9EE2-FA7AE489159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30">
            <a:extLst>
              <a:ext uri="{FF2B5EF4-FFF2-40B4-BE49-F238E27FC236}">
                <a16:creationId xmlns:a16="http://schemas.microsoft.com/office/drawing/2014/main" id="{6118E894-A461-724C-B90D-05E8068206B2}"/>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31">
            <a:extLst>
              <a:ext uri="{FF2B5EF4-FFF2-40B4-BE49-F238E27FC236}">
                <a16:creationId xmlns:a16="http://schemas.microsoft.com/office/drawing/2014/main" id="{6991E8F3-22DD-0F44-AC6E-DE4B63D648C1}"/>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32">
            <a:extLst>
              <a:ext uri="{FF2B5EF4-FFF2-40B4-BE49-F238E27FC236}">
                <a16:creationId xmlns:a16="http://schemas.microsoft.com/office/drawing/2014/main" id="{E9E395FE-97E8-8A4F-B1E5-9B7E47299E0C}"/>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Shape 52">
            <a:extLst>
              <a:ext uri="{FF2B5EF4-FFF2-40B4-BE49-F238E27FC236}">
                <a16:creationId xmlns:a16="http://schemas.microsoft.com/office/drawing/2014/main" id="{1C201ECD-C248-6544-94B3-CA334A6DC7E7}"/>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13" name="Shape 53">
            <a:extLst>
              <a:ext uri="{FF2B5EF4-FFF2-40B4-BE49-F238E27FC236}">
                <a16:creationId xmlns:a16="http://schemas.microsoft.com/office/drawing/2014/main" id="{3B0EAD47-F9F3-5848-B1C9-C2B1AFEF87CA}"/>
              </a:ext>
            </a:extLst>
          </p:cNvPr>
          <p:cNvSpPr txBox="1"/>
          <p:nvPr/>
        </p:nvSpPr>
        <p:spPr>
          <a:xfrm>
            <a:off x="3630248" y="4647818"/>
            <a:ext cx="2449165" cy="84956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Next model sees weighted samples</a:t>
            </a:r>
          </a:p>
        </p:txBody>
      </p:sp>
    </p:spTree>
    <p:extLst>
      <p:ext uri="{BB962C8B-B14F-4D97-AF65-F5344CB8AC3E}">
        <p14:creationId xmlns:p14="http://schemas.microsoft.com/office/powerpoint/2010/main" val="7053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1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92788" y="3475507"/>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6733170" y="3477540"/>
            <a:ext cx="906662" cy="1308776"/>
          </a:xfrm>
          <a:custGeom>
            <a:avLst/>
            <a:gdLst/>
            <a:ahLst/>
            <a:cxnLst/>
            <a:rect l="l" t="t" r="r" b="b"/>
            <a:pathLst>
              <a:path w="680085" h="981710">
                <a:moveTo>
                  <a:pt x="0" y="0"/>
                </a:moveTo>
                <a:lnTo>
                  <a:pt x="0" y="977900"/>
                </a:lnTo>
                <a:lnTo>
                  <a:pt x="679703" y="981456"/>
                </a:lnTo>
                <a:lnTo>
                  <a:pt x="672613" y="538226"/>
                </a:lnTo>
                <a:lnTo>
                  <a:pt x="273176" y="538226"/>
                </a:lnTo>
                <a:lnTo>
                  <a:pt x="272944" y="465306"/>
                </a:lnTo>
                <a:lnTo>
                  <a:pt x="273211" y="402085"/>
                </a:lnTo>
                <a:lnTo>
                  <a:pt x="273867" y="346934"/>
                </a:lnTo>
                <a:lnTo>
                  <a:pt x="274800" y="298222"/>
                </a:lnTo>
                <a:lnTo>
                  <a:pt x="275901" y="254320"/>
                </a:lnTo>
                <a:lnTo>
                  <a:pt x="278157" y="174425"/>
                </a:lnTo>
                <a:lnTo>
                  <a:pt x="279090" y="135173"/>
                </a:lnTo>
                <a:lnTo>
                  <a:pt x="279746" y="94210"/>
                </a:lnTo>
                <a:lnTo>
                  <a:pt x="280013" y="49907"/>
                </a:lnTo>
                <a:lnTo>
                  <a:pt x="279780" y="635"/>
                </a:lnTo>
                <a:lnTo>
                  <a:pt x="0" y="0"/>
                </a:lnTo>
                <a:close/>
              </a:path>
              <a:path w="680085" h="981710">
                <a:moveTo>
                  <a:pt x="672464" y="528955"/>
                </a:moveTo>
                <a:lnTo>
                  <a:pt x="273176" y="538226"/>
                </a:lnTo>
                <a:lnTo>
                  <a:pt x="672613" y="538226"/>
                </a:lnTo>
                <a:lnTo>
                  <a:pt x="672464" y="528955"/>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6732154" y="4728071"/>
            <a:ext cx="1773536" cy="101587"/>
          </a:xfrm>
          <a:custGeom>
            <a:avLst/>
            <a:gdLst/>
            <a:ahLst/>
            <a:cxnLst/>
            <a:rect l="l" t="t" r="r" b="b"/>
            <a:pathLst>
              <a:path w="1330325" h="76200">
                <a:moveTo>
                  <a:pt x="1253743" y="0"/>
                </a:moveTo>
                <a:lnTo>
                  <a:pt x="1253743" y="76200"/>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6683392"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7208598" y="37213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8238687" y="4328837"/>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7795769" y="4288201"/>
            <a:ext cx="77206"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7724657" y="3863569"/>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8076149" y="4048457"/>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7580405" y="4432455"/>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7474754" y="3544586"/>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771773" y="3946870"/>
            <a:ext cx="77206" cy="7517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6816473" y="445074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6922122" y="4590929"/>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7082630" y="4180519"/>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7781547" y="4448708"/>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7348787" y="456655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7082630" y="3898109"/>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7432087" y="3849346"/>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8011133" y="4570613"/>
            <a:ext cx="266157" cy="26818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7654563" y="4209981"/>
            <a:ext cx="0" cy="590050"/>
          </a:xfrm>
          <a:custGeom>
            <a:avLst/>
            <a:gdLst/>
            <a:ahLst/>
            <a:cxnLst/>
            <a:rect l="l" t="t" r="r" b="b"/>
            <a:pathLst>
              <a:path h="442595">
                <a:moveTo>
                  <a:pt x="0" y="0"/>
                </a:moveTo>
                <a:lnTo>
                  <a:pt x="0" y="442467"/>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7108026"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6877425" y="3713222"/>
            <a:ext cx="190982" cy="18895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8011132" y="3696966"/>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7111074" y="441417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7116152" y="4181536"/>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7403642" y="4082997"/>
            <a:ext cx="188951"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6993233" y="3526300"/>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Shape 52">
            <a:extLst>
              <a:ext uri="{FF2B5EF4-FFF2-40B4-BE49-F238E27FC236}">
                <a16:creationId xmlns:a16="http://schemas.microsoft.com/office/drawing/2014/main" id="{38A50EC7-9DEB-F043-A6D6-214FE5A50CE9}"/>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01" name="object 84">
            <a:extLst>
              <a:ext uri="{FF2B5EF4-FFF2-40B4-BE49-F238E27FC236}">
                <a16:creationId xmlns:a16="http://schemas.microsoft.com/office/drawing/2014/main" id="{CD7E8406-87C7-2448-8F9D-AB69EBFD03D7}"/>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85">
            <a:extLst>
              <a:ext uri="{FF2B5EF4-FFF2-40B4-BE49-F238E27FC236}">
                <a16:creationId xmlns:a16="http://schemas.microsoft.com/office/drawing/2014/main" id="{881D2E1C-5075-FF4F-958C-682FA0234F6A}"/>
              </a:ext>
            </a:extLst>
          </p:cNvPr>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86">
            <a:extLst>
              <a:ext uri="{FF2B5EF4-FFF2-40B4-BE49-F238E27FC236}">
                <a16:creationId xmlns:a16="http://schemas.microsoft.com/office/drawing/2014/main" id="{8353D594-7D95-1446-817D-E03EA5686551}"/>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87">
            <a:extLst>
              <a:ext uri="{FF2B5EF4-FFF2-40B4-BE49-F238E27FC236}">
                <a16:creationId xmlns:a16="http://schemas.microsoft.com/office/drawing/2014/main" id="{D3A98BB6-484F-7D47-8D44-C1808840DC4F}"/>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88">
            <a:extLst>
              <a:ext uri="{FF2B5EF4-FFF2-40B4-BE49-F238E27FC236}">
                <a16:creationId xmlns:a16="http://schemas.microsoft.com/office/drawing/2014/main" id="{5C23D116-1ABF-B14C-BCA3-5CB36CF33FDA}"/>
              </a:ext>
            </a:extLst>
          </p:cNvPr>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89">
            <a:extLst>
              <a:ext uri="{FF2B5EF4-FFF2-40B4-BE49-F238E27FC236}">
                <a16:creationId xmlns:a16="http://schemas.microsoft.com/office/drawing/2014/main" id="{8DB233B8-3AD8-8340-82E0-86C28DE5A191}"/>
              </a:ext>
            </a:extLst>
          </p:cNvPr>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90">
            <a:extLst>
              <a:ext uri="{FF2B5EF4-FFF2-40B4-BE49-F238E27FC236}">
                <a16:creationId xmlns:a16="http://schemas.microsoft.com/office/drawing/2014/main" id="{3441BA55-F2DC-BC4F-877B-FE96FFB39646}"/>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63">
            <a:extLst>
              <a:ext uri="{FF2B5EF4-FFF2-40B4-BE49-F238E27FC236}">
                <a16:creationId xmlns:a16="http://schemas.microsoft.com/office/drawing/2014/main" id="{54DBE20D-0C82-E043-9B8E-100D34CF2177}"/>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26">
            <a:extLst>
              <a:ext uri="{FF2B5EF4-FFF2-40B4-BE49-F238E27FC236}">
                <a16:creationId xmlns:a16="http://schemas.microsoft.com/office/drawing/2014/main" id="{A545DD58-B418-E443-94CB-C2D1BCBB5B75}"/>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27">
            <a:extLst>
              <a:ext uri="{FF2B5EF4-FFF2-40B4-BE49-F238E27FC236}">
                <a16:creationId xmlns:a16="http://schemas.microsoft.com/office/drawing/2014/main" id="{84E1B678-FE99-0E45-9AC5-3854245E3C34}"/>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28">
            <a:extLst>
              <a:ext uri="{FF2B5EF4-FFF2-40B4-BE49-F238E27FC236}">
                <a16:creationId xmlns:a16="http://schemas.microsoft.com/office/drawing/2014/main" id="{8928E28C-FCE4-A848-B4DD-F6ED4DB35A63}"/>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29">
            <a:extLst>
              <a:ext uri="{FF2B5EF4-FFF2-40B4-BE49-F238E27FC236}">
                <a16:creationId xmlns:a16="http://schemas.microsoft.com/office/drawing/2014/main" id="{66B24701-94AF-474B-A8BF-126B5B2516B4}"/>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30">
            <a:extLst>
              <a:ext uri="{FF2B5EF4-FFF2-40B4-BE49-F238E27FC236}">
                <a16:creationId xmlns:a16="http://schemas.microsoft.com/office/drawing/2014/main" id="{219362DD-EB55-6A42-8B7A-3189EBC37E8F}"/>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31">
            <a:extLst>
              <a:ext uri="{FF2B5EF4-FFF2-40B4-BE49-F238E27FC236}">
                <a16:creationId xmlns:a16="http://schemas.microsoft.com/office/drawing/2014/main" id="{53EB6B8C-C484-D44B-9744-44A6C90E44C1}"/>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32">
            <a:extLst>
              <a:ext uri="{FF2B5EF4-FFF2-40B4-BE49-F238E27FC236}">
                <a16:creationId xmlns:a16="http://schemas.microsoft.com/office/drawing/2014/main" id="{791860DF-2D5F-9949-9187-8C74A0C9FB79}"/>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Shape 53">
            <a:extLst>
              <a:ext uri="{FF2B5EF4-FFF2-40B4-BE49-F238E27FC236}">
                <a16:creationId xmlns:a16="http://schemas.microsoft.com/office/drawing/2014/main" id="{27F22C6D-7617-A140-9C08-E177EE6E80AF}"/>
              </a:ext>
            </a:extLst>
          </p:cNvPr>
          <p:cNvSpPr txBox="1"/>
          <p:nvPr/>
        </p:nvSpPr>
        <p:spPr>
          <a:xfrm>
            <a:off x="8813499" y="3521297"/>
            <a:ext cx="2388473" cy="1203449"/>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Reweight based on current model’s mistakes</a:t>
            </a:r>
          </a:p>
        </p:txBody>
      </p:sp>
    </p:spTree>
    <p:extLst>
      <p:ext uri="{BB962C8B-B14F-4D97-AF65-F5344CB8AC3E}">
        <p14:creationId xmlns:p14="http://schemas.microsoft.com/office/powerpoint/2010/main" val="8816404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6731138" y="5167944"/>
            <a:ext cx="1700732" cy="975233"/>
          </a:xfrm>
          <a:custGeom>
            <a:avLst/>
            <a:gdLst/>
            <a:ahLst/>
            <a:cxnLst/>
            <a:rect l="l" t="t" r="r" b="b"/>
            <a:pathLst>
              <a:path w="1275714" h="731520">
                <a:moveTo>
                  <a:pt x="1275448" y="470890"/>
                </a:moveTo>
                <a:lnTo>
                  <a:pt x="686688" y="470890"/>
                </a:lnTo>
                <a:lnTo>
                  <a:pt x="687314" y="581553"/>
                </a:lnTo>
                <a:lnTo>
                  <a:pt x="687280" y="612048"/>
                </a:lnTo>
                <a:lnTo>
                  <a:pt x="686510" y="683067"/>
                </a:lnTo>
                <a:lnTo>
                  <a:pt x="686053" y="731520"/>
                </a:lnTo>
                <a:lnTo>
                  <a:pt x="1275207" y="714946"/>
                </a:lnTo>
                <a:lnTo>
                  <a:pt x="1275419" y="649611"/>
                </a:lnTo>
                <a:lnTo>
                  <a:pt x="1275448" y="470890"/>
                </a:lnTo>
                <a:close/>
              </a:path>
              <a:path w="1275714" h="731520">
                <a:moveTo>
                  <a:pt x="1274632" y="192290"/>
                </a:moveTo>
                <a:lnTo>
                  <a:pt x="278891" y="192290"/>
                </a:lnTo>
                <a:lnTo>
                  <a:pt x="278847" y="226220"/>
                </a:lnTo>
                <a:lnTo>
                  <a:pt x="278733" y="271800"/>
                </a:lnTo>
                <a:lnTo>
                  <a:pt x="278637" y="294973"/>
                </a:lnTo>
                <a:lnTo>
                  <a:pt x="278452" y="326129"/>
                </a:lnTo>
                <a:lnTo>
                  <a:pt x="278410" y="381727"/>
                </a:lnTo>
                <a:lnTo>
                  <a:pt x="278732" y="419633"/>
                </a:lnTo>
                <a:lnTo>
                  <a:pt x="279400" y="473252"/>
                </a:lnTo>
                <a:lnTo>
                  <a:pt x="1275448" y="470890"/>
                </a:lnTo>
                <a:lnTo>
                  <a:pt x="1275382" y="443145"/>
                </a:lnTo>
                <a:lnTo>
                  <a:pt x="1274859" y="294973"/>
                </a:lnTo>
                <a:lnTo>
                  <a:pt x="1274732" y="252604"/>
                </a:lnTo>
                <a:lnTo>
                  <a:pt x="1274632" y="192290"/>
                </a:lnTo>
                <a:close/>
              </a:path>
              <a:path w="1275714" h="731520">
                <a:moveTo>
                  <a:pt x="1274952" y="0"/>
                </a:moveTo>
                <a:lnTo>
                  <a:pt x="4063" y="0"/>
                </a:lnTo>
                <a:lnTo>
                  <a:pt x="0" y="180149"/>
                </a:lnTo>
                <a:lnTo>
                  <a:pt x="22828" y="199559"/>
                </a:lnTo>
                <a:lnTo>
                  <a:pt x="63753" y="205869"/>
                </a:lnTo>
                <a:lnTo>
                  <a:pt x="116300" y="203688"/>
                </a:lnTo>
                <a:lnTo>
                  <a:pt x="173989" y="197626"/>
                </a:lnTo>
                <a:lnTo>
                  <a:pt x="230346" y="192290"/>
                </a:lnTo>
                <a:lnTo>
                  <a:pt x="1274632" y="192290"/>
                </a:lnTo>
                <a:lnTo>
                  <a:pt x="1274740" y="65335"/>
                </a:lnTo>
                <a:lnTo>
                  <a:pt x="127495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39267" y="5428005"/>
            <a:ext cx="1688880" cy="1040418"/>
          </a:xfrm>
          <a:custGeom>
            <a:avLst/>
            <a:gdLst/>
            <a:ahLst/>
            <a:cxnLst/>
            <a:rect l="l" t="t" r="r" b="b"/>
            <a:pathLst>
              <a:path w="1266825" h="780414">
                <a:moveTo>
                  <a:pt x="0" y="0"/>
                </a:moveTo>
                <a:lnTo>
                  <a:pt x="0" y="773379"/>
                </a:lnTo>
                <a:lnTo>
                  <a:pt x="1263903" y="780288"/>
                </a:lnTo>
                <a:lnTo>
                  <a:pt x="1266443" y="536460"/>
                </a:lnTo>
                <a:lnTo>
                  <a:pt x="1022588" y="533946"/>
                </a:lnTo>
                <a:lnTo>
                  <a:pt x="906525" y="533946"/>
                </a:lnTo>
                <a:lnTo>
                  <a:pt x="817785" y="533632"/>
                </a:lnTo>
                <a:lnTo>
                  <a:pt x="778847" y="533063"/>
                </a:lnTo>
                <a:lnTo>
                  <a:pt x="743403" y="532068"/>
                </a:lnTo>
                <a:lnTo>
                  <a:pt x="711361" y="530533"/>
                </a:lnTo>
                <a:lnTo>
                  <a:pt x="682625" y="528345"/>
                </a:lnTo>
                <a:lnTo>
                  <a:pt x="687928" y="277303"/>
                </a:lnTo>
                <a:lnTo>
                  <a:pt x="390439" y="277303"/>
                </a:lnTo>
                <a:lnTo>
                  <a:pt x="335684" y="277130"/>
                </a:lnTo>
                <a:lnTo>
                  <a:pt x="273303" y="275894"/>
                </a:lnTo>
                <a:lnTo>
                  <a:pt x="273077" y="217100"/>
                </a:lnTo>
                <a:lnTo>
                  <a:pt x="273443" y="174621"/>
                </a:lnTo>
                <a:lnTo>
                  <a:pt x="274253" y="144944"/>
                </a:lnTo>
                <a:lnTo>
                  <a:pt x="275362" y="124554"/>
                </a:lnTo>
                <a:lnTo>
                  <a:pt x="276621" y="109939"/>
                </a:lnTo>
                <a:lnTo>
                  <a:pt x="277885" y="97584"/>
                </a:lnTo>
                <a:lnTo>
                  <a:pt x="279005" y="83975"/>
                </a:lnTo>
                <a:lnTo>
                  <a:pt x="279834" y="65600"/>
                </a:lnTo>
                <a:lnTo>
                  <a:pt x="280227" y="38945"/>
                </a:lnTo>
                <a:lnTo>
                  <a:pt x="280034" y="495"/>
                </a:lnTo>
                <a:lnTo>
                  <a:pt x="0" y="0"/>
                </a:lnTo>
                <a:close/>
              </a:path>
              <a:path w="1266825" h="780414">
                <a:moveTo>
                  <a:pt x="1010379" y="533916"/>
                </a:moveTo>
                <a:lnTo>
                  <a:pt x="906525" y="533946"/>
                </a:lnTo>
                <a:lnTo>
                  <a:pt x="1022588" y="533946"/>
                </a:lnTo>
                <a:lnTo>
                  <a:pt x="1010379" y="533916"/>
                </a:lnTo>
                <a:close/>
              </a:path>
              <a:path w="1266825" h="780414">
                <a:moveTo>
                  <a:pt x="579324" y="274448"/>
                </a:moveTo>
                <a:lnTo>
                  <a:pt x="390439" y="277303"/>
                </a:lnTo>
                <a:lnTo>
                  <a:pt x="687928" y="277303"/>
                </a:lnTo>
                <a:lnTo>
                  <a:pt x="687958" y="275856"/>
                </a:lnTo>
                <a:lnTo>
                  <a:pt x="630537" y="274620"/>
                </a:lnTo>
                <a:lnTo>
                  <a:pt x="579324" y="27444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6738251" y="6404253"/>
            <a:ext cx="1773536" cy="101587"/>
          </a:xfrm>
          <a:custGeom>
            <a:avLst/>
            <a:gdLst/>
            <a:ahLst/>
            <a:cxnLst/>
            <a:rect l="l" t="t" r="r" b="b"/>
            <a:pathLst>
              <a:path w="1330325" h="76200">
                <a:moveTo>
                  <a:pt x="1253743" y="0"/>
                </a:moveTo>
                <a:lnTo>
                  <a:pt x="1253743" y="76199"/>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099"/>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689488" y="5108007"/>
            <a:ext cx="101587" cy="1350257"/>
          </a:xfrm>
          <a:custGeom>
            <a:avLst/>
            <a:gdLst/>
            <a:ahLst/>
            <a:cxnLst/>
            <a:rect l="l" t="t" r="r" b="b"/>
            <a:pathLst>
              <a:path w="76200" h="1012825">
                <a:moveTo>
                  <a:pt x="48005" y="63500"/>
                </a:moveTo>
                <a:lnTo>
                  <a:pt x="28193" y="63500"/>
                </a:lnTo>
                <a:lnTo>
                  <a:pt x="28193" y="1012494"/>
                </a:lnTo>
                <a:lnTo>
                  <a:pt x="48005" y="101249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212660"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824478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7801862"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7728721"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8080210"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7586499" y="6108637"/>
            <a:ext cx="188951"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7480849"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6999327"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6777869"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6820534"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6926184"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7088724"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7407706" y="5759177"/>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7785609"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7352849"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7088724" y="5574291"/>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7438184" y="552552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8017227"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7658625" y="5867877"/>
            <a:ext cx="3386" cy="258200"/>
          </a:xfrm>
          <a:custGeom>
            <a:avLst/>
            <a:gdLst/>
            <a:ahLst/>
            <a:cxnLst/>
            <a:rect l="l" t="t" r="r" b="b"/>
            <a:pathLst>
              <a:path w="2539" h="193675">
                <a:moveTo>
                  <a:pt x="1079" y="-9906"/>
                </a:moveTo>
                <a:lnTo>
                  <a:pt x="1079" y="203441"/>
                </a:lnTo>
              </a:path>
            </a:pathLst>
          </a:custGeom>
          <a:ln w="21970">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6746376" y="5418863"/>
            <a:ext cx="352167" cy="6772"/>
          </a:xfrm>
          <a:custGeom>
            <a:avLst/>
            <a:gdLst/>
            <a:ahLst/>
            <a:cxnLst/>
            <a:rect l="l" t="t" r="r" b="b"/>
            <a:pathLst>
              <a:path w="264160" h="5079">
                <a:moveTo>
                  <a:pt x="264033" y="0"/>
                </a:moveTo>
                <a:lnTo>
                  <a:pt x="0" y="469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6883518" y="5389402"/>
            <a:ext cx="188951"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8017226" y="537314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7117168"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7120217" y="5786608"/>
            <a:ext cx="557881" cy="11005"/>
          </a:xfrm>
          <a:custGeom>
            <a:avLst/>
            <a:gdLst/>
            <a:ahLst/>
            <a:cxnLst/>
            <a:rect l="l" t="t" r="r" b="b"/>
            <a:pathLst>
              <a:path w="418464" h="8254">
                <a:moveTo>
                  <a:pt x="0" y="8191"/>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7654564" y="6125906"/>
            <a:ext cx="772906" cy="2540"/>
          </a:xfrm>
          <a:custGeom>
            <a:avLst/>
            <a:gdLst/>
            <a:ahLst/>
            <a:cxnLst/>
            <a:rect l="l" t="t" r="r" b="b"/>
            <a:pathLst>
              <a:path w="579754" h="1904">
                <a:moveTo>
                  <a:pt x="579754" y="1396"/>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7103962" y="5449338"/>
            <a:ext cx="4233" cy="347935"/>
          </a:xfrm>
          <a:custGeom>
            <a:avLst/>
            <a:gdLst/>
            <a:ahLst/>
            <a:cxnLst/>
            <a:rect l="l" t="t" r="r" b="b"/>
            <a:pathLst>
              <a:path w="3175" h="260985">
                <a:moveTo>
                  <a:pt x="3175" y="0"/>
                </a:moveTo>
                <a:lnTo>
                  <a:pt x="0" y="26048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1209897" y="640425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1161136" y="5108007"/>
            <a:ext cx="101587" cy="1350257"/>
          </a:xfrm>
          <a:custGeom>
            <a:avLst/>
            <a:gdLst/>
            <a:ahLst/>
            <a:cxnLst/>
            <a:rect l="l" t="t" r="r" b="b"/>
            <a:pathLst>
              <a:path w="76200" h="1012825">
                <a:moveTo>
                  <a:pt x="48006" y="63500"/>
                </a:moveTo>
                <a:lnTo>
                  <a:pt x="28193" y="63500"/>
                </a:lnTo>
                <a:lnTo>
                  <a:pt x="28193" y="1012494"/>
                </a:lnTo>
                <a:lnTo>
                  <a:pt x="48006" y="101249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1684308"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271643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2273510"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2200369"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2551859"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2058147" y="6108637"/>
            <a:ext cx="188950"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1952497"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1470975"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1249517"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1292182"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1397832"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1560373"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2257258"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1824498"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1560373" y="5574291"/>
            <a:ext cx="190983"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1907799" y="552552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2488876"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1355168" y="5389402"/>
            <a:ext cx="188950"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2488876" y="53731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1588816"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1879355" y="5759177"/>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433632" y="5448324"/>
            <a:ext cx="652694" cy="725499"/>
          </a:xfrm>
          <a:custGeom>
            <a:avLst/>
            <a:gdLst/>
            <a:ahLst/>
            <a:cxnLst/>
            <a:rect l="l" t="t" r="r" b="b"/>
            <a:pathLst>
              <a:path w="489585" h="544195">
                <a:moveTo>
                  <a:pt x="244601" y="0"/>
                </a:moveTo>
                <a:lnTo>
                  <a:pt x="244601" y="136016"/>
                </a:lnTo>
                <a:lnTo>
                  <a:pt x="0" y="136016"/>
                </a:lnTo>
                <a:lnTo>
                  <a:pt x="0" y="408050"/>
                </a:lnTo>
                <a:lnTo>
                  <a:pt x="244601" y="408050"/>
                </a:lnTo>
                <a:lnTo>
                  <a:pt x="244601" y="544067"/>
                </a:lnTo>
                <a:lnTo>
                  <a:pt x="489203" y="272033"/>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272734" y="5430015"/>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4540081" y="5583230"/>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4497416" y="5785997"/>
            <a:ext cx="871393" cy="240150"/>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690890" y="5448324"/>
            <a:ext cx="654388" cy="725499"/>
          </a:xfrm>
          <a:custGeom>
            <a:avLst/>
            <a:gdLst/>
            <a:ahLst/>
            <a:cxnLst/>
            <a:rect l="l" t="t" r="r" b="b"/>
            <a:pathLst>
              <a:path w="490854" h="544195">
                <a:moveTo>
                  <a:pt x="245363" y="0"/>
                </a:moveTo>
                <a:lnTo>
                  <a:pt x="245363" y="136016"/>
                </a:lnTo>
                <a:lnTo>
                  <a:pt x="0" y="136016"/>
                </a:lnTo>
                <a:lnTo>
                  <a:pt x="0" y="408050"/>
                </a:lnTo>
                <a:lnTo>
                  <a:pt x="245363" y="408050"/>
                </a:lnTo>
                <a:lnTo>
                  <a:pt x="245363" y="544067"/>
                </a:lnTo>
                <a:lnTo>
                  <a:pt x="490727" y="272033"/>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2845444" y="4676603"/>
            <a:ext cx="3769716" cy="717033"/>
          </a:xfrm>
          <a:custGeom>
            <a:avLst/>
            <a:gdLst/>
            <a:ahLst/>
            <a:cxnLst/>
            <a:rect l="l" t="t" r="r" b="b"/>
            <a:pathLst>
              <a:path w="2827654" h="537845">
                <a:moveTo>
                  <a:pt x="103124" y="425081"/>
                </a:moveTo>
                <a:lnTo>
                  <a:pt x="0" y="500634"/>
                </a:lnTo>
                <a:lnTo>
                  <a:pt x="122300" y="537756"/>
                </a:lnTo>
                <a:lnTo>
                  <a:pt x="116454" y="503402"/>
                </a:lnTo>
                <a:lnTo>
                  <a:pt x="97155" y="503402"/>
                </a:lnTo>
                <a:lnTo>
                  <a:pt x="90677" y="465836"/>
                </a:lnTo>
                <a:lnTo>
                  <a:pt x="109513" y="462622"/>
                </a:lnTo>
                <a:lnTo>
                  <a:pt x="103124" y="425081"/>
                </a:lnTo>
                <a:close/>
              </a:path>
              <a:path w="2827654" h="537845">
                <a:moveTo>
                  <a:pt x="109513" y="462622"/>
                </a:moveTo>
                <a:lnTo>
                  <a:pt x="90677" y="465836"/>
                </a:lnTo>
                <a:lnTo>
                  <a:pt x="97155" y="503402"/>
                </a:lnTo>
                <a:lnTo>
                  <a:pt x="115909" y="500203"/>
                </a:lnTo>
                <a:lnTo>
                  <a:pt x="109513" y="462622"/>
                </a:lnTo>
                <a:close/>
              </a:path>
              <a:path w="2827654" h="537845">
                <a:moveTo>
                  <a:pt x="115909" y="500203"/>
                </a:moveTo>
                <a:lnTo>
                  <a:pt x="97155" y="503402"/>
                </a:lnTo>
                <a:lnTo>
                  <a:pt x="116454" y="503402"/>
                </a:lnTo>
                <a:lnTo>
                  <a:pt x="115909" y="500203"/>
                </a:lnTo>
                <a:close/>
              </a:path>
              <a:path w="2827654" h="537845">
                <a:moveTo>
                  <a:pt x="2821304" y="0"/>
                </a:moveTo>
                <a:lnTo>
                  <a:pt x="109513" y="462622"/>
                </a:lnTo>
                <a:lnTo>
                  <a:pt x="115909" y="500203"/>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7096852" y="3487698"/>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Shape 52">
            <a:extLst>
              <a:ext uri="{FF2B5EF4-FFF2-40B4-BE49-F238E27FC236}">
                <a16:creationId xmlns:a16="http://schemas.microsoft.com/office/drawing/2014/main" id="{D70D860A-4F3B-674A-9834-F9C2FC0C212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57" name="object 84">
            <a:extLst>
              <a:ext uri="{FF2B5EF4-FFF2-40B4-BE49-F238E27FC236}">
                <a16:creationId xmlns:a16="http://schemas.microsoft.com/office/drawing/2014/main" id="{1E5D2AF8-FE20-964D-B066-00D8FEFC2D19}"/>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85">
            <a:extLst>
              <a:ext uri="{FF2B5EF4-FFF2-40B4-BE49-F238E27FC236}">
                <a16:creationId xmlns:a16="http://schemas.microsoft.com/office/drawing/2014/main" id="{8A8F16B7-BFBE-2A4A-8946-BE9665848AB7}"/>
              </a:ext>
            </a:extLst>
          </p:cNvPr>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86">
            <a:extLst>
              <a:ext uri="{FF2B5EF4-FFF2-40B4-BE49-F238E27FC236}">
                <a16:creationId xmlns:a16="http://schemas.microsoft.com/office/drawing/2014/main" id="{3E5845E2-7476-2847-B021-85AA2AF008F7}"/>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87">
            <a:extLst>
              <a:ext uri="{FF2B5EF4-FFF2-40B4-BE49-F238E27FC236}">
                <a16:creationId xmlns:a16="http://schemas.microsoft.com/office/drawing/2014/main" id="{E12DDA37-3315-EF45-8327-27D936870004}"/>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88">
            <a:extLst>
              <a:ext uri="{FF2B5EF4-FFF2-40B4-BE49-F238E27FC236}">
                <a16:creationId xmlns:a16="http://schemas.microsoft.com/office/drawing/2014/main" id="{2AB0DAB2-2CDE-DE48-9B65-7A28F558092C}"/>
              </a:ext>
            </a:extLst>
          </p:cNvPr>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89">
            <a:extLst>
              <a:ext uri="{FF2B5EF4-FFF2-40B4-BE49-F238E27FC236}">
                <a16:creationId xmlns:a16="http://schemas.microsoft.com/office/drawing/2014/main" id="{CF0279DD-DF09-EB47-A610-8E6DBCD1E4F3}"/>
              </a:ext>
            </a:extLst>
          </p:cNvPr>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90">
            <a:extLst>
              <a:ext uri="{FF2B5EF4-FFF2-40B4-BE49-F238E27FC236}">
                <a16:creationId xmlns:a16="http://schemas.microsoft.com/office/drawing/2014/main" id="{C4037C84-A60C-1E4D-929E-5CFF96BEE8B1}"/>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3">
            <a:extLst>
              <a:ext uri="{FF2B5EF4-FFF2-40B4-BE49-F238E27FC236}">
                <a16:creationId xmlns:a16="http://schemas.microsoft.com/office/drawing/2014/main" id="{CF85FA01-0342-5C4E-99C4-602ED1C58206}"/>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26">
            <a:extLst>
              <a:ext uri="{FF2B5EF4-FFF2-40B4-BE49-F238E27FC236}">
                <a16:creationId xmlns:a16="http://schemas.microsoft.com/office/drawing/2014/main" id="{A75D86F7-072F-0141-9B63-5446293C6368}"/>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27">
            <a:extLst>
              <a:ext uri="{FF2B5EF4-FFF2-40B4-BE49-F238E27FC236}">
                <a16:creationId xmlns:a16="http://schemas.microsoft.com/office/drawing/2014/main" id="{CC72744A-1DC4-464F-AE2D-855598070EB1}"/>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28">
            <a:extLst>
              <a:ext uri="{FF2B5EF4-FFF2-40B4-BE49-F238E27FC236}">
                <a16:creationId xmlns:a16="http://schemas.microsoft.com/office/drawing/2014/main" id="{BEDCD59E-39A3-F544-A0CB-5A466ACC0FA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29">
            <a:extLst>
              <a:ext uri="{FF2B5EF4-FFF2-40B4-BE49-F238E27FC236}">
                <a16:creationId xmlns:a16="http://schemas.microsoft.com/office/drawing/2014/main" id="{E99CD674-7E60-0F44-801D-1467C3CB74EE}"/>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9" name="object 30">
            <a:extLst>
              <a:ext uri="{FF2B5EF4-FFF2-40B4-BE49-F238E27FC236}">
                <a16:creationId xmlns:a16="http://schemas.microsoft.com/office/drawing/2014/main" id="{52FCE241-2206-154B-952B-C8CDDD321AF7}"/>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0" name="object 31">
            <a:extLst>
              <a:ext uri="{FF2B5EF4-FFF2-40B4-BE49-F238E27FC236}">
                <a16:creationId xmlns:a16="http://schemas.microsoft.com/office/drawing/2014/main" id="{F8C507DC-A5C8-5045-8FCA-40BEF1C79D8E}"/>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32">
            <a:extLst>
              <a:ext uri="{FF2B5EF4-FFF2-40B4-BE49-F238E27FC236}">
                <a16:creationId xmlns:a16="http://schemas.microsoft.com/office/drawing/2014/main" id="{E190E636-2DC5-914F-BDA6-C4DAEB1F7D4E}"/>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10651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16" grpId="0" animBg="1"/>
      <p:bldP spid="117" grpId="0" animBg="1"/>
      <p:bldP spid="118" grpId="0" animBg="1"/>
      <p:bldP spid="119" grpId="0" animBg="1"/>
      <p:bldP spid="120" grpId="0" animBg="1"/>
      <p:bldP spid="121" grpId="0" animBg="1"/>
      <p:bldP spid="12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6731138" y="5167944"/>
            <a:ext cx="1700732" cy="975233"/>
          </a:xfrm>
          <a:custGeom>
            <a:avLst/>
            <a:gdLst/>
            <a:ahLst/>
            <a:cxnLst/>
            <a:rect l="l" t="t" r="r" b="b"/>
            <a:pathLst>
              <a:path w="1275714" h="731520">
                <a:moveTo>
                  <a:pt x="1275448" y="470890"/>
                </a:moveTo>
                <a:lnTo>
                  <a:pt x="686688" y="470890"/>
                </a:lnTo>
                <a:lnTo>
                  <a:pt x="687314" y="581553"/>
                </a:lnTo>
                <a:lnTo>
                  <a:pt x="687280" y="612048"/>
                </a:lnTo>
                <a:lnTo>
                  <a:pt x="686510" y="683067"/>
                </a:lnTo>
                <a:lnTo>
                  <a:pt x="686053" y="731520"/>
                </a:lnTo>
                <a:lnTo>
                  <a:pt x="1275207" y="714946"/>
                </a:lnTo>
                <a:lnTo>
                  <a:pt x="1275419" y="649611"/>
                </a:lnTo>
                <a:lnTo>
                  <a:pt x="1275448" y="470890"/>
                </a:lnTo>
                <a:close/>
              </a:path>
              <a:path w="1275714" h="731520">
                <a:moveTo>
                  <a:pt x="1274632" y="192290"/>
                </a:moveTo>
                <a:lnTo>
                  <a:pt x="278891" y="192290"/>
                </a:lnTo>
                <a:lnTo>
                  <a:pt x="278847" y="226220"/>
                </a:lnTo>
                <a:lnTo>
                  <a:pt x="278733" y="271800"/>
                </a:lnTo>
                <a:lnTo>
                  <a:pt x="278637" y="294973"/>
                </a:lnTo>
                <a:lnTo>
                  <a:pt x="278452" y="326129"/>
                </a:lnTo>
                <a:lnTo>
                  <a:pt x="278410" y="381727"/>
                </a:lnTo>
                <a:lnTo>
                  <a:pt x="278732" y="419633"/>
                </a:lnTo>
                <a:lnTo>
                  <a:pt x="279400" y="473252"/>
                </a:lnTo>
                <a:lnTo>
                  <a:pt x="1275448" y="470890"/>
                </a:lnTo>
                <a:lnTo>
                  <a:pt x="1275382" y="443145"/>
                </a:lnTo>
                <a:lnTo>
                  <a:pt x="1274859" y="294973"/>
                </a:lnTo>
                <a:lnTo>
                  <a:pt x="1274732" y="252604"/>
                </a:lnTo>
                <a:lnTo>
                  <a:pt x="1274632" y="192290"/>
                </a:lnTo>
                <a:close/>
              </a:path>
              <a:path w="1275714" h="731520">
                <a:moveTo>
                  <a:pt x="1274952" y="0"/>
                </a:moveTo>
                <a:lnTo>
                  <a:pt x="4063" y="0"/>
                </a:lnTo>
                <a:lnTo>
                  <a:pt x="0" y="180149"/>
                </a:lnTo>
                <a:lnTo>
                  <a:pt x="22828" y="199559"/>
                </a:lnTo>
                <a:lnTo>
                  <a:pt x="63753" y="205869"/>
                </a:lnTo>
                <a:lnTo>
                  <a:pt x="116300" y="203688"/>
                </a:lnTo>
                <a:lnTo>
                  <a:pt x="173989" y="197626"/>
                </a:lnTo>
                <a:lnTo>
                  <a:pt x="230346" y="192290"/>
                </a:lnTo>
                <a:lnTo>
                  <a:pt x="1274632" y="192290"/>
                </a:lnTo>
                <a:lnTo>
                  <a:pt x="1274740" y="65335"/>
                </a:lnTo>
                <a:lnTo>
                  <a:pt x="127495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39267" y="5428005"/>
            <a:ext cx="1688880" cy="1040418"/>
          </a:xfrm>
          <a:custGeom>
            <a:avLst/>
            <a:gdLst/>
            <a:ahLst/>
            <a:cxnLst/>
            <a:rect l="l" t="t" r="r" b="b"/>
            <a:pathLst>
              <a:path w="1266825" h="780414">
                <a:moveTo>
                  <a:pt x="0" y="0"/>
                </a:moveTo>
                <a:lnTo>
                  <a:pt x="0" y="773379"/>
                </a:lnTo>
                <a:lnTo>
                  <a:pt x="1263903" y="780288"/>
                </a:lnTo>
                <a:lnTo>
                  <a:pt x="1266443" y="536460"/>
                </a:lnTo>
                <a:lnTo>
                  <a:pt x="1022588" y="533946"/>
                </a:lnTo>
                <a:lnTo>
                  <a:pt x="906525" y="533946"/>
                </a:lnTo>
                <a:lnTo>
                  <a:pt x="817785" y="533632"/>
                </a:lnTo>
                <a:lnTo>
                  <a:pt x="778847" y="533063"/>
                </a:lnTo>
                <a:lnTo>
                  <a:pt x="743403" y="532068"/>
                </a:lnTo>
                <a:lnTo>
                  <a:pt x="711361" y="530533"/>
                </a:lnTo>
                <a:lnTo>
                  <a:pt x="682625" y="528345"/>
                </a:lnTo>
                <a:lnTo>
                  <a:pt x="687928" y="277303"/>
                </a:lnTo>
                <a:lnTo>
                  <a:pt x="390439" y="277303"/>
                </a:lnTo>
                <a:lnTo>
                  <a:pt x="335684" y="277130"/>
                </a:lnTo>
                <a:lnTo>
                  <a:pt x="273303" y="275894"/>
                </a:lnTo>
                <a:lnTo>
                  <a:pt x="273077" y="217100"/>
                </a:lnTo>
                <a:lnTo>
                  <a:pt x="273443" y="174621"/>
                </a:lnTo>
                <a:lnTo>
                  <a:pt x="274253" y="144944"/>
                </a:lnTo>
                <a:lnTo>
                  <a:pt x="275362" y="124554"/>
                </a:lnTo>
                <a:lnTo>
                  <a:pt x="276621" y="109939"/>
                </a:lnTo>
                <a:lnTo>
                  <a:pt x="277885" y="97584"/>
                </a:lnTo>
                <a:lnTo>
                  <a:pt x="279005" y="83975"/>
                </a:lnTo>
                <a:lnTo>
                  <a:pt x="279834" y="65600"/>
                </a:lnTo>
                <a:lnTo>
                  <a:pt x="280227" y="38945"/>
                </a:lnTo>
                <a:lnTo>
                  <a:pt x="280034" y="495"/>
                </a:lnTo>
                <a:lnTo>
                  <a:pt x="0" y="0"/>
                </a:lnTo>
                <a:close/>
              </a:path>
              <a:path w="1266825" h="780414">
                <a:moveTo>
                  <a:pt x="1010379" y="533916"/>
                </a:moveTo>
                <a:lnTo>
                  <a:pt x="906525" y="533946"/>
                </a:lnTo>
                <a:lnTo>
                  <a:pt x="1022588" y="533946"/>
                </a:lnTo>
                <a:lnTo>
                  <a:pt x="1010379" y="533916"/>
                </a:lnTo>
                <a:close/>
              </a:path>
              <a:path w="1266825" h="780414">
                <a:moveTo>
                  <a:pt x="579324" y="274448"/>
                </a:moveTo>
                <a:lnTo>
                  <a:pt x="390439" y="277303"/>
                </a:lnTo>
                <a:lnTo>
                  <a:pt x="687928" y="277303"/>
                </a:lnTo>
                <a:lnTo>
                  <a:pt x="687958" y="275856"/>
                </a:lnTo>
                <a:lnTo>
                  <a:pt x="630537" y="274620"/>
                </a:lnTo>
                <a:lnTo>
                  <a:pt x="579324" y="27444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6738251" y="6404253"/>
            <a:ext cx="1773536" cy="101587"/>
          </a:xfrm>
          <a:custGeom>
            <a:avLst/>
            <a:gdLst/>
            <a:ahLst/>
            <a:cxnLst/>
            <a:rect l="l" t="t" r="r" b="b"/>
            <a:pathLst>
              <a:path w="1330325" h="76200">
                <a:moveTo>
                  <a:pt x="1253743" y="0"/>
                </a:moveTo>
                <a:lnTo>
                  <a:pt x="1253743" y="76199"/>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099"/>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689488" y="5108007"/>
            <a:ext cx="101587" cy="1350257"/>
          </a:xfrm>
          <a:custGeom>
            <a:avLst/>
            <a:gdLst/>
            <a:ahLst/>
            <a:cxnLst/>
            <a:rect l="l" t="t" r="r" b="b"/>
            <a:pathLst>
              <a:path w="76200" h="1012825">
                <a:moveTo>
                  <a:pt x="48005" y="63500"/>
                </a:moveTo>
                <a:lnTo>
                  <a:pt x="28193" y="63500"/>
                </a:lnTo>
                <a:lnTo>
                  <a:pt x="28193" y="1012494"/>
                </a:lnTo>
                <a:lnTo>
                  <a:pt x="48005" y="101249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658625" y="5867877"/>
            <a:ext cx="3386" cy="258200"/>
          </a:xfrm>
          <a:custGeom>
            <a:avLst/>
            <a:gdLst/>
            <a:ahLst/>
            <a:cxnLst/>
            <a:rect l="l" t="t" r="r" b="b"/>
            <a:pathLst>
              <a:path w="2539" h="193675">
                <a:moveTo>
                  <a:pt x="1079" y="-9906"/>
                </a:moveTo>
                <a:lnTo>
                  <a:pt x="1079" y="203441"/>
                </a:lnTo>
              </a:path>
            </a:pathLst>
          </a:custGeom>
          <a:ln w="21970">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6746376" y="5418863"/>
            <a:ext cx="352167" cy="6772"/>
          </a:xfrm>
          <a:custGeom>
            <a:avLst/>
            <a:gdLst/>
            <a:ahLst/>
            <a:cxnLst/>
            <a:rect l="l" t="t" r="r" b="b"/>
            <a:pathLst>
              <a:path w="264160" h="5079">
                <a:moveTo>
                  <a:pt x="264033" y="0"/>
                </a:moveTo>
                <a:lnTo>
                  <a:pt x="0" y="469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7120217" y="5786608"/>
            <a:ext cx="557881" cy="11005"/>
          </a:xfrm>
          <a:custGeom>
            <a:avLst/>
            <a:gdLst/>
            <a:ahLst/>
            <a:cxnLst/>
            <a:rect l="l" t="t" r="r" b="b"/>
            <a:pathLst>
              <a:path w="418464" h="8254">
                <a:moveTo>
                  <a:pt x="0" y="8191"/>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7654564" y="6125906"/>
            <a:ext cx="772906" cy="2540"/>
          </a:xfrm>
          <a:custGeom>
            <a:avLst/>
            <a:gdLst/>
            <a:ahLst/>
            <a:cxnLst/>
            <a:rect l="l" t="t" r="r" b="b"/>
            <a:pathLst>
              <a:path w="579754" h="1904">
                <a:moveTo>
                  <a:pt x="579754" y="1396"/>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7103962" y="5449338"/>
            <a:ext cx="4233" cy="347935"/>
          </a:xfrm>
          <a:custGeom>
            <a:avLst/>
            <a:gdLst/>
            <a:ahLst/>
            <a:cxnLst/>
            <a:rect l="l" t="t" r="r" b="b"/>
            <a:pathLst>
              <a:path w="3175" h="260985">
                <a:moveTo>
                  <a:pt x="3175" y="0"/>
                </a:moveTo>
                <a:lnTo>
                  <a:pt x="0" y="26048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1209897" y="640425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161136" y="5108007"/>
            <a:ext cx="101587" cy="1350257"/>
          </a:xfrm>
          <a:custGeom>
            <a:avLst/>
            <a:gdLst/>
            <a:ahLst/>
            <a:cxnLst/>
            <a:rect l="l" t="t" r="r" b="b"/>
            <a:pathLst>
              <a:path w="76200" h="1012825">
                <a:moveTo>
                  <a:pt x="48006" y="63500"/>
                </a:moveTo>
                <a:lnTo>
                  <a:pt x="28193" y="63500"/>
                </a:lnTo>
                <a:lnTo>
                  <a:pt x="28193" y="1012494"/>
                </a:lnTo>
                <a:lnTo>
                  <a:pt x="48006" y="101249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1684308"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271643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2273510"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2200369"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2551859"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2058147" y="6108637"/>
            <a:ext cx="188950"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1952497"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470975"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249517"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292182"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1397832"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1560373"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2257258"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1824498"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1560373" y="5574291"/>
            <a:ext cx="190983"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1907799" y="552552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2488876"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1355168" y="5389402"/>
            <a:ext cx="188950"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2488876" y="53731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1588816"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1879355" y="5759177"/>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7096852" y="3487698"/>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9307369" y="3774158"/>
            <a:ext cx="1218044" cy="834049"/>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9557282" y="4013901"/>
            <a:ext cx="722281" cy="39112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9311444" y="3772142"/>
            <a:ext cx="1142005" cy="764440"/>
          </a:xfrm>
          <a:custGeom>
            <a:avLst/>
            <a:gdLst/>
            <a:ahLst/>
            <a:cxnLst/>
            <a:rect l="l" t="t" r="r" b="b"/>
            <a:pathLst>
              <a:path w="856615" h="573404">
                <a:moveTo>
                  <a:pt x="428243" y="0"/>
                </a:moveTo>
                <a:lnTo>
                  <a:pt x="0" y="286512"/>
                </a:lnTo>
                <a:lnTo>
                  <a:pt x="428243" y="573024"/>
                </a:lnTo>
                <a:lnTo>
                  <a:pt x="856487" y="286512"/>
                </a:lnTo>
                <a:lnTo>
                  <a:pt x="428243"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9311444" y="3772142"/>
            <a:ext cx="1142005" cy="764440"/>
          </a:xfrm>
          <a:custGeom>
            <a:avLst/>
            <a:gdLst/>
            <a:ahLst/>
            <a:cxnLst/>
            <a:rect l="l" t="t" r="r" b="b"/>
            <a:pathLst>
              <a:path w="856615" h="573404">
                <a:moveTo>
                  <a:pt x="0" y="286512"/>
                </a:moveTo>
                <a:lnTo>
                  <a:pt x="428243" y="0"/>
                </a:lnTo>
                <a:lnTo>
                  <a:pt x="856487" y="286512"/>
                </a:lnTo>
                <a:lnTo>
                  <a:pt x="428243"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9649896" y="4033387"/>
            <a:ext cx="547553" cy="221459"/>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10431961" y="4106779"/>
            <a:ext cx="369945" cy="115978"/>
          </a:xfrm>
          <a:custGeom>
            <a:avLst/>
            <a:gdLst/>
            <a:ahLst/>
            <a:cxnLst/>
            <a:rect l="l" t="t" r="r" b="b"/>
            <a:pathLst>
              <a:path w="277495" h="86994">
                <a:moveTo>
                  <a:pt x="248755" y="28956"/>
                </a:moveTo>
                <a:lnTo>
                  <a:pt x="204850" y="28956"/>
                </a:lnTo>
                <a:lnTo>
                  <a:pt x="204977" y="57911"/>
                </a:lnTo>
                <a:lnTo>
                  <a:pt x="190500" y="57974"/>
                </a:lnTo>
                <a:lnTo>
                  <a:pt x="190626" y="86867"/>
                </a:lnTo>
                <a:lnTo>
                  <a:pt x="277240" y="43052"/>
                </a:lnTo>
                <a:lnTo>
                  <a:pt x="248755" y="28956"/>
                </a:lnTo>
                <a:close/>
              </a:path>
              <a:path w="277495" h="86994">
                <a:moveTo>
                  <a:pt x="190373" y="29018"/>
                </a:moveTo>
                <a:lnTo>
                  <a:pt x="0" y="29844"/>
                </a:lnTo>
                <a:lnTo>
                  <a:pt x="126" y="58800"/>
                </a:lnTo>
                <a:lnTo>
                  <a:pt x="190500" y="57974"/>
                </a:lnTo>
                <a:lnTo>
                  <a:pt x="190373" y="29018"/>
                </a:lnTo>
                <a:close/>
              </a:path>
              <a:path w="277495" h="86994">
                <a:moveTo>
                  <a:pt x="204850" y="28956"/>
                </a:moveTo>
                <a:lnTo>
                  <a:pt x="190373" y="29018"/>
                </a:lnTo>
                <a:lnTo>
                  <a:pt x="190500" y="57974"/>
                </a:lnTo>
                <a:lnTo>
                  <a:pt x="204977" y="57911"/>
                </a:lnTo>
                <a:lnTo>
                  <a:pt x="204850" y="28956"/>
                </a:lnTo>
                <a:close/>
              </a:path>
              <a:path w="277495" h="86994">
                <a:moveTo>
                  <a:pt x="190245" y="0"/>
                </a:moveTo>
                <a:lnTo>
                  <a:pt x="190373" y="29018"/>
                </a:lnTo>
                <a:lnTo>
                  <a:pt x="248755" y="28956"/>
                </a:lnTo>
                <a:lnTo>
                  <a:pt x="190245"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8502305" y="2308783"/>
            <a:ext cx="816927" cy="1846340"/>
          </a:xfrm>
          <a:custGeom>
            <a:avLst/>
            <a:gdLst/>
            <a:ahLst/>
            <a:cxnLst/>
            <a:rect l="l" t="t" r="r" b="b"/>
            <a:pathLst>
              <a:path w="612775" h="1384935">
                <a:moveTo>
                  <a:pt x="559556" y="1310817"/>
                </a:moveTo>
                <a:lnTo>
                  <a:pt x="532891" y="1322323"/>
                </a:lnTo>
                <a:lnTo>
                  <a:pt x="607187" y="1384934"/>
                </a:lnTo>
                <a:lnTo>
                  <a:pt x="610610" y="1324102"/>
                </a:lnTo>
                <a:lnTo>
                  <a:pt x="565276" y="1324102"/>
                </a:lnTo>
                <a:lnTo>
                  <a:pt x="559556" y="1310817"/>
                </a:lnTo>
                <a:close/>
              </a:path>
              <a:path w="612775" h="1384935">
                <a:moveTo>
                  <a:pt x="586091" y="1299366"/>
                </a:moveTo>
                <a:lnTo>
                  <a:pt x="559556" y="1310817"/>
                </a:lnTo>
                <a:lnTo>
                  <a:pt x="565276" y="1324102"/>
                </a:lnTo>
                <a:lnTo>
                  <a:pt x="591819" y="1312671"/>
                </a:lnTo>
                <a:lnTo>
                  <a:pt x="586091" y="1299366"/>
                </a:lnTo>
                <a:close/>
              </a:path>
              <a:path w="612775" h="1384935">
                <a:moveTo>
                  <a:pt x="612647" y="1287906"/>
                </a:moveTo>
                <a:lnTo>
                  <a:pt x="586091" y="1299366"/>
                </a:lnTo>
                <a:lnTo>
                  <a:pt x="591819" y="1312671"/>
                </a:lnTo>
                <a:lnTo>
                  <a:pt x="565276" y="1324102"/>
                </a:lnTo>
                <a:lnTo>
                  <a:pt x="610610" y="1324102"/>
                </a:lnTo>
                <a:lnTo>
                  <a:pt x="612647" y="1287906"/>
                </a:lnTo>
                <a:close/>
              </a:path>
              <a:path w="612775" h="1384935">
                <a:moveTo>
                  <a:pt x="26669" y="0"/>
                </a:moveTo>
                <a:lnTo>
                  <a:pt x="0" y="11429"/>
                </a:lnTo>
                <a:lnTo>
                  <a:pt x="559556" y="1310817"/>
                </a:lnTo>
                <a:lnTo>
                  <a:pt x="586091" y="1299366"/>
                </a:lnTo>
                <a:lnTo>
                  <a:pt x="2666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8576970" y="4096543"/>
            <a:ext cx="736504" cy="115978"/>
          </a:xfrm>
          <a:custGeom>
            <a:avLst/>
            <a:gdLst/>
            <a:ahLst/>
            <a:cxnLst/>
            <a:rect l="l" t="t" r="r" b="b"/>
            <a:pathLst>
              <a:path w="552450" h="86994">
                <a:moveTo>
                  <a:pt x="465243" y="58004"/>
                </a:moveTo>
                <a:lnTo>
                  <a:pt x="465201" y="86868"/>
                </a:lnTo>
                <a:lnTo>
                  <a:pt x="523198" y="58038"/>
                </a:lnTo>
                <a:lnTo>
                  <a:pt x="479679" y="58038"/>
                </a:lnTo>
                <a:lnTo>
                  <a:pt x="465243" y="58004"/>
                </a:lnTo>
                <a:close/>
              </a:path>
              <a:path w="552450" h="86994">
                <a:moveTo>
                  <a:pt x="465285" y="29048"/>
                </a:moveTo>
                <a:lnTo>
                  <a:pt x="465243" y="58004"/>
                </a:lnTo>
                <a:lnTo>
                  <a:pt x="479679" y="58038"/>
                </a:lnTo>
                <a:lnTo>
                  <a:pt x="479806" y="29082"/>
                </a:lnTo>
                <a:lnTo>
                  <a:pt x="465285" y="29048"/>
                </a:lnTo>
                <a:close/>
              </a:path>
              <a:path w="552450" h="86994">
                <a:moveTo>
                  <a:pt x="465328" y="0"/>
                </a:moveTo>
                <a:lnTo>
                  <a:pt x="465285" y="29048"/>
                </a:lnTo>
                <a:lnTo>
                  <a:pt x="479806" y="29082"/>
                </a:lnTo>
                <a:lnTo>
                  <a:pt x="479679" y="58038"/>
                </a:lnTo>
                <a:lnTo>
                  <a:pt x="523198" y="58038"/>
                </a:lnTo>
                <a:lnTo>
                  <a:pt x="552068" y="43687"/>
                </a:lnTo>
                <a:lnTo>
                  <a:pt x="465328" y="0"/>
                </a:lnTo>
                <a:close/>
              </a:path>
              <a:path w="552450" h="86994">
                <a:moveTo>
                  <a:pt x="0" y="27940"/>
                </a:moveTo>
                <a:lnTo>
                  <a:pt x="0" y="56896"/>
                </a:lnTo>
                <a:lnTo>
                  <a:pt x="465243" y="58004"/>
                </a:lnTo>
                <a:lnTo>
                  <a:pt x="465285" y="29048"/>
                </a:lnTo>
                <a:lnTo>
                  <a:pt x="0" y="2794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8492655" y="4155122"/>
            <a:ext cx="822006" cy="1655864"/>
          </a:xfrm>
          <a:custGeom>
            <a:avLst/>
            <a:gdLst/>
            <a:ahLst/>
            <a:cxnLst/>
            <a:rect l="l" t="t" r="r" b="b"/>
            <a:pathLst>
              <a:path w="616584" h="1242060">
                <a:moveTo>
                  <a:pt x="563986" y="71744"/>
                </a:moveTo>
                <a:lnTo>
                  <a:pt x="0" y="1228902"/>
                </a:lnTo>
                <a:lnTo>
                  <a:pt x="25907" y="1241590"/>
                </a:lnTo>
                <a:lnTo>
                  <a:pt x="590020" y="84444"/>
                </a:lnTo>
                <a:lnTo>
                  <a:pt x="563986" y="71744"/>
                </a:lnTo>
                <a:close/>
              </a:path>
              <a:path w="616584" h="1242060">
                <a:moveTo>
                  <a:pt x="615674" y="58674"/>
                </a:moveTo>
                <a:lnTo>
                  <a:pt x="570356" y="58674"/>
                </a:lnTo>
                <a:lnTo>
                  <a:pt x="596391" y="71374"/>
                </a:lnTo>
                <a:lnTo>
                  <a:pt x="590020" y="84444"/>
                </a:lnTo>
                <a:lnTo>
                  <a:pt x="616076" y="97155"/>
                </a:lnTo>
                <a:lnTo>
                  <a:pt x="615674" y="58674"/>
                </a:lnTo>
                <a:close/>
              </a:path>
              <a:path w="616584" h="1242060">
                <a:moveTo>
                  <a:pt x="570356" y="58674"/>
                </a:moveTo>
                <a:lnTo>
                  <a:pt x="563986" y="71744"/>
                </a:lnTo>
                <a:lnTo>
                  <a:pt x="590020" y="84444"/>
                </a:lnTo>
                <a:lnTo>
                  <a:pt x="596391" y="71374"/>
                </a:lnTo>
                <a:lnTo>
                  <a:pt x="570356" y="58674"/>
                </a:lnTo>
                <a:close/>
              </a:path>
              <a:path w="616584" h="1242060">
                <a:moveTo>
                  <a:pt x="615060" y="0"/>
                </a:moveTo>
                <a:lnTo>
                  <a:pt x="537972" y="59055"/>
                </a:lnTo>
                <a:lnTo>
                  <a:pt x="563986" y="71744"/>
                </a:lnTo>
                <a:lnTo>
                  <a:pt x="570356" y="58674"/>
                </a:lnTo>
                <a:lnTo>
                  <a:pt x="615674" y="58674"/>
                </a:lnTo>
                <a:lnTo>
                  <a:pt x="615060"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10814927" y="3928602"/>
            <a:ext cx="1098153" cy="517059"/>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10869785" y="4011869"/>
            <a:ext cx="986406" cy="39112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10823053" y="3936713"/>
            <a:ext cx="1012481" cy="430897"/>
          </a:xfrm>
          <a:custGeom>
            <a:avLst/>
            <a:gdLst/>
            <a:ahLst/>
            <a:cxnLst/>
            <a:rect l="l" t="t" r="r" b="b"/>
            <a:pathLst>
              <a:path w="759459" h="323214">
                <a:moveTo>
                  <a:pt x="0" y="323088"/>
                </a:moveTo>
                <a:lnTo>
                  <a:pt x="758951" y="323088"/>
                </a:lnTo>
                <a:lnTo>
                  <a:pt x="758951" y="0"/>
                </a:lnTo>
                <a:lnTo>
                  <a:pt x="0" y="0"/>
                </a:lnTo>
                <a:lnTo>
                  <a:pt x="0" y="323088"/>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10823053" y="3936713"/>
            <a:ext cx="1012481" cy="430897"/>
          </a:xfrm>
          <a:custGeom>
            <a:avLst/>
            <a:gdLst/>
            <a:ahLst/>
            <a:cxnLst/>
            <a:rect l="l" t="t" r="r" b="b"/>
            <a:pathLst>
              <a:path w="759459" h="323214">
                <a:moveTo>
                  <a:pt x="0" y="323088"/>
                </a:moveTo>
                <a:lnTo>
                  <a:pt x="758951" y="323088"/>
                </a:lnTo>
                <a:lnTo>
                  <a:pt x="758951" y="0"/>
                </a:lnTo>
                <a:lnTo>
                  <a:pt x="0" y="0"/>
                </a:lnTo>
                <a:lnTo>
                  <a:pt x="0" y="323088"/>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10963581" y="4031864"/>
            <a:ext cx="807242" cy="221459"/>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16">
            <a:extLst>
              <a:ext uri="{FF2B5EF4-FFF2-40B4-BE49-F238E27FC236}">
                <a16:creationId xmlns:a16="http://schemas.microsoft.com/office/drawing/2014/main" id="{2A39DBB8-238D-8043-9574-F927E02D2E67}"/>
              </a:ext>
            </a:extLst>
          </p:cNvPr>
          <p:cNvSpPr/>
          <p:nvPr/>
        </p:nvSpPr>
        <p:spPr>
          <a:xfrm>
            <a:off x="3433632" y="5448324"/>
            <a:ext cx="652694" cy="725499"/>
          </a:xfrm>
          <a:custGeom>
            <a:avLst/>
            <a:gdLst/>
            <a:ahLst/>
            <a:cxnLst/>
            <a:rect l="l" t="t" r="r" b="b"/>
            <a:pathLst>
              <a:path w="489585" h="544195">
                <a:moveTo>
                  <a:pt x="244601" y="0"/>
                </a:moveTo>
                <a:lnTo>
                  <a:pt x="244601" y="136016"/>
                </a:lnTo>
                <a:lnTo>
                  <a:pt x="0" y="136016"/>
                </a:lnTo>
                <a:lnTo>
                  <a:pt x="0" y="408050"/>
                </a:lnTo>
                <a:lnTo>
                  <a:pt x="244601" y="408050"/>
                </a:lnTo>
                <a:lnTo>
                  <a:pt x="244601" y="544067"/>
                </a:lnTo>
                <a:lnTo>
                  <a:pt x="489203" y="272033"/>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17">
            <a:extLst>
              <a:ext uri="{FF2B5EF4-FFF2-40B4-BE49-F238E27FC236}">
                <a16:creationId xmlns:a16="http://schemas.microsoft.com/office/drawing/2014/main" id="{31B84A1A-C8D0-6541-80AA-B6503CBCF23B}"/>
              </a:ext>
            </a:extLst>
          </p:cNvPr>
          <p:cNvSpPr/>
          <p:nvPr/>
        </p:nvSpPr>
        <p:spPr>
          <a:xfrm>
            <a:off x="4272734" y="5430015"/>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18">
            <a:extLst>
              <a:ext uri="{FF2B5EF4-FFF2-40B4-BE49-F238E27FC236}">
                <a16:creationId xmlns:a16="http://schemas.microsoft.com/office/drawing/2014/main" id="{7D21BD46-8B5B-FC47-98D3-54BD87393CBB}"/>
              </a:ext>
            </a:extLst>
          </p:cNvPr>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19">
            <a:extLst>
              <a:ext uri="{FF2B5EF4-FFF2-40B4-BE49-F238E27FC236}">
                <a16:creationId xmlns:a16="http://schemas.microsoft.com/office/drawing/2014/main" id="{D1B16C23-25A7-164B-A756-FFCFABAAC07E}"/>
              </a:ext>
            </a:extLst>
          </p:cNvPr>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20">
            <a:extLst>
              <a:ext uri="{FF2B5EF4-FFF2-40B4-BE49-F238E27FC236}">
                <a16:creationId xmlns:a16="http://schemas.microsoft.com/office/drawing/2014/main" id="{891EB1BE-4FC7-FC45-BF76-D1B0CC6AD026}"/>
              </a:ext>
            </a:extLst>
          </p:cNvPr>
          <p:cNvSpPr/>
          <p:nvPr/>
        </p:nvSpPr>
        <p:spPr>
          <a:xfrm>
            <a:off x="4540081" y="5583230"/>
            <a:ext cx="833010" cy="23974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21">
            <a:extLst>
              <a:ext uri="{FF2B5EF4-FFF2-40B4-BE49-F238E27FC236}">
                <a16:creationId xmlns:a16="http://schemas.microsoft.com/office/drawing/2014/main" id="{03FBF6E0-AB61-8A43-9A78-FD93C3B9D537}"/>
              </a:ext>
            </a:extLst>
          </p:cNvPr>
          <p:cNvSpPr/>
          <p:nvPr/>
        </p:nvSpPr>
        <p:spPr>
          <a:xfrm>
            <a:off x="4497416" y="5785997"/>
            <a:ext cx="871393" cy="240150"/>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22">
            <a:extLst>
              <a:ext uri="{FF2B5EF4-FFF2-40B4-BE49-F238E27FC236}">
                <a16:creationId xmlns:a16="http://schemas.microsoft.com/office/drawing/2014/main" id="{26882D3A-C8E9-474D-81FF-1BB6783E60EC}"/>
              </a:ext>
            </a:extLst>
          </p:cNvPr>
          <p:cNvSpPr/>
          <p:nvPr/>
        </p:nvSpPr>
        <p:spPr>
          <a:xfrm>
            <a:off x="5690890" y="5448324"/>
            <a:ext cx="654388" cy="725499"/>
          </a:xfrm>
          <a:custGeom>
            <a:avLst/>
            <a:gdLst/>
            <a:ahLst/>
            <a:cxnLst/>
            <a:rect l="l" t="t" r="r" b="b"/>
            <a:pathLst>
              <a:path w="490854" h="544195">
                <a:moveTo>
                  <a:pt x="245363" y="0"/>
                </a:moveTo>
                <a:lnTo>
                  <a:pt x="245363" y="136016"/>
                </a:lnTo>
                <a:lnTo>
                  <a:pt x="0" y="136016"/>
                </a:lnTo>
                <a:lnTo>
                  <a:pt x="0" y="408050"/>
                </a:lnTo>
                <a:lnTo>
                  <a:pt x="245363" y="408050"/>
                </a:lnTo>
                <a:lnTo>
                  <a:pt x="245363" y="544067"/>
                </a:lnTo>
                <a:lnTo>
                  <a:pt x="490727" y="272033"/>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24">
            <a:extLst>
              <a:ext uri="{FF2B5EF4-FFF2-40B4-BE49-F238E27FC236}">
                <a16:creationId xmlns:a16="http://schemas.microsoft.com/office/drawing/2014/main" id="{D31004A7-145F-D744-B5AE-19DFD7C9DE4C}"/>
              </a:ext>
            </a:extLst>
          </p:cNvPr>
          <p:cNvSpPr/>
          <p:nvPr/>
        </p:nvSpPr>
        <p:spPr>
          <a:xfrm>
            <a:off x="2845444" y="4676603"/>
            <a:ext cx="3769716" cy="717033"/>
          </a:xfrm>
          <a:custGeom>
            <a:avLst/>
            <a:gdLst/>
            <a:ahLst/>
            <a:cxnLst/>
            <a:rect l="l" t="t" r="r" b="b"/>
            <a:pathLst>
              <a:path w="2827654" h="537845">
                <a:moveTo>
                  <a:pt x="103124" y="425081"/>
                </a:moveTo>
                <a:lnTo>
                  <a:pt x="0" y="500634"/>
                </a:lnTo>
                <a:lnTo>
                  <a:pt x="122300" y="537756"/>
                </a:lnTo>
                <a:lnTo>
                  <a:pt x="116454" y="503402"/>
                </a:lnTo>
                <a:lnTo>
                  <a:pt x="97155" y="503402"/>
                </a:lnTo>
                <a:lnTo>
                  <a:pt x="90677" y="465836"/>
                </a:lnTo>
                <a:lnTo>
                  <a:pt x="109513" y="462622"/>
                </a:lnTo>
                <a:lnTo>
                  <a:pt x="103124" y="425081"/>
                </a:lnTo>
                <a:close/>
              </a:path>
              <a:path w="2827654" h="537845">
                <a:moveTo>
                  <a:pt x="109513" y="462622"/>
                </a:moveTo>
                <a:lnTo>
                  <a:pt x="90677" y="465836"/>
                </a:lnTo>
                <a:lnTo>
                  <a:pt x="97155" y="503402"/>
                </a:lnTo>
                <a:lnTo>
                  <a:pt x="115909" y="500203"/>
                </a:lnTo>
                <a:lnTo>
                  <a:pt x="109513" y="462622"/>
                </a:lnTo>
                <a:close/>
              </a:path>
              <a:path w="2827654" h="537845">
                <a:moveTo>
                  <a:pt x="115909" y="500203"/>
                </a:moveTo>
                <a:lnTo>
                  <a:pt x="97155" y="503402"/>
                </a:lnTo>
                <a:lnTo>
                  <a:pt x="116454" y="503402"/>
                </a:lnTo>
                <a:lnTo>
                  <a:pt x="115909" y="500203"/>
                </a:lnTo>
                <a:close/>
              </a:path>
              <a:path w="2827654" h="537845">
                <a:moveTo>
                  <a:pt x="2821304" y="0"/>
                </a:moveTo>
                <a:lnTo>
                  <a:pt x="109513" y="462622"/>
                </a:lnTo>
                <a:lnTo>
                  <a:pt x="115909" y="500203"/>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Shape 52">
            <a:extLst>
              <a:ext uri="{FF2B5EF4-FFF2-40B4-BE49-F238E27FC236}">
                <a16:creationId xmlns:a16="http://schemas.microsoft.com/office/drawing/2014/main" id="{632456A6-4BAD-D446-89DF-3DD9CF3B1D4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42" name="object 84">
            <a:extLst>
              <a:ext uri="{FF2B5EF4-FFF2-40B4-BE49-F238E27FC236}">
                <a16:creationId xmlns:a16="http://schemas.microsoft.com/office/drawing/2014/main" id="{24EF59BC-EE91-EA45-AA04-4232A3E2E1CD}"/>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85">
            <a:extLst>
              <a:ext uri="{FF2B5EF4-FFF2-40B4-BE49-F238E27FC236}">
                <a16:creationId xmlns:a16="http://schemas.microsoft.com/office/drawing/2014/main" id="{75230284-96B2-584C-ABA1-EF8DF8BE738B}"/>
              </a:ext>
            </a:extLst>
          </p:cNvPr>
          <p:cNvSpPr/>
          <p:nvPr/>
        </p:nvSpPr>
        <p:spPr>
          <a:xfrm>
            <a:off x="4266639" y="3725389"/>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86">
            <a:extLst>
              <a:ext uri="{FF2B5EF4-FFF2-40B4-BE49-F238E27FC236}">
                <a16:creationId xmlns:a16="http://schemas.microsoft.com/office/drawing/2014/main" id="{735EA776-99A1-7343-B5A2-A016B36190BB}"/>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87">
            <a:extLst>
              <a:ext uri="{FF2B5EF4-FFF2-40B4-BE49-F238E27FC236}">
                <a16:creationId xmlns:a16="http://schemas.microsoft.com/office/drawing/2014/main" id="{BE8ABD4D-2102-D64F-A465-222273CD1FF9}"/>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88">
            <a:extLst>
              <a:ext uri="{FF2B5EF4-FFF2-40B4-BE49-F238E27FC236}">
                <a16:creationId xmlns:a16="http://schemas.microsoft.com/office/drawing/2014/main" id="{B35243F8-3596-B842-B304-38916630FEC2}"/>
              </a:ext>
            </a:extLst>
          </p:cNvPr>
          <p:cNvSpPr/>
          <p:nvPr/>
        </p:nvSpPr>
        <p:spPr>
          <a:xfrm>
            <a:off x="4533987" y="3878976"/>
            <a:ext cx="833010" cy="23974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89">
            <a:extLst>
              <a:ext uri="{FF2B5EF4-FFF2-40B4-BE49-F238E27FC236}">
                <a16:creationId xmlns:a16="http://schemas.microsoft.com/office/drawing/2014/main" id="{9F8F4619-42CC-B546-97C9-D58C9EB1CC1F}"/>
              </a:ext>
            </a:extLst>
          </p:cNvPr>
          <p:cNvSpPr/>
          <p:nvPr/>
        </p:nvSpPr>
        <p:spPr>
          <a:xfrm>
            <a:off x="4491319" y="4082150"/>
            <a:ext cx="871393" cy="239743"/>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90">
            <a:extLst>
              <a:ext uri="{FF2B5EF4-FFF2-40B4-BE49-F238E27FC236}">
                <a16:creationId xmlns:a16="http://schemas.microsoft.com/office/drawing/2014/main" id="{A2272AE3-8BBF-F34A-B384-3642B9ABE398}"/>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63">
            <a:extLst>
              <a:ext uri="{FF2B5EF4-FFF2-40B4-BE49-F238E27FC236}">
                <a16:creationId xmlns:a16="http://schemas.microsoft.com/office/drawing/2014/main" id="{AF1F4B29-A0C9-BE40-BEA9-D03B57F143E0}"/>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26">
            <a:extLst>
              <a:ext uri="{FF2B5EF4-FFF2-40B4-BE49-F238E27FC236}">
                <a16:creationId xmlns:a16="http://schemas.microsoft.com/office/drawing/2014/main" id="{4B61D56C-C3EA-EC45-ADE9-86DEF77D2570}"/>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27">
            <a:extLst>
              <a:ext uri="{FF2B5EF4-FFF2-40B4-BE49-F238E27FC236}">
                <a16:creationId xmlns:a16="http://schemas.microsoft.com/office/drawing/2014/main" id="{2764115B-5CA7-C643-B4DF-1AE68C961D66}"/>
              </a:ext>
            </a:extLst>
          </p:cNvPr>
          <p:cNvSpPr/>
          <p:nvPr/>
        </p:nvSpPr>
        <p:spPr>
          <a:xfrm>
            <a:off x="4238195" y="2049207"/>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28">
            <a:extLst>
              <a:ext uri="{FF2B5EF4-FFF2-40B4-BE49-F238E27FC236}">
                <a16:creationId xmlns:a16="http://schemas.microsoft.com/office/drawing/2014/main" id="{8F7D33FE-D5CB-E944-986D-04E12E99115D}"/>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29">
            <a:extLst>
              <a:ext uri="{FF2B5EF4-FFF2-40B4-BE49-F238E27FC236}">
                <a16:creationId xmlns:a16="http://schemas.microsoft.com/office/drawing/2014/main" id="{A2CB7708-A278-F54A-9775-BB55CBD814F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30">
            <a:extLst>
              <a:ext uri="{FF2B5EF4-FFF2-40B4-BE49-F238E27FC236}">
                <a16:creationId xmlns:a16="http://schemas.microsoft.com/office/drawing/2014/main" id="{8B21EC36-7F99-5547-A677-3947F1D93DB6}"/>
              </a:ext>
            </a:extLst>
          </p:cNvPr>
          <p:cNvSpPr/>
          <p:nvPr/>
        </p:nvSpPr>
        <p:spPr>
          <a:xfrm>
            <a:off x="4506051" y="2201271"/>
            <a:ext cx="833010" cy="2397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31">
            <a:extLst>
              <a:ext uri="{FF2B5EF4-FFF2-40B4-BE49-F238E27FC236}">
                <a16:creationId xmlns:a16="http://schemas.microsoft.com/office/drawing/2014/main" id="{2BB12ECC-FBCC-1443-A5D5-62E1A3DAF81E}"/>
              </a:ext>
            </a:extLst>
          </p:cNvPr>
          <p:cNvSpPr/>
          <p:nvPr/>
        </p:nvSpPr>
        <p:spPr>
          <a:xfrm>
            <a:off x="4463383" y="2404446"/>
            <a:ext cx="871393" cy="239743"/>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32">
            <a:extLst>
              <a:ext uri="{FF2B5EF4-FFF2-40B4-BE49-F238E27FC236}">
                <a16:creationId xmlns:a16="http://schemas.microsoft.com/office/drawing/2014/main" id="{4F839A25-2AF4-5C49-8259-BCBB52A571DA}"/>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24940946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52">
            <a:extLst>
              <a:ext uri="{FF2B5EF4-FFF2-40B4-BE49-F238E27FC236}">
                <a16:creationId xmlns:a16="http://schemas.microsoft.com/office/drawing/2014/main" id="{EB1B0CDF-3448-3F43-8F60-BE8C017F05F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Summary</a:t>
            </a:r>
          </a:p>
        </p:txBody>
      </p:sp>
      <p:sp>
        <p:nvSpPr>
          <p:cNvPr id="34" name="Shape 53">
            <a:extLst>
              <a:ext uri="{FF2B5EF4-FFF2-40B4-BE49-F238E27FC236}">
                <a16:creationId xmlns:a16="http://schemas.microsoft.com/office/drawing/2014/main" id="{BCCEEDFC-B875-754B-983C-A825DF344246}"/>
              </a:ext>
            </a:extLst>
          </p:cNvPr>
          <p:cNvSpPr txBox="1"/>
          <p:nvPr/>
        </p:nvSpPr>
        <p:spPr>
          <a:xfrm>
            <a:off x="234863" y="932144"/>
            <a:ext cx="11811483" cy="5926203"/>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Ensemble Learning methods combine multiple learning algorithms to obtain performance improvements over its components</a:t>
            </a:r>
            <a:endParaRPr lang="en" sz="1333" kern="0" dirty="0">
              <a:solidFill>
                <a:srgbClr val="000000"/>
              </a:solidFill>
              <a:latin typeface="Arial"/>
              <a:cs typeface="Arial"/>
              <a:sym typeface="Arial"/>
            </a:endParaRPr>
          </a:p>
          <a:p>
            <a:pPr defTabSz="1219078" latinLnBrk="0"/>
            <a:endParaRPr lang="en" sz="1067"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Commonly-used ensemble methods</a:t>
            </a:r>
            <a:r>
              <a:rPr lang="en-US" sz="2666" kern="0" dirty="0">
                <a:solidFill>
                  <a:srgbClr val="000000"/>
                </a:solidFill>
                <a:latin typeface="Arial"/>
                <a:cs typeface="Arial"/>
                <a:sym typeface="Arial"/>
              </a:rPr>
              <a:t>:</a:t>
            </a:r>
            <a:endParaRPr lang="en" sz="2666" kern="0" dirty="0">
              <a:solidFill>
                <a:srgbClr val="000000"/>
              </a:solidFill>
              <a:latin typeface="Arial"/>
              <a:cs typeface="Arial"/>
              <a:sym typeface="Arial"/>
            </a:endParaRPr>
          </a:p>
          <a:p>
            <a:pPr marL="1089491" indent="-609539" defTabSz="1219078" latinLnBrk="0">
              <a:buFont typeface="Wingdings" pitchFamily="2" charset="2"/>
              <a:buChar char="Ø"/>
            </a:pPr>
            <a:r>
              <a:rPr lang="en" sz="2666" kern="0" dirty="0">
                <a:solidFill>
                  <a:srgbClr val="000000"/>
                </a:solidFill>
                <a:latin typeface="Arial"/>
                <a:cs typeface="Arial"/>
                <a:sym typeface="Arial"/>
              </a:rPr>
              <a:t>Bagging </a:t>
            </a:r>
            <a:r>
              <a:rPr lang="en" sz="2666" kern="0" dirty="0">
                <a:solidFill>
                  <a:srgbClr val="CCCCCC">
                    <a:lumMod val="90000"/>
                  </a:srgbClr>
                </a:solidFill>
                <a:latin typeface="Arial"/>
                <a:cs typeface="Arial"/>
                <a:sym typeface="Arial"/>
              </a:rPr>
              <a:t>(multiple models on random subsets of data samples)</a:t>
            </a:r>
          </a:p>
          <a:p>
            <a:pPr marL="1089491" indent="-609539" defTabSz="1219078" latinLnBrk="0">
              <a:buFont typeface="Wingdings" pitchFamily="2" charset="2"/>
              <a:buChar char="Ø"/>
            </a:pPr>
            <a:r>
              <a:rPr lang="en" sz="2666" kern="0" dirty="0">
                <a:solidFill>
                  <a:srgbClr val="000000"/>
                </a:solidFill>
                <a:latin typeface="Arial"/>
                <a:cs typeface="Arial"/>
                <a:sym typeface="Arial"/>
              </a:rPr>
              <a:t>Random Subspace Method </a:t>
            </a:r>
            <a:r>
              <a:rPr lang="en" sz="2666" kern="0" dirty="0">
                <a:solidFill>
                  <a:srgbClr val="CCCCCC">
                    <a:lumMod val="90000"/>
                  </a:srgbClr>
                </a:solidFill>
                <a:latin typeface="Arial"/>
                <a:cs typeface="Arial"/>
                <a:sym typeface="Arial"/>
              </a:rPr>
              <a:t>(multiple models on random subsets of features)</a:t>
            </a:r>
          </a:p>
          <a:p>
            <a:pPr marL="1089491" indent="-609539" defTabSz="1219078" latinLnBrk="0">
              <a:buFont typeface="Wingdings" pitchFamily="2" charset="2"/>
              <a:buChar char="Ø"/>
            </a:pPr>
            <a:r>
              <a:rPr lang="en" sz="2666" kern="0" dirty="0">
                <a:solidFill>
                  <a:srgbClr val="000000"/>
                </a:solidFill>
                <a:latin typeface="Arial"/>
                <a:cs typeface="Arial"/>
                <a:sym typeface="Arial"/>
              </a:rPr>
              <a:t>Boosting </a:t>
            </a:r>
            <a:r>
              <a:rPr lang="en" sz="2666" kern="0" dirty="0">
                <a:solidFill>
                  <a:srgbClr val="CCCCCC">
                    <a:lumMod val="90000"/>
                  </a:srgbClr>
                </a:solidFill>
                <a:latin typeface="Arial"/>
                <a:cs typeface="Arial"/>
                <a:sym typeface="Arial"/>
              </a:rPr>
              <a:t>(train models iteratively, while making the current model focus on the mistakes of the previous ones by increasing the weight of misclassified samples)</a:t>
            </a:r>
          </a:p>
          <a:p>
            <a:pPr marL="479952" defTabSz="1219078" latinLnBrk="0"/>
            <a:endParaRPr lang="en" sz="1067"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b="1" kern="0" dirty="0">
                <a:solidFill>
                  <a:srgbClr val="000000"/>
                </a:solidFill>
                <a:latin typeface="Arial"/>
                <a:cs typeface="Arial"/>
                <a:sym typeface="Arial"/>
              </a:rPr>
              <a:t>Random Forests</a:t>
            </a:r>
            <a:r>
              <a:rPr lang="en" sz="2666" kern="0" dirty="0">
                <a:solidFill>
                  <a:srgbClr val="000000"/>
                </a:solidFill>
                <a:latin typeface="Arial"/>
                <a:cs typeface="Arial"/>
                <a:sym typeface="Arial"/>
              </a:rPr>
              <a:t> are an ensemble learning method that employ decision tree learning to build multiple trees through </a:t>
            </a:r>
            <a:r>
              <a:rPr lang="en" sz="2666" b="1" kern="0" dirty="0">
                <a:solidFill>
                  <a:srgbClr val="000000"/>
                </a:solidFill>
                <a:latin typeface="Arial"/>
                <a:cs typeface="Arial"/>
                <a:sym typeface="Arial"/>
              </a:rPr>
              <a:t>bagging</a:t>
            </a:r>
            <a:r>
              <a:rPr lang="en" sz="2666" kern="0" dirty="0">
                <a:solidFill>
                  <a:srgbClr val="000000"/>
                </a:solidFill>
                <a:latin typeface="Arial"/>
                <a:cs typeface="Arial"/>
                <a:sym typeface="Arial"/>
              </a:rPr>
              <a:t> and </a:t>
            </a:r>
            <a:r>
              <a:rPr lang="en" sz="2666" b="1" kern="0" dirty="0">
                <a:solidFill>
                  <a:srgbClr val="000000"/>
                </a:solidFill>
                <a:latin typeface="Arial"/>
                <a:cs typeface="Arial"/>
                <a:sym typeface="Arial"/>
              </a:rPr>
              <a:t>random subspace method</a:t>
            </a:r>
            <a:r>
              <a:rPr lang="en" sz="2666" kern="0" dirty="0">
                <a:solidFill>
                  <a:srgbClr val="000000"/>
                </a:solidFill>
                <a:latin typeface="Arial"/>
                <a:cs typeface="Arial"/>
                <a:sym typeface="Arial"/>
              </a:rPr>
              <a:t>.</a:t>
            </a:r>
          </a:p>
          <a:p>
            <a:pPr marL="937106" indent="-457154" defTabSz="1219078" latinLnBrk="0">
              <a:buFont typeface="Wingdings" pitchFamily="2" charset="2"/>
              <a:buChar char="Ø"/>
            </a:pPr>
            <a:r>
              <a:rPr lang="en" sz="2666" kern="0" dirty="0">
                <a:solidFill>
                  <a:srgbClr val="FF0000"/>
                </a:solidFill>
                <a:latin typeface="Arial"/>
                <a:cs typeface="Arial"/>
                <a:sym typeface="Arial"/>
              </a:rPr>
              <a:t>They rectify the overfitting problem of decision trees!</a:t>
            </a:r>
          </a:p>
          <a:p>
            <a:pPr defTabSz="1219078" latinLnBrk="0"/>
            <a:endParaRPr lang="en" sz="2666" kern="0" dirty="0">
              <a:solidFill>
                <a:srgbClr val="000000"/>
              </a:solidFill>
              <a:latin typeface="Arial"/>
              <a:cs typeface="Arial"/>
              <a:sym typeface="Arial"/>
            </a:endParaRPr>
          </a:p>
          <a:p>
            <a:pPr marL="457154" indent="-457154" defTabSz="1219078" latinLnBrk="0">
              <a:buFont typeface="Arial" panose="020B0604020202020204" pitchFamily="34" charset="0"/>
              <a:buChar char="•"/>
            </a:pPr>
            <a:endParaRPr lang="en" sz="2666" kern="0" dirty="0">
              <a:solidFill>
                <a:srgbClr val="000000"/>
              </a:solidFill>
              <a:latin typeface="Arial"/>
              <a:cs typeface="Arial"/>
              <a:sym typeface="Arial"/>
            </a:endParaRPr>
          </a:p>
        </p:txBody>
      </p:sp>
    </p:spTree>
    <p:extLst>
      <p:ext uri="{BB962C8B-B14F-4D97-AF65-F5344CB8AC3E}">
        <p14:creationId xmlns:p14="http://schemas.microsoft.com/office/powerpoint/2010/main" val="13115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78582" y="1917626"/>
            <a:ext cx="11593288" cy="400110"/>
          </a:xfrm>
          <a:prstGeom prst="rect">
            <a:avLst/>
          </a:prstGeom>
          <a:noFill/>
        </p:spPr>
        <p:txBody>
          <a:bodyPr wrap="square">
            <a:spAutoFit/>
          </a:bodyPr>
          <a:lstStyle/>
          <a:p>
            <a:pPr algn="just"/>
            <a:r>
              <a:rPr lang="en-US" b="1" dirty="0"/>
              <a:t>Frequency table for the Weather Conditions:</a:t>
            </a:r>
            <a:endParaRPr lang="en-US" sz="2800" b="0" i="0" dirty="0">
              <a:solidFill>
                <a:srgbClr val="333333"/>
              </a:solidFill>
              <a:effectLst/>
              <a:latin typeface="inter-regular"/>
            </a:endParaRPr>
          </a:p>
        </p:txBody>
      </p:sp>
      <p:pic>
        <p:nvPicPr>
          <p:cNvPr id="8" name="Resim 7">
            <a:extLst>
              <a:ext uri="{FF2B5EF4-FFF2-40B4-BE49-F238E27FC236}">
                <a16:creationId xmlns:a16="http://schemas.microsoft.com/office/drawing/2014/main" id="{5A837ECD-B208-0AF8-A32E-7D57EB19C7B1}"/>
              </a:ext>
            </a:extLst>
          </p:cNvPr>
          <p:cNvPicPr>
            <a:picLocks noChangeAspect="1"/>
          </p:cNvPicPr>
          <p:nvPr/>
        </p:nvPicPr>
        <p:blipFill>
          <a:blip r:embed="rId3"/>
          <a:stretch>
            <a:fillRect/>
          </a:stretch>
        </p:blipFill>
        <p:spPr>
          <a:xfrm>
            <a:off x="694606" y="2997746"/>
            <a:ext cx="10372725" cy="2171700"/>
          </a:xfrm>
          <a:prstGeom prst="rect">
            <a:avLst/>
          </a:prstGeom>
        </p:spPr>
      </p:pic>
    </p:spTree>
    <p:extLst>
      <p:ext uri="{BB962C8B-B14F-4D97-AF65-F5344CB8AC3E}">
        <p14:creationId xmlns:p14="http://schemas.microsoft.com/office/powerpoint/2010/main" val="143798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06574" y="1845618"/>
            <a:ext cx="11593288" cy="400110"/>
          </a:xfrm>
          <a:prstGeom prst="rect">
            <a:avLst/>
          </a:prstGeom>
          <a:noFill/>
        </p:spPr>
        <p:txBody>
          <a:bodyPr wrap="square">
            <a:spAutoFit/>
          </a:bodyPr>
          <a:lstStyle/>
          <a:p>
            <a:pPr algn="just"/>
            <a:r>
              <a:rPr lang="tr-TR" b="1" i="0" dirty="0" err="1">
                <a:solidFill>
                  <a:srgbClr val="333333"/>
                </a:solidFill>
                <a:effectLst/>
                <a:latin typeface="inter-bold"/>
              </a:rPr>
              <a:t>Likelihood</a:t>
            </a:r>
            <a:r>
              <a:rPr lang="tr-TR" b="1" i="0" dirty="0">
                <a:solidFill>
                  <a:srgbClr val="333333"/>
                </a:solidFill>
                <a:effectLst/>
                <a:latin typeface="inter-bold"/>
              </a:rPr>
              <a:t> </a:t>
            </a:r>
            <a:r>
              <a:rPr lang="tr-TR" b="1" i="0" dirty="0" err="1">
                <a:solidFill>
                  <a:srgbClr val="333333"/>
                </a:solidFill>
                <a:effectLst/>
                <a:latin typeface="inter-bold"/>
              </a:rPr>
              <a:t>table</a:t>
            </a:r>
            <a:r>
              <a:rPr lang="tr-TR" b="1" i="0" dirty="0">
                <a:solidFill>
                  <a:srgbClr val="333333"/>
                </a:solidFill>
                <a:effectLst/>
                <a:latin typeface="inter-bold"/>
              </a:rPr>
              <a:t> </a:t>
            </a:r>
            <a:r>
              <a:rPr lang="tr-TR" b="1" i="0" dirty="0" err="1">
                <a:solidFill>
                  <a:srgbClr val="333333"/>
                </a:solidFill>
                <a:effectLst/>
                <a:latin typeface="inter-bold"/>
              </a:rPr>
              <a:t>weather</a:t>
            </a:r>
            <a:r>
              <a:rPr lang="tr-TR" b="1" i="0" dirty="0">
                <a:solidFill>
                  <a:srgbClr val="333333"/>
                </a:solidFill>
                <a:effectLst/>
                <a:latin typeface="inter-bold"/>
              </a:rPr>
              <a:t> </a:t>
            </a:r>
            <a:r>
              <a:rPr lang="tr-TR" b="1" i="0" dirty="0" err="1">
                <a:solidFill>
                  <a:srgbClr val="333333"/>
                </a:solidFill>
                <a:effectLst/>
                <a:latin typeface="inter-bold"/>
              </a:rPr>
              <a:t>condition</a:t>
            </a:r>
            <a:r>
              <a:rPr lang="tr-TR" b="1" i="0" dirty="0">
                <a:solidFill>
                  <a:srgbClr val="333333"/>
                </a:solidFill>
                <a:effectLst/>
                <a:latin typeface="inter-bold"/>
              </a:rPr>
              <a:t>:</a:t>
            </a:r>
            <a:endParaRPr lang="en-US" sz="2800" b="0" i="0" dirty="0">
              <a:solidFill>
                <a:srgbClr val="333333"/>
              </a:solidFill>
              <a:effectLst/>
              <a:latin typeface="inter-regular"/>
            </a:endParaRPr>
          </a:p>
        </p:txBody>
      </p:sp>
      <p:pic>
        <p:nvPicPr>
          <p:cNvPr id="5" name="Resim 4">
            <a:extLst>
              <a:ext uri="{FF2B5EF4-FFF2-40B4-BE49-F238E27FC236}">
                <a16:creationId xmlns:a16="http://schemas.microsoft.com/office/drawing/2014/main" id="{EE9B6D28-EB21-8E45-1206-A366A6AF2913}"/>
              </a:ext>
            </a:extLst>
          </p:cNvPr>
          <p:cNvPicPr>
            <a:picLocks noChangeAspect="1"/>
          </p:cNvPicPr>
          <p:nvPr/>
        </p:nvPicPr>
        <p:blipFill>
          <a:blip r:embed="rId3"/>
          <a:stretch>
            <a:fillRect/>
          </a:stretch>
        </p:blipFill>
        <p:spPr>
          <a:xfrm>
            <a:off x="694606" y="2637706"/>
            <a:ext cx="10220325" cy="2200275"/>
          </a:xfrm>
          <a:prstGeom prst="rect">
            <a:avLst/>
          </a:prstGeom>
        </p:spPr>
      </p:pic>
    </p:spTree>
    <p:extLst>
      <p:ext uri="{BB962C8B-B14F-4D97-AF65-F5344CB8AC3E}">
        <p14:creationId xmlns:p14="http://schemas.microsoft.com/office/powerpoint/2010/main" val="282409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06574" y="1845618"/>
            <a:ext cx="5400600" cy="3785652"/>
          </a:xfrm>
          <a:prstGeom prst="rect">
            <a:avLst/>
          </a:prstGeom>
          <a:noFill/>
        </p:spPr>
        <p:txBody>
          <a:bodyPr wrap="square">
            <a:spAutoFit/>
          </a:bodyPr>
          <a:lstStyle/>
          <a:p>
            <a:pPr algn="just"/>
            <a:r>
              <a:rPr lang="tr-TR" b="1" i="0" dirty="0" err="1">
                <a:solidFill>
                  <a:srgbClr val="333333"/>
                </a:solidFill>
                <a:effectLst/>
                <a:latin typeface="inter-bold"/>
              </a:rPr>
              <a:t>Applying</a:t>
            </a:r>
            <a:r>
              <a:rPr lang="tr-TR" b="1" i="0" dirty="0">
                <a:solidFill>
                  <a:srgbClr val="333333"/>
                </a:solidFill>
                <a:effectLst/>
                <a:latin typeface="inter-bold"/>
              </a:rPr>
              <a:t> </a:t>
            </a:r>
            <a:r>
              <a:rPr lang="tr-TR" b="1" i="0" dirty="0" err="1">
                <a:solidFill>
                  <a:srgbClr val="333333"/>
                </a:solidFill>
                <a:effectLst/>
                <a:latin typeface="inter-bold"/>
              </a:rPr>
              <a:t>Bayes'theorem</a:t>
            </a:r>
            <a:r>
              <a:rPr lang="tr-TR" b="1" i="0" dirty="0">
                <a:solidFill>
                  <a:srgbClr val="333333"/>
                </a:solidFill>
                <a:effectLst/>
                <a:latin typeface="inter-bold"/>
              </a:rPr>
              <a:t>:</a:t>
            </a:r>
          </a:p>
          <a:p>
            <a:pPr algn="just"/>
            <a:endParaRPr lang="tr-TR" b="1" dirty="0">
              <a:solidFill>
                <a:srgbClr val="333333"/>
              </a:solidFill>
              <a:latin typeface="inter-bold"/>
            </a:endParaRPr>
          </a:p>
          <a:p>
            <a:pPr algn="just"/>
            <a:endParaRPr lang="tr-TR" b="1" i="0" dirty="0">
              <a:solidFill>
                <a:srgbClr val="333333"/>
              </a:solidFill>
              <a:effectLst/>
              <a:latin typeface="inter-bold"/>
            </a:endParaRPr>
          </a:p>
          <a:p>
            <a:pPr algn="just"/>
            <a:endParaRPr lang="tr-TR" b="1" dirty="0">
              <a:solidFill>
                <a:srgbClr val="333333"/>
              </a:solidFill>
              <a:latin typeface="inter-bold"/>
            </a:endParaRPr>
          </a:p>
          <a:p>
            <a:pPr algn="just"/>
            <a:endParaRPr lang="tr-TR" b="1" i="0" dirty="0">
              <a:solidFill>
                <a:srgbClr val="333333"/>
              </a:solidFill>
              <a:effectLst/>
              <a:latin typeface="inter-bold"/>
            </a:endParaRPr>
          </a:p>
          <a:p>
            <a:pPr algn="just"/>
            <a:endParaRPr lang="tr-TR" b="1" dirty="0">
              <a:solidFill>
                <a:srgbClr val="333333"/>
              </a:solidFill>
              <a:latin typeface="inter-bold"/>
            </a:endParaRPr>
          </a:p>
          <a:p>
            <a:pPr algn="just"/>
            <a:endParaRPr lang="tr-TR" b="0" i="0" dirty="0">
              <a:solidFill>
                <a:srgbClr val="333333"/>
              </a:solidFill>
              <a:effectLst/>
              <a:latin typeface="inter-regular"/>
            </a:endParaRPr>
          </a:p>
          <a:p>
            <a:pPr algn="just"/>
            <a:r>
              <a:rPr lang="tr-TR" b="1" i="0" dirty="0">
                <a:solidFill>
                  <a:srgbClr val="333333"/>
                </a:solidFill>
                <a:effectLst/>
                <a:latin typeface="inter-bold"/>
              </a:rPr>
              <a:t>P(</a:t>
            </a:r>
            <a:r>
              <a:rPr lang="tr-TR" b="1" i="0" dirty="0" err="1">
                <a:solidFill>
                  <a:srgbClr val="333333"/>
                </a:solidFill>
                <a:effectLst/>
                <a:latin typeface="inter-bold"/>
              </a:rPr>
              <a:t>Yes|Sunny</a:t>
            </a:r>
            <a:r>
              <a:rPr lang="tr-TR" b="1" i="0" dirty="0">
                <a:solidFill>
                  <a:srgbClr val="333333"/>
                </a:solidFill>
                <a:effectLst/>
                <a:latin typeface="inter-bold"/>
              </a:rPr>
              <a:t>)= P(</a:t>
            </a:r>
            <a:r>
              <a:rPr lang="tr-TR" b="1" i="0" dirty="0" err="1">
                <a:solidFill>
                  <a:srgbClr val="333333"/>
                </a:solidFill>
                <a:effectLst/>
                <a:latin typeface="inter-bold"/>
              </a:rPr>
              <a:t>Sunny|Yes</a:t>
            </a:r>
            <a:r>
              <a:rPr lang="tr-TR" b="1" i="0" dirty="0">
                <a:solidFill>
                  <a:srgbClr val="333333"/>
                </a:solidFill>
                <a:effectLst/>
                <a:latin typeface="inter-bold"/>
              </a:rPr>
              <a:t>)*P(</a:t>
            </a:r>
            <a:r>
              <a:rPr lang="tr-TR" b="1" i="0" dirty="0" err="1">
                <a:solidFill>
                  <a:srgbClr val="333333"/>
                </a:solidFill>
                <a:effectLst/>
                <a:latin typeface="inter-bold"/>
              </a:rPr>
              <a:t>Yes</a:t>
            </a:r>
            <a:r>
              <a:rPr lang="tr-TR" b="1" i="0" dirty="0">
                <a:solidFill>
                  <a:srgbClr val="333333"/>
                </a:solidFill>
                <a:effectLst/>
                <a:latin typeface="inter-bold"/>
              </a:rPr>
              <a:t>)/P(</a:t>
            </a:r>
            <a:r>
              <a:rPr lang="tr-TR" b="1" i="0" dirty="0" err="1">
                <a:solidFill>
                  <a:srgbClr val="333333"/>
                </a:solidFill>
                <a:effectLst/>
                <a:latin typeface="inter-bold"/>
              </a:rPr>
              <a:t>Sunny</a:t>
            </a:r>
            <a:r>
              <a:rPr lang="tr-TR" b="1" i="0" dirty="0">
                <a:solidFill>
                  <a:srgbClr val="333333"/>
                </a:solidFill>
                <a:effectLst/>
                <a:latin typeface="inter-bold"/>
              </a:rPr>
              <a:t>)</a:t>
            </a:r>
            <a:endParaRPr lang="tr-TR" b="0" i="0" dirty="0">
              <a:solidFill>
                <a:srgbClr val="333333"/>
              </a:solidFill>
              <a:effectLst/>
              <a:latin typeface="inter-regular"/>
            </a:endParaRPr>
          </a:p>
          <a:p>
            <a:pPr algn="just"/>
            <a:r>
              <a:rPr lang="tr-TR" b="0" i="0" dirty="0">
                <a:solidFill>
                  <a:srgbClr val="333333"/>
                </a:solidFill>
                <a:effectLst/>
                <a:latin typeface="inter-regular"/>
              </a:rPr>
              <a:t>P(</a:t>
            </a:r>
            <a:r>
              <a:rPr lang="tr-TR" b="0" i="0" dirty="0" err="1">
                <a:solidFill>
                  <a:srgbClr val="333333"/>
                </a:solidFill>
                <a:effectLst/>
                <a:latin typeface="inter-regular"/>
              </a:rPr>
              <a:t>Sunny|Yes</a:t>
            </a:r>
            <a:r>
              <a:rPr lang="tr-TR" b="0" i="0" dirty="0">
                <a:solidFill>
                  <a:srgbClr val="333333"/>
                </a:solidFill>
                <a:effectLst/>
                <a:latin typeface="inter-regular"/>
              </a:rPr>
              <a:t>)= 3/10= 0.3</a:t>
            </a:r>
          </a:p>
          <a:p>
            <a:pPr algn="just"/>
            <a:r>
              <a:rPr lang="tr-TR" b="0" i="0" dirty="0">
                <a:solidFill>
                  <a:srgbClr val="333333"/>
                </a:solidFill>
                <a:effectLst/>
                <a:latin typeface="inter-regular"/>
              </a:rPr>
              <a:t>P(</a:t>
            </a:r>
            <a:r>
              <a:rPr lang="tr-TR" b="0" i="0" dirty="0" err="1">
                <a:solidFill>
                  <a:srgbClr val="333333"/>
                </a:solidFill>
                <a:effectLst/>
                <a:latin typeface="inter-regular"/>
              </a:rPr>
              <a:t>Sunny</a:t>
            </a:r>
            <a:r>
              <a:rPr lang="tr-TR" b="0" i="0" dirty="0">
                <a:solidFill>
                  <a:srgbClr val="333333"/>
                </a:solidFill>
                <a:effectLst/>
                <a:latin typeface="inter-regular"/>
              </a:rPr>
              <a:t>)= 0.35</a:t>
            </a:r>
          </a:p>
          <a:p>
            <a:pPr algn="just"/>
            <a:r>
              <a:rPr lang="tr-TR" b="0" i="0" dirty="0">
                <a:solidFill>
                  <a:srgbClr val="333333"/>
                </a:solidFill>
                <a:effectLst/>
                <a:latin typeface="inter-regular"/>
              </a:rPr>
              <a:t>P(</a:t>
            </a:r>
            <a:r>
              <a:rPr lang="tr-TR" b="0" i="0" dirty="0" err="1">
                <a:solidFill>
                  <a:srgbClr val="333333"/>
                </a:solidFill>
                <a:effectLst/>
                <a:latin typeface="inter-regular"/>
              </a:rPr>
              <a:t>Yes</a:t>
            </a:r>
            <a:r>
              <a:rPr lang="tr-TR" b="0" i="0" dirty="0">
                <a:solidFill>
                  <a:srgbClr val="333333"/>
                </a:solidFill>
                <a:effectLst/>
                <a:latin typeface="inter-regular"/>
              </a:rPr>
              <a:t>)=0.71</a:t>
            </a:r>
          </a:p>
          <a:p>
            <a:pPr algn="just"/>
            <a:r>
              <a:rPr lang="tr-TR" b="0" i="0" dirty="0">
                <a:solidFill>
                  <a:srgbClr val="333333"/>
                </a:solidFill>
                <a:effectLst/>
                <a:latin typeface="inter-regular"/>
              </a:rPr>
              <a:t>P(</a:t>
            </a:r>
            <a:r>
              <a:rPr lang="tr-TR" b="0" i="0" dirty="0" err="1">
                <a:solidFill>
                  <a:srgbClr val="333333"/>
                </a:solidFill>
                <a:effectLst/>
                <a:latin typeface="inter-regular"/>
              </a:rPr>
              <a:t>Yes|Sunny</a:t>
            </a:r>
            <a:r>
              <a:rPr lang="tr-TR" b="0" i="0" dirty="0">
                <a:solidFill>
                  <a:srgbClr val="333333"/>
                </a:solidFill>
                <a:effectLst/>
                <a:latin typeface="inter-regular"/>
              </a:rPr>
              <a:t>) = 0.3*0.71/0.35= </a:t>
            </a:r>
            <a:r>
              <a:rPr lang="tr-TR" b="1" i="0" dirty="0">
                <a:solidFill>
                  <a:srgbClr val="333333"/>
                </a:solidFill>
                <a:effectLst/>
                <a:latin typeface="inter-bold"/>
              </a:rPr>
              <a:t>0.60</a:t>
            </a:r>
          </a:p>
        </p:txBody>
      </p:sp>
      <p:pic>
        <p:nvPicPr>
          <p:cNvPr id="6" name="Resim 5">
            <a:extLst>
              <a:ext uri="{FF2B5EF4-FFF2-40B4-BE49-F238E27FC236}">
                <a16:creationId xmlns:a16="http://schemas.microsoft.com/office/drawing/2014/main" id="{1CEC4AE9-D5B2-EB24-6CDF-754C97D3B341}"/>
              </a:ext>
            </a:extLst>
          </p:cNvPr>
          <p:cNvPicPr>
            <a:picLocks noChangeAspect="1"/>
          </p:cNvPicPr>
          <p:nvPr/>
        </p:nvPicPr>
        <p:blipFill>
          <a:blip r:embed="rId3"/>
          <a:stretch>
            <a:fillRect/>
          </a:stretch>
        </p:blipFill>
        <p:spPr>
          <a:xfrm>
            <a:off x="406574" y="2637706"/>
            <a:ext cx="4222020" cy="1224136"/>
          </a:xfrm>
          <a:prstGeom prst="rect">
            <a:avLst/>
          </a:prstGeom>
        </p:spPr>
      </p:pic>
      <p:sp>
        <p:nvSpPr>
          <p:cNvPr id="8" name="Metin kutusu 7">
            <a:extLst>
              <a:ext uri="{FF2B5EF4-FFF2-40B4-BE49-F238E27FC236}">
                <a16:creationId xmlns:a16="http://schemas.microsoft.com/office/drawing/2014/main" id="{CB7EF30C-328B-AD5A-CFF2-355528ADCA6B}"/>
              </a:ext>
            </a:extLst>
          </p:cNvPr>
          <p:cNvSpPr txBox="1"/>
          <p:nvPr/>
        </p:nvSpPr>
        <p:spPr>
          <a:xfrm>
            <a:off x="5447134" y="3933850"/>
            <a:ext cx="6528048" cy="2554545"/>
          </a:xfrm>
          <a:prstGeom prst="rect">
            <a:avLst/>
          </a:prstGeom>
          <a:noFill/>
        </p:spPr>
        <p:txBody>
          <a:bodyPr wrap="square">
            <a:spAutoFit/>
          </a:bodyPr>
          <a:lstStyle/>
          <a:p>
            <a:pPr algn="just"/>
            <a:r>
              <a:rPr lang="tr-TR" b="1" i="0" dirty="0">
                <a:solidFill>
                  <a:srgbClr val="333333"/>
                </a:solidFill>
                <a:effectLst/>
                <a:latin typeface="inter-bold"/>
              </a:rPr>
              <a:t>P(</a:t>
            </a:r>
            <a:r>
              <a:rPr lang="tr-TR" b="1" i="0" dirty="0" err="1">
                <a:solidFill>
                  <a:srgbClr val="333333"/>
                </a:solidFill>
                <a:effectLst/>
                <a:latin typeface="inter-bold"/>
              </a:rPr>
              <a:t>No|Sunny</a:t>
            </a:r>
            <a:r>
              <a:rPr lang="tr-TR" b="1" i="0" dirty="0">
                <a:solidFill>
                  <a:srgbClr val="333333"/>
                </a:solidFill>
                <a:effectLst/>
                <a:latin typeface="inter-bold"/>
              </a:rPr>
              <a:t>)= P(</a:t>
            </a:r>
            <a:r>
              <a:rPr lang="tr-TR" b="1" i="0" dirty="0" err="1">
                <a:solidFill>
                  <a:srgbClr val="333333"/>
                </a:solidFill>
                <a:effectLst/>
                <a:latin typeface="inter-bold"/>
              </a:rPr>
              <a:t>Sunny|No</a:t>
            </a:r>
            <a:r>
              <a:rPr lang="tr-TR" b="1" i="0" dirty="0">
                <a:solidFill>
                  <a:srgbClr val="333333"/>
                </a:solidFill>
                <a:effectLst/>
                <a:latin typeface="inter-bold"/>
              </a:rPr>
              <a:t>)*P(No)/P(</a:t>
            </a:r>
            <a:r>
              <a:rPr lang="tr-TR" b="1" i="0" dirty="0" err="1">
                <a:solidFill>
                  <a:srgbClr val="333333"/>
                </a:solidFill>
                <a:effectLst/>
                <a:latin typeface="inter-bold"/>
              </a:rPr>
              <a:t>Sunny</a:t>
            </a:r>
            <a:r>
              <a:rPr lang="tr-TR" b="1" i="0" dirty="0">
                <a:solidFill>
                  <a:srgbClr val="333333"/>
                </a:solidFill>
                <a:effectLst/>
                <a:latin typeface="inter-bold"/>
              </a:rPr>
              <a:t>)</a:t>
            </a:r>
            <a:endParaRPr lang="tr-TR" b="0" i="0" dirty="0">
              <a:solidFill>
                <a:srgbClr val="333333"/>
              </a:solidFill>
              <a:effectLst/>
              <a:latin typeface="inter-regular"/>
            </a:endParaRPr>
          </a:p>
          <a:p>
            <a:pPr algn="just"/>
            <a:r>
              <a:rPr lang="tr-TR" b="0" i="0" dirty="0">
                <a:solidFill>
                  <a:srgbClr val="333333"/>
                </a:solidFill>
                <a:effectLst/>
                <a:latin typeface="inter-regular"/>
              </a:rPr>
              <a:t>P(</a:t>
            </a:r>
            <a:r>
              <a:rPr lang="tr-TR" b="0" i="0" dirty="0" err="1">
                <a:solidFill>
                  <a:srgbClr val="333333"/>
                </a:solidFill>
                <a:effectLst/>
                <a:latin typeface="inter-regular"/>
              </a:rPr>
              <a:t>Sunny|NO</a:t>
            </a:r>
            <a:r>
              <a:rPr lang="tr-TR" b="0" i="0" dirty="0">
                <a:solidFill>
                  <a:srgbClr val="333333"/>
                </a:solidFill>
                <a:effectLst/>
                <a:latin typeface="inter-regular"/>
              </a:rPr>
              <a:t>)= 2/4=0.5</a:t>
            </a:r>
          </a:p>
          <a:p>
            <a:pPr algn="just"/>
            <a:r>
              <a:rPr lang="en-US" b="0" i="0" dirty="0">
                <a:solidFill>
                  <a:srgbClr val="333333"/>
                </a:solidFill>
                <a:effectLst/>
                <a:latin typeface="inter-regular"/>
              </a:rPr>
              <a:t>P(No)= 0.29</a:t>
            </a:r>
          </a:p>
          <a:p>
            <a:pPr algn="just"/>
            <a:r>
              <a:rPr lang="en-US" b="0" i="0" dirty="0">
                <a:solidFill>
                  <a:srgbClr val="333333"/>
                </a:solidFill>
                <a:effectLst/>
                <a:latin typeface="inter-regular"/>
              </a:rPr>
              <a:t>P(Sunny)= 0.35</a:t>
            </a:r>
          </a:p>
          <a:p>
            <a:pPr algn="just"/>
            <a:r>
              <a:rPr lang="en-US" b="0" i="0" dirty="0">
                <a:solidFill>
                  <a:srgbClr val="333333"/>
                </a:solidFill>
                <a:effectLst/>
                <a:latin typeface="inter-regular"/>
              </a:rPr>
              <a:t>So P(</a:t>
            </a:r>
            <a:r>
              <a:rPr lang="en-US" b="0" i="0" dirty="0" err="1">
                <a:solidFill>
                  <a:srgbClr val="333333"/>
                </a:solidFill>
                <a:effectLst/>
                <a:latin typeface="inter-regular"/>
              </a:rPr>
              <a:t>No|Sunny</a:t>
            </a:r>
            <a:r>
              <a:rPr lang="en-US" b="0" i="0" dirty="0">
                <a:solidFill>
                  <a:srgbClr val="333333"/>
                </a:solidFill>
                <a:effectLst/>
                <a:latin typeface="inter-regular"/>
              </a:rPr>
              <a:t>)= 0.5*0.29/0.35 = </a:t>
            </a:r>
            <a:r>
              <a:rPr lang="en-US" b="1" i="0" dirty="0">
                <a:solidFill>
                  <a:srgbClr val="333333"/>
                </a:solidFill>
                <a:effectLst/>
                <a:latin typeface="inter-bold"/>
              </a:rPr>
              <a:t>0.41</a:t>
            </a:r>
            <a:endParaRPr lang="en-US" b="0" i="0" dirty="0">
              <a:solidFill>
                <a:srgbClr val="333333"/>
              </a:solidFill>
              <a:effectLst/>
              <a:latin typeface="inter-regular"/>
            </a:endParaRPr>
          </a:p>
          <a:p>
            <a:pPr algn="just"/>
            <a:r>
              <a:rPr lang="en-US" b="0" i="0" dirty="0">
                <a:solidFill>
                  <a:srgbClr val="333333"/>
                </a:solidFill>
                <a:effectLst/>
                <a:latin typeface="inter-regular"/>
              </a:rPr>
              <a:t>So as we can see from the above calculation that</a:t>
            </a:r>
            <a:endParaRPr lang="tr-TR" b="0" i="0" dirty="0">
              <a:solidFill>
                <a:srgbClr val="333333"/>
              </a:solidFill>
              <a:effectLst/>
              <a:latin typeface="inter-regular"/>
            </a:endParaRPr>
          </a:p>
          <a:p>
            <a:pPr algn="just"/>
            <a:r>
              <a:rPr lang="en-US" b="0" i="0" dirty="0">
                <a:solidFill>
                  <a:srgbClr val="333333"/>
                </a:solidFill>
                <a:effectLst/>
                <a:latin typeface="inter-regular"/>
              </a:rPr>
              <a:t> </a:t>
            </a:r>
            <a:r>
              <a:rPr lang="en-US" b="1" i="0" dirty="0">
                <a:solidFill>
                  <a:srgbClr val="333333"/>
                </a:solidFill>
                <a:effectLst/>
                <a:latin typeface="inter-bold"/>
              </a:rPr>
              <a:t>P(</a:t>
            </a:r>
            <a:r>
              <a:rPr lang="en-US" b="1" i="0" dirty="0" err="1">
                <a:solidFill>
                  <a:srgbClr val="333333"/>
                </a:solidFill>
                <a:effectLst/>
                <a:latin typeface="inter-bold"/>
              </a:rPr>
              <a:t>Yes|Sunny</a:t>
            </a:r>
            <a:r>
              <a:rPr lang="en-US" b="1" i="0" dirty="0">
                <a:solidFill>
                  <a:srgbClr val="333333"/>
                </a:solidFill>
                <a:effectLst/>
                <a:latin typeface="inter-bold"/>
              </a:rPr>
              <a:t>)&gt;P(</a:t>
            </a:r>
            <a:r>
              <a:rPr lang="en-US" b="1" i="0" dirty="0" err="1">
                <a:solidFill>
                  <a:srgbClr val="333333"/>
                </a:solidFill>
                <a:effectLst/>
                <a:latin typeface="inter-bold"/>
              </a:rPr>
              <a:t>No|Sunny</a:t>
            </a:r>
            <a:r>
              <a:rPr lang="en-US" b="1" i="0" dirty="0">
                <a:solidFill>
                  <a:srgbClr val="333333"/>
                </a:solidFill>
                <a:effectLst/>
                <a:latin typeface="inter-bold"/>
              </a:rPr>
              <a:t>)</a:t>
            </a:r>
            <a:endParaRPr lang="en-US" b="0" i="0" dirty="0">
              <a:solidFill>
                <a:srgbClr val="333333"/>
              </a:solidFill>
              <a:effectLst/>
              <a:latin typeface="inter-regular"/>
            </a:endParaRPr>
          </a:p>
          <a:p>
            <a:pPr algn="just"/>
            <a:endParaRPr lang="tr-TR" b="0" i="0" dirty="0">
              <a:solidFill>
                <a:srgbClr val="333333"/>
              </a:solidFill>
              <a:effectLst/>
              <a:latin typeface="inter-regular"/>
            </a:endParaRPr>
          </a:p>
        </p:txBody>
      </p:sp>
      <p:sp>
        <p:nvSpPr>
          <p:cNvPr id="10" name="Metin kutusu 9">
            <a:extLst>
              <a:ext uri="{FF2B5EF4-FFF2-40B4-BE49-F238E27FC236}">
                <a16:creationId xmlns:a16="http://schemas.microsoft.com/office/drawing/2014/main" id="{A100B5FF-E8F1-77EA-D311-6332B11FCE62}"/>
              </a:ext>
            </a:extLst>
          </p:cNvPr>
          <p:cNvSpPr txBox="1"/>
          <p:nvPr/>
        </p:nvSpPr>
        <p:spPr>
          <a:xfrm>
            <a:off x="2399134" y="6315929"/>
            <a:ext cx="6096000" cy="400110"/>
          </a:xfrm>
          <a:prstGeom prst="rect">
            <a:avLst/>
          </a:prstGeom>
          <a:noFill/>
        </p:spPr>
        <p:txBody>
          <a:bodyPr wrap="square">
            <a:spAutoFit/>
          </a:bodyPr>
          <a:lstStyle/>
          <a:p>
            <a:r>
              <a:rPr lang="en-US" b="1" i="0" dirty="0">
                <a:solidFill>
                  <a:srgbClr val="333333"/>
                </a:solidFill>
                <a:effectLst/>
                <a:latin typeface="inter-bold"/>
              </a:rPr>
              <a:t>Hence on a Sunny day, Player can play the game.</a:t>
            </a:r>
            <a:endParaRPr lang="tr-TR" dirty="0"/>
          </a:p>
        </p:txBody>
      </p:sp>
    </p:spTree>
    <p:extLst>
      <p:ext uri="{BB962C8B-B14F-4D97-AF65-F5344CB8AC3E}">
        <p14:creationId xmlns:p14="http://schemas.microsoft.com/office/powerpoint/2010/main" val="36609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 calcmode="lin" valueType="num">
                                      <p:cBhvr additive="base">
                                        <p:cTn id="1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 calcmode="lin" valueType="num">
                                      <p:cBhvr additive="base">
                                        <p:cTn id="2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 calcmode="lin" valueType="num">
                                      <p:cBhvr additive="base">
                                        <p:cTn id="4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 calcmode="lin" valueType="num">
                                      <p:cBhvr additive="base">
                                        <p:cTn id="5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anim calcmode="lin" valueType="num">
                                      <p:cBhvr additive="base">
                                        <p:cTn id="6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 calcmode="lin" valueType="num">
                                      <p:cBhvr additive="base">
                                        <p:cTn id="6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4" end="4"/>
                                            </p:txEl>
                                          </p:spTgt>
                                        </p:tgtEl>
                                        <p:attrNameLst>
                                          <p:attrName>style.visibility</p:attrName>
                                        </p:attrNameLst>
                                      </p:cBhvr>
                                      <p:to>
                                        <p:strVal val="visible"/>
                                      </p:to>
                                    </p:set>
                                    <p:anim calcmode="lin" valueType="num">
                                      <p:cBhvr additive="base">
                                        <p:cTn id="7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5" end="5"/>
                                            </p:txEl>
                                          </p:spTgt>
                                        </p:tgtEl>
                                        <p:attrNameLst>
                                          <p:attrName>style.visibility</p:attrName>
                                        </p:attrNameLst>
                                      </p:cBhvr>
                                      <p:to>
                                        <p:strVal val="visible"/>
                                      </p:to>
                                    </p:set>
                                    <p:anim calcmode="lin" valueType="num">
                                      <p:cBhvr additive="base">
                                        <p:cTn id="7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5" end="5"/>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
                                            <p:txEl>
                                              <p:pRg st="6" end="6"/>
                                            </p:txEl>
                                          </p:spTgt>
                                        </p:tgtEl>
                                        <p:attrNameLst>
                                          <p:attrName>style.visibility</p:attrName>
                                        </p:attrNameLst>
                                      </p:cBhvr>
                                      <p:to>
                                        <p:strVal val="visible"/>
                                      </p:to>
                                    </p:set>
                                    <p:anim calcmode="lin" valueType="num">
                                      <p:cBhvr additive="base">
                                        <p:cTn id="8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0">
                                            <p:txEl>
                                              <p:pRg st="0" end="0"/>
                                            </p:txEl>
                                          </p:spTgt>
                                        </p:tgtEl>
                                        <p:attrNameLst>
                                          <p:attrName>style.visibility</p:attrName>
                                        </p:attrNameLst>
                                      </p:cBhvr>
                                      <p:to>
                                        <p:strVal val="visible"/>
                                      </p:to>
                                    </p:set>
                                    <p:anim calcmode="lin" valueType="num">
                                      <p:cBhvr additive="base">
                                        <p:cTn id="8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Bayes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091" y="1826627"/>
                <a:ext cx="10514231" cy="5031720"/>
              </a:xfrm>
            </p:spPr>
            <p:txBody>
              <a:bodyPr>
                <a:normAutofit/>
              </a:bodyPr>
              <a:lstStyle/>
              <a:p>
                <a:pPr marL="0" indent="0">
                  <a:buNone/>
                </a:pPr>
                <a:endParaRPr lang="tr-TR" dirty="0"/>
              </a:p>
              <a:p>
                <a:pPr marL="0" indent="0">
                  <a:buNone/>
                </a:pPr>
                <a:endParaRPr lang="en-US" dirty="0"/>
              </a:p>
              <a:p>
                <a:r>
                  <a:rPr lang="en-US" sz="3200" dirty="0"/>
                  <a:t>A = you have the flu </a:t>
                </a:r>
                <a:br>
                  <a:rPr lang="en-US" sz="3200" dirty="0"/>
                </a:br>
                <a:r>
                  <a:rPr lang="en-US" sz="3200" dirty="0"/>
                  <a:t>B = you just coughed</a:t>
                </a:r>
              </a:p>
              <a:p>
                <a:r>
                  <a:rPr lang="en-US" sz="3200" dirty="0"/>
                  <a:t>Assume:</a:t>
                </a:r>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𝐴</m:t>
                        </m:r>
                      </m:e>
                    </m:d>
                    <m:r>
                      <a:rPr lang="en-US" sz="3200" i="1">
                        <a:latin typeface="Cambria Math" panose="02040503050406030204" pitchFamily="18" charset="0"/>
                      </a:rPr>
                      <m:t>=</m:t>
                    </m:r>
                    <m:r>
                      <a:rPr lang="en-US" sz="3200" i="1">
                        <a:latin typeface="Cambria Math" panose="02040503050406030204" pitchFamily="18" charset="0"/>
                      </a:rPr>
                      <m:t>0</m:t>
                    </m:r>
                    <m:r>
                      <a:rPr lang="en-US" sz="3200" i="1">
                        <a:latin typeface="Cambria Math" panose="02040503050406030204" pitchFamily="18" charset="0"/>
                      </a:rPr>
                      <m:t>.</m:t>
                    </m:r>
                    <m:r>
                      <a:rPr lang="en-US" sz="3200" i="1">
                        <a:latin typeface="Cambria Math" panose="02040503050406030204" pitchFamily="18" charset="0"/>
                      </a:rPr>
                      <m:t>05</m:t>
                    </m:r>
                  </m:oMath>
                </a14:m>
                <a:endParaRPr lang="en-US" sz="3200" dirty="0"/>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𝐵</m:t>
                        </m:r>
                      </m:e>
                      <m:e>
                        <m:r>
                          <a:rPr lang="en-US" sz="3200" i="1">
                            <a:latin typeface="Cambria Math" panose="02040503050406030204" pitchFamily="18" charset="0"/>
                          </a:rPr>
                          <m:t>𝐴</m:t>
                        </m:r>
                      </m:e>
                    </m:d>
                    <m:r>
                      <a:rPr lang="en-US" sz="3200" i="1">
                        <a:latin typeface="Cambria Math" panose="02040503050406030204" pitchFamily="18" charset="0"/>
                      </a:rPr>
                      <m:t>=</m:t>
                    </m:r>
                    <m:r>
                      <a:rPr lang="en-US" sz="3200" i="1">
                        <a:latin typeface="Cambria Math" panose="02040503050406030204" pitchFamily="18" charset="0"/>
                      </a:rPr>
                      <m:t>0</m:t>
                    </m:r>
                    <m:r>
                      <a:rPr lang="en-US" sz="3200" i="1">
                        <a:latin typeface="Cambria Math" panose="02040503050406030204" pitchFamily="18" charset="0"/>
                      </a:rPr>
                      <m:t>.</m:t>
                    </m:r>
                    <m:r>
                      <a:rPr lang="en-US" sz="3200" i="1">
                        <a:latin typeface="Cambria Math" panose="02040503050406030204" pitchFamily="18" charset="0"/>
                      </a:rPr>
                      <m:t>8</m:t>
                    </m:r>
                  </m:oMath>
                </a14:m>
                <a:endParaRPr lang="en-US" sz="3200" dirty="0"/>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tr-TR" sz="3200" b="0" i="1" smtClean="0">
                            <a:latin typeface="Cambria Math" panose="02040503050406030204" pitchFamily="18" charset="0"/>
                          </a:rPr>
                          <m:t>𝐵</m:t>
                        </m:r>
                      </m:e>
                    </m:d>
                    <m:r>
                      <a:rPr lang="en-US" sz="3200" i="1">
                        <a:latin typeface="Cambria Math" panose="02040503050406030204" pitchFamily="18" charset="0"/>
                      </a:rPr>
                      <m:t>=</m:t>
                    </m:r>
                    <m:r>
                      <a:rPr lang="tr-TR" sz="3200" b="0" i="1" smtClean="0">
                        <a:latin typeface="Cambria Math" panose="02040503050406030204" pitchFamily="18" charset="0"/>
                      </a:rPr>
                      <m:t>0</m:t>
                    </m:r>
                    <m:r>
                      <a:rPr lang="tr-TR" sz="3200" b="0" i="1" smtClean="0">
                        <a:latin typeface="Cambria Math" panose="02040503050406030204" pitchFamily="18" charset="0"/>
                      </a:rPr>
                      <m:t>.</m:t>
                    </m:r>
                    <m:r>
                      <a:rPr lang="tr-TR" sz="3200" b="0" i="1" smtClean="0">
                        <a:latin typeface="Cambria Math" panose="02040503050406030204" pitchFamily="18" charset="0"/>
                      </a:rPr>
                      <m:t>23</m:t>
                    </m:r>
                  </m:oMath>
                </a14:m>
                <a:endParaRPr lang="en-US" sz="3200" dirty="0"/>
              </a:p>
              <a:p>
                <a:r>
                  <a:rPr lang="en-US" sz="3200" dirty="0"/>
                  <a:t>What is P(flu | cough) = P(A|B)?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091" y="1826627"/>
                <a:ext cx="10514231" cy="5031720"/>
              </a:xfrm>
              <a:blipFill>
                <a:blip r:embed="rId2"/>
                <a:stretch>
                  <a:fillRect l="-1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72691" y="4342487"/>
                <a:ext cx="3917611" cy="79367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rPr>
                        <m:t>𝑃</m:t>
                      </m:r>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𝐴</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𝐵</m:t>
                          </m:r>
                        </m:e>
                      </m:d>
                      <m:r>
                        <a:rPr lang="en-US" sz="2400" dirty="0">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8</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05</m:t>
                          </m:r>
                        </m:num>
                        <m:den>
                          <m:r>
                            <a:rPr lang="tr-TR" sz="2400" b="0" i="1" smtClean="0">
                              <a:solidFill>
                                <a:prstClr val="black"/>
                              </a:solidFill>
                              <a:latin typeface="Cambria Math" panose="02040503050406030204" pitchFamily="18" charset="0"/>
                            </a:rPr>
                            <m:t>0</m:t>
                          </m:r>
                          <m:r>
                            <a:rPr lang="tr-TR" sz="2400" b="0" i="1" smtClean="0">
                              <a:solidFill>
                                <a:prstClr val="black"/>
                              </a:solidFill>
                              <a:latin typeface="Cambria Math" panose="02040503050406030204" pitchFamily="18" charset="0"/>
                            </a:rPr>
                            <m:t>.</m:t>
                          </m:r>
                          <m:r>
                            <a:rPr lang="tr-TR" sz="2400" b="0" i="1" smtClean="0">
                              <a:solidFill>
                                <a:prstClr val="black"/>
                              </a:solidFill>
                              <a:latin typeface="Cambria Math" panose="02040503050406030204" pitchFamily="18" charset="0"/>
                            </a:rPr>
                            <m:t>23</m:t>
                          </m:r>
                        </m:den>
                      </m:f>
                      <m:r>
                        <a:rPr lang="tr-TR"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0</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17</m:t>
                      </m:r>
                    </m:oMath>
                  </m:oMathPara>
                </a14:m>
                <a:endParaRPr lang="en-US" sz="2400" dirty="0">
                  <a:solidFill>
                    <a:prstClr val="black"/>
                  </a:solidFill>
                  <a:latin typeface="Calibri" panose="020F0502020204030204"/>
                </a:endParaRPr>
              </a:p>
            </p:txBody>
          </p:sp>
        </mc:Choice>
        <mc:Fallback xmlns="">
          <p:sp>
            <p:nvSpPr>
              <p:cNvPr id="4" name="Rectangle 3"/>
              <p:cNvSpPr>
                <a:spLocks noRot="1" noChangeAspect="1" noMove="1" noResize="1" noEditPoints="1" noAdjustHandles="1" noChangeArrowheads="1" noChangeShapeType="1" noTextEdit="1"/>
              </p:cNvSpPr>
              <p:nvPr/>
            </p:nvSpPr>
            <p:spPr>
              <a:xfrm>
                <a:off x="6372691" y="4342487"/>
                <a:ext cx="3917611" cy="793679"/>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171674F-3729-3143-DFD6-54B85D9EE27E}"/>
                  </a:ext>
                </a:extLst>
              </p:cNvPr>
              <p:cNvSpPr/>
              <p:nvPr/>
            </p:nvSpPr>
            <p:spPr>
              <a:xfrm>
                <a:off x="5552448" y="1751052"/>
                <a:ext cx="4935246" cy="1265731"/>
              </a:xfrm>
              <a:prstGeom prst="rect">
                <a:avLst/>
              </a:prstGeom>
            </p:spPr>
            <p:txBody>
              <a:bodyPr wrap="square">
                <a:spAutoFit/>
              </a:bodyPr>
              <a:lstStyle/>
              <a:p>
                <a:pPr algn="ctr" defTabSz="914309" latinLnBrk="0"/>
                <a14:m>
                  <m:oMathPara xmlns:m="http://schemas.openxmlformats.org/officeDocument/2006/math">
                    <m:oMathParaPr>
                      <m:jc m:val="left"/>
                    </m:oMathParaPr>
                    <m:oMath xmlns:m="http://schemas.openxmlformats.org/officeDocument/2006/math">
                      <m:r>
                        <a:rPr lang="en-US" sz="3600" i="1" dirty="0">
                          <a:solidFill>
                            <a:prstClr val="black"/>
                          </a:solidFill>
                          <a:latin typeface="Cambria Math" panose="02040503050406030204" pitchFamily="18" charset="0"/>
                        </a:rPr>
                        <m:t>𝑃</m:t>
                      </m:r>
                      <m:d>
                        <m:dPr>
                          <m:ctrlPr>
                            <a:rPr lang="en-US" sz="3600" i="1" dirty="0">
                              <a:solidFill>
                                <a:prstClr val="black"/>
                              </a:solidFill>
                              <a:latin typeface="Cambria Math" panose="02040503050406030204" pitchFamily="18" charset="0"/>
                            </a:rPr>
                          </m:ctrlPr>
                        </m:dPr>
                        <m:e>
                          <m:r>
                            <a:rPr lang="en-US" sz="3600" i="1" dirty="0">
                              <a:solidFill>
                                <a:prstClr val="black"/>
                              </a:solidFill>
                              <a:latin typeface="Cambria Math" panose="02040503050406030204" pitchFamily="18" charset="0"/>
                            </a:rPr>
                            <m:t>𝐴</m:t>
                          </m:r>
                          <m:r>
                            <a:rPr lang="en-US" sz="3600" i="1" dirty="0">
                              <a:solidFill>
                                <a:prstClr val="black"/>
                              </a:solidFill>
                              <a:latin typeface="Cambria Math" panose="02040503050406030204" pitchFamily="18" charset="0"/>
                            </a:rPr>
                            <m:t>|</m:t>
                          </m:r>
                          <m:r>
                            <a:rPr lang="en-US" sz="3600" i="1" dirty="0">
                              <a:solidFill>
                                <a:prstClr val="black"/>
                              </a:solidFill>
                              <a:latin typeface="Cambria Math" panose="02040503050406030204" pitchFamily="18" charset="0"/>
                            </a:rPr>
                            <m:t>𝐵</m:t>
                          </m:r>
                        </m:e>
                      </m:d>
                      <m:r>
                        <a:rPr lang="en-US" sz="3600" dirty="0">
                          <a:solidFill>
                            <a:prstClr val="black"/>
                          </a:solidFill>
                          <a:latin typeface="Cambria Math" panose="02040503050406030204" pitchFamily="18" charset="0"/>
                        </a:rPr>
                        <m:t>=</m:t>
                      </m:r>
                      <m:f>
                        <m:fPr>
                          <m:ctrlPr>
                            <a:rPr lang="en-US" sz="3600" i="1">
                              <a:solidFill>
                                <a:prstClr val="black"/>
                              </a:solidFill>
                              <a:latin typeface="Cambria Math" panose="02040503050406030204" pitchFamily="18" charset="0"/>
                            </a:rPr>
                          </m:ctrlPr>
                        </m:fPr>
                        <m:num>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𝐵</m:t>
                              </m:r>
                            </m:e>
                            <m:e>
                              <m:r>
                                <a:rPr lang="en-US" sz="3600" i="1">
                                  <a:solidFill>
                                    <a:prstClr val="black"/>
                                  </a:solidFill>
                                  <a:latin typeface="Cambria Math" panose="02040503050406030204" pitchFamily="18" charset="0"/>
                                </a:rPr>
                                <m:t>𝐴</m:t>
                              </m:r>
                            </m:e>
                          </m:d>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𝐴</m:t>
                              </m:r>
                            </m:e>
                          </m:d>
                        </m:num>
                        <m:den>
                          <m:r>
                            <a:rPr lang="en-US" sz="3600" i="1">
                              <a:solidFill>
                                <a:prstClr val="black"/>
                              </a:solidFill>
                              <a:latin typeface="Cambria Math" panose="02040503050406030204" pitchFamily="18" charset="0"/>
                            </a:rPr>
                            <m:t>𝑃</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𝐵</m:t>
                          </m:r>
                          <m:r>
                            <a:rPr lang="en-US" sz="3600" i="1">
                              <a:solidFill>
                                <a:prstClr val="black"/>
                              </a:solidFill>
                              <a:latin typeface="Cambria Math" panose="02040503050406030204" pitchFamily="18" charset="0"/>
                            </a:rPr>
                            <m:t>)</m:t>
                          </m:r>
                        </m:den>
                      </m:f>
                    </m:oMath>
                  </m:oMathPara>
                </a14:m>
                <a:endParaRPr lang="en-US" sz="3600" dirty="0">
                  <a:solidFill>
                    <a:prstClr val="black"/>
                  </a:solidFill>
                  <a:latin typeface="Calibri" panose="020F0502020204030204"/>
                </a:endParaRPr>
              </a:p>
            </p:txBody>
          </p:sp>
        </mc:Choice>
        <mc:Fallback xmlns="">
          <p:sp>
            <p:nvSpPr>
              <p:cNvPr id="7" name="Rectangle 6">
                <a:extLst>
                  <a:ext uri="{FF2B5EF4-FFF2-40B4-BE49-F238E27FC236}">
                    <a16:creationId xmlns:a16="http://schemas.microsoft.com/office/drawing/2014/main" id="{A171674F-3729-3143-DFD6-54B85D9EE27E}"/>
                  </a:ext>
                </a:extLst>
              </p:cNvPr>
              <p:cNvSpPr>
                <a:spLocks noRot="1" noChangeAspect="1" noMove="1" noResize="1" noEditPoints="1" noAdjustHandles="1" noChangeArrowheads="1" noChangeShapeType="1" noTextEdit="1"/>
              </p:cNvSpPr>
              <p:nvPr/>
            </p:nvSpPr>
            <p:spPr>
              <a:xfrm>
                <a:off x="5552448" y="1751052"/>
                <a:ext cx="4935246" cy="1265731"/>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2105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091" y="1826628"/>
                <a:ext cx="10514231" cy="4884028"/>
              </a:xfrm>
            </p:spPr>
            <p:txBody>
              <a:bodyPr/>
              <a:lstStyle/>
              <a:p>
                <a:pPr marL="0" indent="0" algn="ctr">
                  <a:buNone/>
                </a:pPr>
                <a:endParaRPr lang="en-US" sz="4400" dirty="0"/>
              </a:p>
              <a:p>
                <a:pPr marL="0" indent="0" algn="ctr">
                  <a:buNone/>
                </a:pPr>
                <a:r>
                  <a:rPr lang="en-US" sz="4400" dirty="0"/>
                  <a:t>Why we are learning this?</a:t>
                </a:r>
              </a:p>
              <a:p>
                <a:pPr marL="0" indent="0" algn="ctr">
                  <a:buNone/>
                </a:pPr>
                <a:endParaRPr lang="en-US" sz="4400" dirty="0"/>
              </a:p>
              <a:p>
                <a:pPr marL="0" indent="0" algn="ctr">
                  <a:buNone/>
                </a:pPr>
                <a:endParaRPr lang="en-US" sz="4400" dirty="0"/>
              </a:p>
              <a:p>
                <a:pPr marL="0" indent="0" algn="ctr">
                  <a:buNone/>
                </a:pPr>
                <a:endParaRPr lang="en-US" sz="4400" dirty="0"/>
              </a:p>
              <a:p>
                <a:pPr marL="0" indent="0" algn="ctr">
                  <a:buNone/>
                </a:pPr>
                <a:r>
                  <a:rPr lang="en-US" sz="4400" dirty="0"/>
                  <a:t>Learn </a:t>
                </a:r>
                <a14:m>
                  <m:oMath xmlns:m="http://schemas.openxmlformats.org/officeDocument/2006/math">
                    <m:r>
                      <a:rPr lang="en-US" sz="4400" i="1" dirty="0">
                        <a:latin typeface="Cambria Math" panose="02040503050406030204" pitchFamily="18" charset="0"/>
                      </a:rPr>
                      <m:t>𝑃</m:t>
                    </m:r>
                    <m:d>
                      <m:dPr>
                        <m:ctrlPr>
                          <a:rPr lang="en-US" sz="4400" i="1" dirty="0">
                            <a:latin typeface="Cambria Math" panose="02040503050406030204" pitchFamily="18" charset="0"/>
                          </a:rPr>
                        </m:ctrlPr>
                      </m:dPr>
                      <m:e>
                        <m:r>
                          <a:rPr lang="en-US" sz="4400" i="1" dirty="0">
                            <a:latin typeface="Cambria Math" panose="02040503050406030204" pitchFamily="18" charset="0"/>
                          </a:rPr>
                          <m:t>𝑌</m:t>
                        </m:r>
                        <m:r>
                          <a:rPr lang="en-US" sz="4400" i="1" dirty="0">
                            <a:latin typeface="Cambria Math" panose="02040503050406030204" pitchFamily="18" charset="0"/>
                          </a:rPr>
                          <m:t>|</m:t>
                        </m:r>
                        <m:r>
                          <a:rPr lang="en-US" sz="4400" i="1" dirty="0">
                            <a:latin typeface="Cambria Math" panose="02040503050406030204" pitchFamily="18" charset="0"/>
                          </a:rPr>
                          <m:t>𝑋</m:t>
                        </m:r>
                      </m:e>
                    </m:d>
                  </m:oMath>
                </a14:m>
                <a:endParaRPr lang="en-US" sz="4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091" y="1826628"/>
                <a:ext cx="10514231" cy="4884028"/>
              </a:xfr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Rounded Rectangle 4"/>
              <p:cNvSpPr/>
              <p:nvPr/>
            </p:nvSpPr>
            <p:spPr>
              <a:xfrm>
                <a:off x="5145825" y="3409742"/>
                <a:ext cx="1663483" cy="12190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latinLnBrk="0"/>
                <a14:m>
                  <m:oMathPara xmlns:m="http://schemas.openxmlformats.org/officeDocument/2006/math">
                    <m:oMathParaPr>
                      <m:jc m:val="center"/>
                    </m:oMathParaPr>
                    <m:oMath xmlns:m="http://schemas.openxmlformats.org/officeDocument/2006/math">
                      <m:r>
                        <a:rPr lang="en-US" sz="4800" i="1" dirty="0">
                          <a:solidFill>
                            <a:prstClr val="black"/>
                          </a:solidFill>
                          <a:latin typeface="Cambria Math" panose="02040503050406030204" pitchFamily="18" charset="0"/>
                        </a:rPr>
                        <m:t>h</m:t>
                      </m:r>
                    </m:oMath>
                  </m:oMathPara>
                </a14:m>
                <a:endParaRPr lang="en-US" sz="4800" dirty="0">
                  <a:solidFill>
                    <a:prstClr val="black"/>
                  </a:solidFill>
                  <a:latin typeface="Calibri" panose="020F0502020204030204"/>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5145825" y="3409742"/>
                <a:ext cx="1663483" cy="1219041"/>
              </a:xfrm>
              <a:prstGeom prst="round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09463" y="3603817"/>
                <a:ext cx="669712" cy="83088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𝑥</m:t>
                      </m:r>
                    </m:oMath>
                  </m:oMathPara>
                </a14:m>
                <a:endParaRPr lang="en-US" sz="4400" dirty="0">
                  <a:solidFill>
                    <a:prstClr val="black"/>
                  </a:solidFill>
                  <a:latin typeface="Calibri" panose="020F0502020204030204"/>
                </a:endParaRPr>
              </a:p>
            </p:txBody>
          </p:sp>
        </mc:Choice>
        <mc:Fallback xmlns="">
          <p:sp>
            <p:nvSpPr>
              <p:cNvPr id="6" name="Rectangle 5"/>
              <p:cNvSpPr>
                <a:spLocks noRot="1" noChangeAspect="1" noMove="1" noResize="1" noEditPoints="1" noAdjustHandles="1" noChangeArrowheads="1" noChangeShapeType="1" noTextEdit="1"/>
              </p:cNvSpPr>
              <p:nvPr/>
            </p:nvSpPr>
            <p:spPr>
              <a:xfrm>
                <a:off x="1409463" y="3603817"/>
                <a:ext cx="669712" cy="830889"/>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875959" y="3603817"/>
                <a:ext cx="679201" cy="83088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𝑦</m:t>
                      </m:r>
                    </m:oMath>
                  </m:oMathPara>
                </a14:m>
                <a:endParaRPr lang="en-US" sz="4400" dirty="0">
                  <a:solidFill>
                    <a:prstClr val="black"/>
                  </a:solidFill>
                  <a:latin typeface="Calibri" panose="020F0502020204030204"/>
                </a:endParaRPr>
              </a:p>
            </p:txBody>
          </p:sp>
        </mc:Choice>
        <mc:Fallback xmlns="">
          <p:sp>
            <p:nvSpPr>
              <p:cNvPr id="7" name="Rectangle 6"/>
              <p:cNvSpPr>
                <a:spLocks noRot="1" noChangeAspect="1" noMove="1" noResize="1" noEditPoints="1" noAdjustHandles="1" noChangeArrowheads="1" noChangeShapeType="1" noTextEdit="1"/>
              </p:cNvSpPr>
              <p:nvPr/>
            </p:nvSpPr>
            <p:spPr>
              <a:xfrm>
                <a:off x="9875959" y="3603817"/>
                <a:ext cx="679201" cy="830889"/>
              </a:xfrm>
              <a:prstGeom prst="rect">
                <a:avLst/>
              </a:prstGeom>
              <a:blipFill>
                <a:blip r:embed="rId5"/>
                <a:stretch>
                  <a:fillRect/>
                </a:stretch>
              </a:blipFill>
            </p:spPr>
            <p:txBody>
              <a:bodyPr/>
              <a:lstStyle/>
              <a:p>
                <a:r>
                  <a:rPr lang="tr-TR">
                    <a:noFill/>
                  </a:rPr>
                  <a:t> </a:t>
                </a:r>
              </a:p>
            </p:txBody>
          </p:sp>
        </mc:Fallback>
      </mc:AlternateContent>
      <p:sp>
        <p:nvSpPr>
          <p:cNvPr id="8" name="Rectangle 7"/>
          <p:cNvSpPr/>
          <p:nvPr/>
        </p:nvSpPr>
        <p:spPr>
          <a:xfrm>
            <a:off x="4961234" y="4647695"/>
            <a:ext cx="2032664" cy="584699"/>
          </a:xfrm>
          <a:prstGeom prst="rect">
            <a:avLst/>
          </a:prstGeom>
        </p:spPr>
        <p:txBody>
          <a:bodyPr wrap="none">
            <a:spAutoFit/>
          </a:bodyPr>
          <a:lstStyle/>
          <a:p>
            <a:pPr defTabSz="914309" latinLnBrk="0"/>
            <a:r>
              <a:rPr lang="en-US" sz="3200" dirty="0">
                <a:solidFill>
                  <a:prstClr val="black"/>
                </a:solidFill>
                <a:latin typeface="Calibri" panose="020F0502020204030204"/>
              </a:rPr>
              <a:t>Hypothesis</a:t>
            </a:r>
          </a:p>
        </p:txBody>
      </p:sp>
      <p:cxnSp>
        <p:nvCxnSpPr>
          <p:cNvPr id="9" name="Straight Arrow Connector 8"/>
          <p:cNvCxnSpPr>
            <a:stCxn id="6" idx="3"/>
            <a:endCxn id="5" idx="1"/>
          </p:cNvCxnSpPr>
          <p:nvPr/>
        </p:nvCxnSpPr>
        <p:spPr>
          <a:xfrm>
            <a:off x="2079174" y="4019262"/>
            <a:ext cx="306665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7" idx="1"/>
          </p:cNvCxnSpPr>
          <p:nvPr/>
        </p:nvCxnSpPr>
        <p:spPr>
          <a:xfrm flipV="1">
            <a:off x="6809308" y="4019262"/>
            <a:ext cx="306665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a:t>
            </a:r>
          </a:p>
        </p:txBody>
      </p:sp>
      <p:sp>
        <p:nvSpPr>
          <p:cNvPr id="3" name="Content Placeholder 2"/>
          <p:cNvSpPr>
            <a:spLocks noGrp="1"/>
          </p:cNvSpPr>
          <p:nvPr>
            <p:ph idx="1"/>
          </p:nvPr>
        </p:nvSpPr>
        <p:spPr/>
        <p:txBody>
          <a:bodyPr/>
          <a:lstStyle/>
          <a:p>
            <a:r>
              <a:rPr lang="en-US" dirty="0"/>
              <a:t>Making a joint distribution of M variables</a:t>
            </a:r>
          </a:p>
          <a:p>
            <a:endParaRPr lang="en-US" dirty="0"/>
          </a:p>
          <a:p>
            <a:pPr marL="514299" indent="-514299">
              <a:buFont typeface="+mj-lt"/>
              <a:buAutoNum type="arabicPeriod"/>
            </a:pPr>
            <a:r>
              <a:rPr lang="en-US" dirty="0"/>
              <a:t>Make a truth table listing all combinations</a:t>
            </a:r>
          </a:p>
          <a:p>
            <a:pPr marL="514299" indent="-514299">
              <a:buFont typeface="+mj-lt"/>
              <a:buAutoNum type="arabicPeriod"/>
            </a:pPr>
            <a:endParaRPr lang="en-US" dirty="0"/>
          </a:p>
          <a:p>
            <a:pPr marL="514299" indent="-514299">
              <a:buFont typeface="+mj-lt"/>
              <a:buAutoNum type="arabicPeriod"/>
            </a:pPr>
            <a:r>
              <a:rPr lang="en-US" dirty="0"/>
              <a:t>For each combination of values, say how probable it is</a:t>
            </a:r>
          </a:p>
          <a:p>
            <a:pPr marL="514299" indent="-514299">
              <a:buFont typeface="+mj-lt"/>
              <a:buAutoNum type="arabicPeriod"/>
            </a:pPr>
            <a:endParaRPr lang="en-US" dirty="0"/>
          </a:p>
          <a:p>
            <a:pPr marL="514299" indent="-514299">
              <a:buFont typeface="+mj-lt"/>
              <a:buAutoNum type="arabicPeriod"/>
            </a:pPr>
            <a:r>
              <a:rPr lang="en-US" dirty="0"/>
              <a:t>Probability must sum to 1</a:t>
            </a:r>
          </a:p>
        </p:txBody>
      </p:sp>
      <p:graphicFrame>
        <p:nvGraphicFramePr>
          <p:cNvPr id="4" name="Table 3"/>
          <p:cNvGraphicFramePr>
            <a:graphicFrameLocks noGrp="1"/>
          </p:cNvGraphicFramePr>
          <p:nvPr/>
        </p:nvGraphicFramePr>
        <p:xfrm>
          <a:off x="8353697" y="366318"/>
          <a:ext cx="3276173" cy="3337128"/>
        </p:xfrm>
        <a:graphic>
          <a:graphicData uri="http://schemas.openxmlformats.org/drawingml/2006/table">
            <a:tbl>
              <a:tblPr firstRow="1" bandRow="1">
                <a:tableStyleId>{5940675A-B579-460E-94D1-54222C63F5DA}</a:tableStyleId>
              </a:tblPr>
              <a:tblGrid>
                <a:gridCol w="625095">
                  <a:extLst>
                    <a:ext uri="{9D8B030D-6E8A-4147-A177-3AD203B41FA5}">
                      <a16:colId xmlns:a16="http://schemas.microsoft.com/office/drawing/2014/main" val="3379848018"/>
                    </a:ext>
                  </a:extLst>
                </a:gridCol>
                <a:gridCol w="611577">
                  <a:extLst>
                    <a:ext uri="{9D8B030D-6E8A-4147-A177-3AD203B41FA5}">
                      <a16:colId xmlns:a16="http://schemas.microsoft.com/office/drawing/2014/main" val="3017405439"/>
                    </a:ext>
                  </a:extLst>
                </a:gridCol>
                <a:gridCol w="766515">
                  <a:extLst>
                    <a:ext uri="{9D8B030D-6E8A-4147-A177-3AD203B41FA5}">
                      <a16:colId xmlns:a16="http://schemas.microsoft.com/office/drawing/2014/main" val="930595768"/>
                    </a:ext>
                  </a:extLst>
                </a:gridCol>
                <a:gridCol w="1272986">
                  <a:extLst>
                    <a:ext uri="{9D8B030D-6E8A-4147-A177-3AD203B41FA5}">
                      <a16:colId xmlns:a16="http://schemas.microsoft.com/office/drawing/2014/main" val="2383566441"/>
                    </a:ext>
                  </a:extLst>
                </a:gridCol>
              </a:tblGrid>
              <a:tr h="370792">
                <a:tc>
                  <a:txBody>
                    <a:bodyPr/>
                    <a:lstStyle/>
                    <a:p>
                      <a:pPr algn="ctr"/>
                      <a:r>
                        <a:rPr lang="en-US" sz="1800" b="1" dirty="0">
                          <a:solidFill>
                            <a:schemeClr val="accent1"/>
                          </a:solidFill>
                        </a:rPr>
                        <a:t>A</a:t>
                      </a:r>
                    </a:p>
                  </a:txBody>
                  <a:tcPr marL="91428" marR="91428" marT="45714" marB="45714" anchor="ctr"/>
                </a:tc>
                <a:tc>
                  <a:txBody>
                    <a:bodyPr/>
                    <a:lstStyle/>
                    <a:p>
                      <a:pPr algn="ctr"/>
                      <a:r>
                        <a:rPr lang="en-US" sz="1800" b="1" dirty="0">
                          <a:solidFill>
                            <a:schemeClr val="accent1"/>
                          </a:solidFill>
                        </a:rPr>
                        <a:t>B</a:t>
                      </a:r>
                    </a:p>
                  </a:txBody>
                  <a:tcPr marL="91428" marR="91428" marT="45714" marB="45714" anchor="ctr"/>
                </a:tc>
                <a:tc>
                  <a:txBody>
                    <a:bodyPr/>
                    <a:lstStyle/>
                    <a:p>
                      <a:pPr algn="ctr"/>
                      <a:r>
                        <a:rPr lang="en-US" sz="1800" b="1" dirty="0">
                          <a:solidFill>
                            <a:schemeClr val="accent1"/>
                          </a:solidFill>
                        </a:rPr>
                        <a:t>C</a:t>
                      </a:r>
                    </a:p>
                  </a:txBody>
                  <a:tcPr marL="91428" marR="91428" marT="45714" marB="45714" anchor="ctr"/>
                </a:tc>
                <a:tc>
                  <a:txBody>
                    <a:bodyPr/>
                    <a:lstStyle/>
                    <a:p>
                      <a:pPr algn="ctr"/>
                      <a:r>
                        <a:rPr lang="en-US" sz="1800" b="1" dirty="0" err="1">
                          <a:solidFill>
                            <a:schemeClr val="accent1"/>
                          </a:solidFill>
                        </a:rPr>
                        <a:t>Prob</a:t>
                      </a:r>
                      <a:endParaRPr lang="en-US" sz="1800" b="1" dirty="0">
                        <a:solidFill>
                          <a:schemeClr val="accent1"/>
                        </a:solidFill>
                      </a:endParaRPr>
                    </a:p>
                  </a:txBody>
                  <a:tcPr marL="91428" marR="91428" marT="45714" marB="45714" anchor="ctr"/>
                </a:tc>
                <a:extLst>
                  <a:ext uri="{0D108BD9-81ED-4DB2-BD59-A6C34878D82A}">
                    <a16:rowId xmlns:a16="http://schemas.microsoft.com/office/drawing/2014/main" val="577794783"/>
                  </a:ext>
                </a:extLst>
              </a:tr>
              <a:tr h="370792">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0.30</a:t>
                      </a:r>
                    </a:p>
                  </a:txBody>
                  <a:tcPr marL="91428" marR="91428" marT="45714" marB="45714" anchor="ctr"/>
                </a:tc>
                <a:extLst>
                  <a:ext uri="{0D108BD9-81ED-4DB2-BD59-A6C34878D82A}">
                    <a16:rowId xmlns:a16="http://schemas.microsoft.com/office/drawing/2014/main" val="1516787732"/>
                  </a:ext>
                </a:extLst>
              </a:tr>
              <a:tr h="370792">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2502032643"/>
                  </a:ext>
                </a:extLst>
              </a:tr>
              <a:tr h="370792">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828470955"/>
                  </a:ext>
                </a:extLst>
              </a:tr>
              <a:tr h="370792">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3118782484"/>
                  </a:ext>
                </a:extLst>
              </a:tr>
              <a:tr h="370792">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680445746"/>
                  </a:ext>
                </a:extLst>
              </a:tr>
              <a:tr h="370792">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2931043262"/>
                  </a:ext>
                </a:extLst>
              </a:tr>
              <a:tr h="370792">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0.25</a:t>
                      </a:r>
                    </a:p>
                  </a:txBody>
                  <a:tcPr marL="91428" marR="91428" marT="45714" marB="45714" anchor="ctr"/>
                </a:tc>
                <a:extLst>
                  <a:ext uri="{0D108BD9-81ED-4DB2-BD59-A6C34878D82A}">
                    <a16:rowId xmlns:a16="http://schemas.microsoft.com/office/drawing/2014/main" val="1318310831"/>
                  </a:ext>
                </a:extLst>
              </a:tr>
              <a:tr h="370792">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265031289"/>
                  </a:ext>
                </a:extLst>
              </a:tr>
            </a:tbl>
          </a:graphicData>
        </a:graphic>
      </p:graphicFrame>
      <p:pic>
        <p:nvPicPr>
          <p:cNvPr id="5" name="Picture 4"/>
          <p:cNvPicPr>
            <a:picLocks noChangeAspect="1"/>
          </p:cNvPicPr>
          <p:nvPr/>
        </p:nvPicPr>
        <p:blipFill rotWithShape="1">
          <a:blip r:embed="rId2"/>
          <a:srcRect t="1170"/>
          <a:stretch/>
        </p:blipFill>
        <p:spPr>
          <a:xfrm>
            <a:off x="7802678" y="4382170"/>
            <a:ext cx="3827192" cy="2204552"/>
          </a:xfrm>
          <a:prstGeom prst="rect">
            <a:avLst/>
          </a:prstGeom>
        </p:spPr>
      </p:pic>
      <p:sp>
        <p:nvSpPr>
          <p:cNvPr id="6" name="Footer Placeholder 3"/>
          <p:cNvSpPr>
            <a:spLocks noGrp="1"/>
          </p:cNvSpPr>
          <p:nvPr>
            <p:ph type="ftr" sz="quarter" idx="11"/>
          </p:nvPr>
        </p:nvSpPr>
        <p:spPr>
          <a:xfrm>
            <a:off x="9955113" y="6493271"/>
            <a:ext cx="2235299" cy="365077"/>
          </a:xfrm>
        </p:spPr>
        <p:txBody>
          <a:bodyPr/>
          <a:lstStyle/>
          <a:p>
            <a:pPr defTabSz="914309" latinLnBrk="0">
              <a:defRPr/>
            </a:pPr>
            <a:r>
              <a:rPr lang="en-US" sz="1400" dirty="0">
                <a:solidFill>
                  <a:prstClr val="black"/>
                </a:solidFill>
                <a:latin typeface="Calibri" panose="020F0502020204030204"/>
              </a:rPr>
              <a:t>Slide credit: Tom Mitchell</a:t>
            </a:r>
          </a:p>
        </p:txBody>
      </p:sp>
    </p:spTree>
    <p:extLst>
      <p:ext uri="{BB962C8B-B14F-4D97-AF65-F5344CB8AC3E}">
        <p14:creationId xmlns:p14="http://schemas.microsoft.com/office/powerpoint/2010/main" val="8462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Naïve Bayes Model:</a:t>
            </a:r>
          </a:p>
        </p:txBody>
      </p:sp>
      <p:sp>
        <p:nvSpPr>
          <p:cNvPr id="3" name="Content Placeholder 2"/>
          <p:cNvSpPr>
            <a:spLocks noGrp="1"/>
          </p:cNvSpPr>
          <p:nvPr>
            <p:ph idx="1"/>
          </p:nvPr>
        </p:nvSpPr>
        <p:spPr/>
        <p:txBody>
          <a:bodyPr>
            <a:normAutofit fontScale="77500" lnSpcReduction="20000"/>
          </a:bodyPr>
          <a:lstStyle/>
          <a:p>
            <a:r>
              <a:rPr lang="en-US" b="1" dirty="0"/>
              <a:t>Gaussian</a:t>
            </a:r>
            <a:r>
              <a:rPr lang="en-US" dirty="0"/>
              <a:t>: The Gaussian model assumes that features follow a normal distribution. This means if predictors take continuous values instead of discrete, then the model assumes that these values are sampled from the Gaussian distribution.</a:t>
            </a:r>
            <a:endParaRPr lang="tr-TR" dirty="0"/>
          </a:p>
          <a:p>
            <a:endParaRPr lang="en-US" dirty="0"/>
          </a:p>
          <a:p>
            <a:r>
              <a:rPr lang="en-US" b="1" dirty="0"/>
              <a:t>Multinomial</a:t>
            </a:r>
            <a:r>
              <a:rPr lang="en-US" dirty="0"/>
              <a:t>: The Multinomial Naïve Bayes classifier is used when the data is multinomial distributed. It is primarily used for document classification problems, it means a particular document belongs to which category such as Sports, Politics, education, etc.</a:t>
            </a:r>
            <a:br>
              <a:rPr lang="en-US" dirty="0"/>
            </a:br>
            <a:r>
              <a:rPr lang="en-US" dirty="0"/>
              <a:t>The classifier uses the frequency of words for the predictors.</a:t>
            </a:r>
            <a:endParaRPr lang="tr-TR" dirty="0"/>
          </a:p>
          <a:p>
            <a:endParaRPr lang="en-US" dirty="0"/>
          </a:p>
          <a:p>
            <a:r>
              <a:rPr lang="en-US" b="1" dirty="0"/>
              <a:t>Bernoulli</a:t>
            </a:r>
            <a:r>
              <a:rPr lang="en-US" dirty="0"/>
              <a:t>: The Bernoulli classifier works similar to the Multinomial classifier, but the predictor variables are the independent Booleans variables. Such as if a particular word is present or not in a document. This model is also famous for document classification tasks.</a:t>
            </a:r>
          </a:p>
        </p:txBody>
      </p:sp>
      <p:sp>
        <p:nvSpPr>
          <p:cNvPr id="4" name="Footer Placeholder 3"/>
          <p:cNvSpPr>
            <a:spLocks noGrp="1"/>
          </p:cNvSpPr>
          <p:nvPr>
            <p:ph type="ftr" sz="quarter" idx="11"/>
          </p:nvPr>
        </p:nvSpPr>
        <p:spPr>
          <a:xfrm>
            <a:off x="9955113" y="6493271"/>
            <a:ext cx="2235299" cy="365077"/>
          </a:xfrm>
        </p:spPr>
        <p:txBody>
          <a:bodyPr/>
          <a:lstStyle/>
          <a:p>
            <a:pPr defTabSz="914309" latinLnBrk="0">
              <a:defRPr/>
            </a:pPr>
            <a:r>
              <a:rPr lang="en-US" sz="1400" dirty="0">
                <a:solidFill>
                  <a:prstClr val="black"/>
                </a:solidFill>
                <a:latin typeface="Calibri" panose="020F0502020204030204"/>
              </a:rPr>
              <a:t>Slide credit: Tom Mitchell</a:t>
            </a:r>
          </a:p>
        </p:txBody>
      </p:sp>
    </p:spTree>
    <p:extLst>
      <p:ext uri="{BB962C8B-B14F-4D97-AF65-F5344CB8AC3E}">
        <p14:creationId xmlns:p14="http://schemas.microsoft.com/office/powerpoint/2010/main" val="13654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oo ea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38" y="210435"/>
            <a:ext cx="10441160" cy="643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1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91" y="365210"/>
            <a:ext cx="10873739" cy="1325870"/>
          </a:xfrm>
        </p:spPr>
        <p:txBody>
          <a:bodyPr>
            <a:normAutofit fontScale="90000"/>
          </a:bodyPr>
          <a:lstStyle/>
          <a:p>
            <a:pPr algn="l" fontAlgn="base"/>
            <a:r>
              <a:rPr lang="en-US" b="1" i="0" dirty="0">
                <a:solidFill>
                  <a:srgbClr val="273239"/>
                </a:solidFill>
                <a:effectLst/>
                <a:latin typeface="sofia-pro"/>
              </a:rPr>
              <a:t>CART (Classification And Regression Tree)</a:t>
            </a:r>
          </a:p>
        </p:txBody>
      </p:sp>
      <p:pic>
        <p:nvPicPr>
          <p:cNvPr id="4" name="Picture 3" descr="Lecture23-DecisionTrees-nobr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223" y="1677422"/>
            <a:ext cx="7085677" cy="4723785"/>
          </a:xfrm>
          <a:prstGeom prst="rect">
            <a:avLst/>
          </a:prstGeom>
        </p:spPr>
      </p:pic>
    </p:spTree>
    <p:extLst>
      <p:ext uri="{BB962C8B-B14F-4D97-AF65-F5344CB8AC3E}">
        <p14:creationId xmlns:p14="http://schemas.microsoft.com/office/powerpoint/2010/main" val="327120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b="1" dirty="0" err="1"/>
              <a:t>Supervised</a:t>
            </a:r>
            <a:r>
              <a:rPr lang="tr-TR" b="1" dirty="0"/>
              <a:t> Learning</a:t>
            </a:r>
            <a:endParaRPr lang="en-US" b="1" dirty="0"/>
          </a:p>
        </p:txBody>
      </p:sp>
    </p:spTree>
    <p:extLst>
      <p:ext uri="{BB962C8B-B14F-4D97-AF65-F5344CB8AC3E}">
        <p14:creationId xmlns:p14="http://schemas.microsoft.com/office/powerpoint/2010/main" val="127500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4800" b="1" dirty="0" err="1"/>
              <a:t>Decision</a:t>
            </a:r>
            <a:r>
              <a:rPr lang="tr-TR" sz="4800" b="1" dirty="0"/>
              <a:t> </a:t>
            </a:r>
            <a:r>
              <a:rPr lang="tr-TR" sz="4800" b="1" dirty="0" err="1"/>
              <a:t>Trees</a:t>
            </a:r>
            <a:br>
              <a:rPr lang="tr-TR" dirty="0"/>
            </a:br>
            <a:endParaRPr lang="en-US" dirty="0"/>
          </a:p>
        </p:txBody>
      </p:sp>
    </p:spTree>
    <p:extLst>
      <p:ext uri="{BB962C8B-B14F-4D97-AF65-F5344CB8AC3E}">
        <p14:creationId xmlns:p14="http://schemas.microsoft.com/office/powerpoint/2010/main" val="357114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811818" y="1341562"/>
            <a:ext cx="10514231" cy="4906006"/>
          </a:xfrm>
        </p:spPr>
        <p:txBody>
          <a:bodyPr>
            <a:noAutofit/>
          </a:bodyPr>
          <a:lstStyle/>
          <a:p>
            <a:r>
              <a:rPr lang="en-US" sz="4000" b="1" dirty="0"/>
              <a:t>Decision tree algorithm</a:t>
            </a:r>
            <a:r>
              <a:rPr lang="en-US" sz="4000" dirty="0"/>
              <a:t> falls under the category of </a:t>
            </a:r>
            <a:r>
              <a:rPr lang="en-US" sz="4000" u="sng" dirty="0">
                <a:solidFill>
                  <a:srgbClr val="FF0000"/>
                </a:solidFill>
              </a:rPr>
              <a:t>supervised learning</a:t>
            </a:r>
            <a:r>
              <a:rPr lang="tr-TR" sz="4000" u="sng" dirty="0">
                <a:solidFill>
                  <a:srgbClr val="FF0000"/>
                </a:solidFill>
              </a:rPr>
              <a:t>.</a:t>
            </a:r>
          </a:p>
          <a:p>
            <a:r>
              <a:rPr lang="en-US" sz="4000" dirty="0"/>
              <a:t> </a:t>
            </a:r>
            <a:r>
              <a:rPr lang="tr-TR" sz="4000" dirty="0" err="1"/>
              <a:t>It</a:t>
            </a:r>
            <a:r>
              <a:rPr lang="en-US" sz="4000" dirty="0"/>
              <a:t> can be used to solve both </a:t>
            </a:r>
            <a:r>
              <a:rPr lang="en-US" sz="4000" b="1" dirty="0"/>
              <a:t>regression</a:t>
            </a:r>
            <a:r>
              <a:rPr lang="en-US" sz="4000" dirty="0"/>
              <a:t> and </a:t>
            </a:r>
            <a:r>
              <a:rPr lang="en-US" sz="4000" b="1" dirty="0"/>
              <a:t>classification problems</a:t>
            </a:r>
            <a:r>
              <a:rPr lang="en-US" sz="4000" dirty="0"/>
              <a:t>.</a:t>
            </a:r>
            <a:endParaRPr lang="tr-TR" sz="4000" dirty="0"/>
          </a:p>
        </p:txBody>
      </p:sp>
      <p:pic>
        <p:nvPicPr>
          <p:cNvPr id="6" name="Resim 5">
            <a:extLst>
              <a:ext uri="{FF2B5EF4-FFF2-40B4-BE49-F238E27FC236}">
                <a16:creationId xmlns:a16="http://schemas.microsoft.com/office/drawing/2014/main" id="{E929A04F-F0D1-41B7-B348-D68E1C055582}"/>
              </a:ext>
            </a:extLst>
          </p:cNvPr>
          <p:cNvPicPr>
            <a:picLocks noChangeAspect="1"/>
          </p:cNvPicPr>
          <p:nvPr/>
        </p:nvPicPr>
        <p:blipFill>
          <a:blip r:embed="rId2"/>
          <a:stretch>
            <a:fillRect/>
          </a:stretch>
        </p:blipFill>
        <p:spPr>
          <a:xfrm>
            <a:off x="3358902" y="3789834"/>
            <a:ext cx="3899008" cy="2885917"/>
          </a:xfrm>
          <a:prstGeom prst="rect">
            <a:avLst/>
          </a:prstGeom>
        </p:spPr>
      </p:pic>
    </p:spTree>
    <p:extLst>
      <p:ext uri="{BB962C8B-B14F-4D97-AF65-F5344CB8AC3E}">
        <p14:creationId xmlns:p14="http://schemas.microsoft.com/office/powerpoint/2010/main" val="24401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647313" y="1476410"/>
            <a:ext cx="10514231" cy="4906006"/>
          </a:xfrm>
        </p:spPr>
        <p:txBody>
          <a:bodyPr>
            <a:noAutofit/>
          </a:bodyPr>
          <a:lstStyle/>
          <a:p>
            <a:r>
              <a:rPr lang="en-US" sz="3500" dirty="0"/>
              <a:t>Decision tree uses the tree representation to solve the problem in which </a:t>
            </a:r>
            <a:r>
              <a:rPr lang="en-US" sz="3500" b="1" dirty="0"/>
              <a:t>each leaf node </a:t>
            </a:r>
            <a:r>
              <a:rPr lang="en-US" sz="3500" dirty="0"/>
              <a:t>corresponds to a </a:t>
            </a:r>
            <a:r>
              <a:rPr lang="en-US" sz="3500" b="1" dirty="0">
                <a:solidFill>
                  <a:srgbClr val="FF0000"/>
                </a:solidFill>
              </a:rPr>
              <a:t>class label </a:t>
            </a:r>
            <a:r>
              <a:rPr lang="en-US" sz="3500" dirty="0"/>
              <a:t>and </a:t>
            </a:r>
            <a:r>
              <a:rPr lang="en-US" sz="3500" b="1" dirty="0">
                <a:solidFill>
                  <a:srgbClr val="FF0000"/>
                </a:solidFill>
              </a:rPr>
              <a:t>attributes </a:t>
            </a:r>
            <a:r>
              <a:rPr lang="en-US" sz="3500" dirty="0"/>
              <a:t>are represented on the </a:t>
            </a:r>
            <a:r>
              <a:rPr lang="en-US" sz="3500" b="1" dirty="0"/>
              <a:t>internal node of the tree</a:t>
            </a:r>
            <a:r>
              <a:rPr lang="en-US" sz="3500" dirty="0"/>
              <a:t>.</a:t>
            </a:r>
            <a:endParaRPr lang="tr-TR" sz="3500" dirty="0"/>
          </a:p>
          <a:p>
            <a:endParaRPr lang="tr-TR" sz="3500" dirty="0"/>
          </a:p>
          <a:p>
            <a:pPr marL="0" indent="0">
              <a:buNone/>
            </a:pPr>
            <a:endParaRPr lang="tr-TR" sz="3500" dirty="0"/>
          </a:p>
        </p:txBody>
      </p:sp>
      <p:pic>
        <p:nvPicPr>
          <p:cNvPr id="5" name="Resim 4">
            <a:extLst>
              <a:ext uri="{FF2B5EF4-FFF2-40B4-BE49-F238E27FC236}">
                <a16:creationId xmlns:a16="http://schemas.microsoft.com/office/drawing/2014/main" id="{50AE8037-6C74-451E-8D6A-B0549BCDF3DC}"/>
              </a:ext>
            </a:extLst>
          </p:cNvPr>
          <p:cNvPicPr>
            <a:picLocks noChangeAspect="1"/>
          </p:cNvPicPr>
          <p:nvPr/>
        </p:nvPicPr>
        <p:blipFill>
          <a:blip r:embed="rId2"/>
          <a:stretch>
            <a:fillRect/>
          </a:stretch>
        </p:blipFill>
        <p:spPr>
          <a:xfrm>
            <a:off x="7967414" y="3405019"/>
            <a:ext cx="2061731" cy="2881989"/>
          </a:xfrm>
          <a:prstGeom prst="rect">
            <a:avLst/>
          </a:prstGeom>
        </p:spPr>
      </p:pic>
      <p:pic>
        <p:nvPicPr>
          <p:cNvPr id="8" name="Resim 7">
            <a:extLst>
              <a:ext uri="{FF2B5EF4-FFF2-40B4-BE49-F238E27FC236}">
                <a16:creationId xmlns:a16="http://schemas.microsoft.com/office/drawing/2014/main" id="{A68A03C9-78F5-48DC-8A5D-4AEEB3018FA1}"/>
              </a:ext>
            </a:extLst>
          </p:cNvPr>
          <p:cNvPicPr>
            <a:picLocks noChangeAspect="1"/>
          </p:cNvPicPr>
          <p:nvPr/>
        </p:nvPicPr>
        <p:blipFill>
          <a:blip r:embed="rId3"/>
          <a:stretch>
            <a:fillRect/>
          </a:stretch>
        </p:blipFill>
        <p:spPr>
          <a:xfrm>
            <a:off x="1342678" y="3580178"/>
            <a:ext cx="3795121" cy="2744235"/>
          </a:xfrm>
          <a:prstGeom prst="rect">
            <a:avLst/>
          </a:prstGeom>
        </p:spPr>
      </p:pic>
    </p:spTree>
    <p:extLst>
      <p:ext uri="{BB962C8B-B14F-4D97-AF65-F5344CB8AC3E}">
        <p14:creationId xmlns:p14="http://schemas.microsoft.com/office/powerpoint/2010/main" val="3770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It is a tree-structured classifier</a:t>
            </a:r>
            <a:r>
              <a:rPr lang="tr-TR" sz="3500" dirty="0"/>
              <a:t>/</a:t>
            </a:r>
            <a:r>
              <a:rPr lang="tr-TR" sz="3500" dirty="0" err="1"/>
              <a:t>regressor</a:t>
            </a:r>
            <a:r>
              <a:rPr lang="en-US" sz="3500" dirty="0"/>
              <a:t>, where </a:t>
            </a:r>
            <a:r>
              <a:rPr lang="en-US" sz="3500" b="1" dirty="0"/>
              <a:t>internal nodes </a:t>
            </a:r>
            <a:r>
              <a:rPr lang="en-US" sz="3500" dirty="0"/>
              <a:t>represent </a:t>
            </a:r>
            <a:r>
              <a:rPr lang="en-US" sz="3500" b="1" dirty="0"/>
              <a:t>the features of a dataset</a:t>
            </a:r>
            <a:r>
              <a:rPr lang="en-US" sz="3500" dirty="0"/>
              <a:t>, </a:t>
            </a:r>
            <a:r>
              <a:rPr lang="en-US" sz="3500" b="1" dirty="0">
                <a:solidFill>
                  <a:srgbClr val="FF0000"/>
                </a:solidFill>
              </a:rPr>
              <a:t>branches</a:t>
            </a:r>
            <a:r>
              <a:rPr lang="en-US" sz="3500" dirty="0"/>
              <a:t> represent </a:t>
            </a:r>
            <a:r>
              <a:rPr lang="en-US" sz="3500" b="1" dirty="0">
                <a:solidFill>
                  <a:srgbClr val="FF0000"/>
                </a:solidFill>
              </a:rPr>
              <a:t>the decision rules </a:t>
            </a:r>
            <a:r>
              <a:rPr lang="en-US" sz="3500" dirty="0"/>
              <a:t>and </a:t>
            </a:r>
            <a:r>
              <a:rPr lang="en-US" sz="3500" b="1" dirty="0">
                <a:solidFill>
                  <a:schemeClr val="accent1">
                    <a:lumMod val="75000"/>
                  </a:schemeClr>
                </a:solidFill>
              </a:rPr>
              <a:t>each leaf node</a:t>
            </a:r>
            <a:r>
              <a:rPr lang="en-US" sz="3500" dirty="0"/>
              <a:t> represents </a:t>
            </a:r>
            <a:r>
              <a:rPr lang="en-US" sz="3500" b="1" dirty="0">
                <a:solidFill>
                  <a:schemeClr val="accent1">
                    <a:lumMod val="75000"/>
                  </a:schemeClr>
                </a:solidFill>
              </a:rPr>
              <a:t>the outcome</a:t>
            </a:r>
            <a:r>
              <a:rPr lang="en-US" sz="3500" dirty="0"/>
              <a:t>.</a:t>
            </a:r>
            <a:endParaRPr lang="tr-TR" sz="3500" dirty="0"/>
          </a:p>
          <a:p>
            <a:pPr marL="0" indent="0">
              <a:buNone/>
            </a:pPr>
            <a:endParaRPr lang="tr-TR" sz="3500" dirty="0"/>
          </a:p>
        </p:txBody>
      </p:sp>
      <p:pic>
        <p:nvPicPr>
          <p:cNvPr id="2052" name="Picture 4">
            <a:extLst>
              <a:ext uri="{FF2B5EF4-FFF2-40B4-BE49-F238E27FC236}">
                <a16:creationId xmlns:a16="http://schemas.microsoft.com/office/drawing/2014/main" id="{47FA699A-EF0C-42C2-9643-3E35B354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382" y="2928352"/>
            <a:ext cx="3429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01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In a Decision tree, there are </a:t>
            </a:r>
            <a:r>
              <a:rPr lang="en-US" sz="3500" b="1" dirty="0"/>
              <a:t>two nodes</a:t>
            </a:r>
            <a:r>
              <a:rPr lang="en-US" sz="3500" dirty="0"/>
              <a:t>, which are the </a:t>
            </a:r>
            <a:r>
              <a:rPr lang="en-US" sz="3500" b="1" dirty="0">
                <a:solidFill>
                  <a:schemeClr val="accent1">
                    <a:lumMod val="75000"/>
                  </a:schemeClr>
                </a:solidFill>
              </a:rPr>
              <a:t>Decision Node </a:t>
            </a:r>
            <a:r>
              <a:rPr lang="en-US" sz="3500" dirty="0"/>
              <a:t>and </a:t>
            </a:r>
            <a:r>
              <a:rPr lang="en-US" sz="3500" b="1" dirty="0">
                <a:solidFill>
                  <a:srgbClr val="FF0000"/>
                </a:solidFill>
              </a:rPr>
              <a:t>Leaf Node</a:t>
            </a:r>
            <a:r>
              <a:rPr lang="en-US" sz="3500" dirty="0"/>
              <a:t>.</a:t>
            </a:r>
            <a:endParaRPr lang="tr-TR" sz="3500" dirty="0"/>
          </a:p>
          <a:p>
            <a:r>
              <a:rPr lang="en-US" sz="3500" dirty="0"/>
              <a:t> </a:t>
            </a:r>
            <a:r>
              <a:rPr lang="en-US" sz="3500" b="1" dirty="0">
                <a:solidFill>
                  <a:schemeClr val="accent1">
                    <a:lumMod val="75000"/>
                  </a:schemeClr>
                </a:solidFill>
              </a:rPr>
              <a:t>Decision nodes </a:t>
            </a:r>
            <a:r>
              <a:rPr lang="en-US" sz="3500" dirty="0"/>
              <a:t>are used to make any decision and have multiple branches, whereas </a:t>
            </a:r>
            <a:r>
              <a:rPr lang="en-US" sz="3500" b="1" dirty="0">
                <a:solidFill>
                  <a:srgbClr val="FF0000"/>
                </a:solidFill>
              </a:rPr>
              <a:t>Leaf nodes </a:t>
            </a:r>
            <a:r>
              <a:rPr lang="en-US" sz="3500" dirty="0"/>
              <a:t>are the output of those decisions and do not contain any further branches.</a:t>
            </a:r>
            <a:endParaRPr lang="tr-TR" sz="3500" dirty="0"/>
          </a:p>
        </p:txBody>
      </p:sp>
      <p:pic>
        <p:nvPicPr>
          <p:cNvPr id="5" name="Resim 4">
            <a:extLst>
              <a:ext uri="{FF2B5EF4-FFF2-40B4-BE49-F238E27FC236}">
                <a16:creationId xmlns:a16="http://schemas.microsoft.com/office/drawing/2014/main" id="{B6CDFBC5-5066-421C-9540-E0A31FCE233C}"/>
              </a:ext>
            </a:extLst>
          </p:cNvPr>
          <p:cNvPicPr>
            <a:picLocks noChangeAspect="1"/>
          </p:cNvPicPr>
          <p:nvPr/>
        </p:nvPicPr>
        <p:blipFill>
          <a:blip r:embed="rId2"/>
          <a:stretch>
            <a:fillRect/>
          </a:stretch>
        </p:blipFill>
        <p:spPr>
          <a:xfrm>
            <a:off x="6533370" y="3933850"/>
            <a:ext cx="4315427" cy="2591162"/>
          </a:xfrm>
          <a:prstGeom prst="rect">
            <a:avLst/>
          </a:prstGeom>
        </p:spPr>
      </p:pic>
    </p:spTree>
    <p:extLst>
      <p:ext uri="{BB962C8B-B14F-4D97-AF65-F5344CB8AC3E}">
        <p14:creationId xmlns:p14="http://schemas.microsoft.com/office/powerpoint/2010/main" val="385944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pic>
        <p:nvPicPr>
          <p:cNvPr id="3074" name="Picture 2" descr="Lightbox">
            <a:extLst>
              <a:ext uri="{FF2B5EF4-FFF2-40B4-BE49-F238E27FC236}">
                <a16:creationId xmlns:a16="http://schemas.microsoft.com/office/drawing/2014/main" id="{2269F535-FDD8-4EAE-8FFF-04A0E919C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1509707"/>
            <a:ext cx="9641412"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A decision tree simply asks a question, and based on the answer (Yes/No), it further split the tree into subtrees.</a:t>
            </a:r>
          </a:p>
        </p:txBody>
      </p:sp>
      <p:pic>
        <p:nvPicPr>
          <p:cNvPr id="5122" name="Picture 2" descr="Decision Tree Classification Algorithm">
            <a:extLst>
              <a:ext uri="{FF2B5EF4-FFF2-40B4-BE49-F238E27FC236}">
                <a16:creationId xmlns:a16="http://schemas.microsoft.com/office/drawing/2014/main" id="{85099663-36BD-4288-9DD0-F52DFEC50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902" y="2493690"/>
            <a:ext cx="604867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9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Tree Terminologies</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8" name="Metin kutusu 7">
            <a:extLst>
              <a:ext uri="{FF2B5EF4-FFF2-40B4-BE49-F238E27FC236}">
                <a16:creationId xmlns:a16="http://schemas.microsoft.com/office/drawing/2014/main" id="{B0E7B695-64A4-4921-BEBE-6E01A4C013A6}"/>
              </a:ext>
            </a:extLst>
          </p:cNvPr>
          <p:cNvSpPr txBox="1"/>
          <p:nvPr/>
        </p:nvSpPr>
        <p:spPr>
          <a:xfrm>
            <a:off x="550589" y="1221964"/>
            <a:ext cx="11305257"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Root</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from</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where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decision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starts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represents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entire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dataset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which</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further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gets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divided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into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two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more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homogeneous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sets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Leaf</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Leaf</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final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output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and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cannot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be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segregated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further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after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getting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leaf</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Splitting</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Splitting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process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dividing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decision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into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sub-nodes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according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given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conditions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Branch</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Sub</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Tree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formed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by</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splitting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Pruning</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Pruning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process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removing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unwanted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branches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from</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Parent</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/Child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called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parent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and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called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child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r>
              <a:rPr kumimoji="0" lang="tr-TR" altLang="tr-TR"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tr-TR" altLang="tr-TR"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187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en-US" sz="4400" dirty="0"/>
              <a:t>How does the Decision Tree algorithm Work?</a:t>
            </a:r>
          </a:p>
        </p:txBody>
      </p:sp>
      <p:sp>
        <p:nvSpPr>
          <p:cNvPr id="3" name="Content Placeholder 2"/>
          <p:cNvSpPr>
            <a:spLocks noGrp="1"/>
          </p:cNvSpPr>
          <p:nvPr>
            <p:ph idx="1"/>
          </p:nvPr>
        </p:nvSpPr>
        <p:spPr>
          <a:xfrm>
            <a:off x="265246" y="1221963"/>
            <a:ext cx="11806624" cy="5453787"/>
          </a:xfrm>
        </p:spPr>
        <p:txBody>
          <a:bodyPr>
            <a:noAutofit/>
          </a:bodyPr>
          <a:lstStyle/>
          <a:p>
            <a:r>
              <a:rPr lang="en-US" b="1" dirty="0"/>
              <a:t>Step-1: </a:t>
            </a:r>
            <a:r>
              <a:rPr lang="en-US" dirty="0"/>
              <a:t>Begin the tree with the root node, says S, which contains the complete dataset.</a:t>
            </a:r>
          </a:p>
          <a:p>
            <a:r>
              <a:rPr lang="en-US" b="1" dirty="0"/>
              <a:t>Step-2: </a:t>
            </a:r>
            <a:r>
              <a:rPr lang="en-US" dirty="0"/>
              <a:t>Find the best attribute in the dataset using </a:t>
            </a:r>
            <a:r>
              <a:rPr lang="en-US" b="1" dirty="0"/>
              <a:t>Attribute Selection Measure</a:t>
            </a:r>
            <a:r>
              <a:rPr lang="tr-TR" b="1" dirty="0"/>
              <a:t>(ASM)</a:t>
            </a:r>
            <a:r>
              <a:rPr lang="tr-TR" dirty="0"/>
              <a:t>.</a:t>
            </a:r>
          </a:p>
          <a:p>
            <a:r>
              <a:rPr lang="en-US" b="1" dirty="0"/>
              <a:t>Step-3: </a:t>
            </a:r>
            <a:r>
              <a:rPr lang="en-US" dirty="0"/>
              <a:t>Divide the S into subsets that contains possible values for the best attributes.</a:t>
            </a:r>
          </a:p>
          <a:p>
            <a:r>
              <a:rPr lang="en-US" b="1" dirty="0"/>
              <a:t>Step-4: </a:t>
            </a:r>
            <a:r>
              <a:rPr lang="en-US" dirty="0"/>
              <a:t>Generate the decision tree node, which contains the best attribute.</a:t>
            </a:r>
          </a:p>
          <a:p>
            <a:r>
              <a:rPr lang="en-US" b="1" dirty="0"/>
              <a:t>Step-5: </a:t>
            </a:r>
            <a:r>
              <a:rPr lang="en-US" dirty="0"/>
              <a:t>Recursively make new decision trees using the subsets of the dataset created in step -3. Continue this process until a stage is reached where you cannot further classify the nodes and called the final node as a leaf node.</a:t>
            </a:r>
          </a:p>
        </p:txBody>
      </p:sp>
    </p:spTree>
    <p:extLst>
      <p:ext uri="{BB962C8B-B14F-4D97-AF65-F5344CB8AC3E}">
        <p14:creationId xmlns:p14="http://schemas.microsoft.com/office/powerpoint/2010/main" val="28693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tr-TR" sz="4400" dirty="0" err="1"/>
              <a:t>Example</a:t>
            </a:r>
            <a:endParaRPr lang="en-US" sz="4400" dirty="0"/>
          </a:p>
        </p:txBody>
      </p:sp>
      <p:sp>
        <p:nvSpPr>
          <p:cNvPr id="3" name="Content Placeholder 2"/>
          <p:cNvSpPr>
            <a:spLocks noGrp="1"/>
          </p:cNvSpPr>
          <p:nvPr>
            <p:ph idx="1"/>
          </p:nvPr>
        </p:nvSpPr>
        <p:spPr>
          <a:xfrm>
            <a:off x="265246" y="1221963"/>
            <a:ext cx="11806624" cy="5453787"/>
          </a:xfrm>
        </p:spPr>
        <p:txBody>
          <a:bodyPr>
            <a:noAutofit/>
          </a:bodyPr>
          <a:lstStyle/>
          <a:p>
            <a:r>
              <a:rPr lang="en-US" b="1" dirty="0"/>
              <a:t>Example:</a:t>
            </a:r>
            <a:r>
              <a:rPr lang="en-US" dirty="0"/>
              <a:t> 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a:t>
            </a:r>
            <a:r>
              <a:rPr lang="tr-TR" dirty="0"/>
              <a:t>Draw </a:t>
            </a:r>
            <a:r>
              <a:rPr lang="tr-TR" dirty="0" err="1"/>
              <a:t>the</a:t>
            </a:r>
            <a:r>
              <a:rPr lang="tr-TR" dirty="0"/>
              <a:t> </a:t>
            </a:r>
            <a:r>
              <a:rPr lang="tr-TR" dirty="0" err="1"/>
              <a:t>decision</a:t>
            </a:r>
            <a:r>
              <a:rPr lang="tr-TR" dirty="0"/>
              <a:t> </a:t>
            </a:r>
            <a:r>
              <a:rPr lang="tr-TR" dirty="0" err="1"/>
              <a:t>tree</a:t>
            </a:r>
            <a:r>
              <a:rPr lang="tr-TR" dirty="0"/>
              <a:t> </a:t>
            </a:r>
            <a:r>
              <a:rPr lang="tr-TR" dirty="0" err="1"/>
              <a:t>graph</a:t>
            </a:r>
            <a:r>
              <a:rPr lang="tr-TR" dirty="0"/>
              <a:t>.</a:t>
            </a:r>
            <a:endParaRPr lang="en-US" dirty="0"/>
          </a:p>
        </p:txBody>
      </p:sp>
    </p:spTree>
    <p:extLst>
      <p:ext uri="{BB962C8B-B14F-4D97-AF65-F5344CB8AC3E}">
        <p14:creationId xmlns:p14="http://schemas.microsoft.com/office/powerpoint/2010/main" val="6756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t>Naïve Bayes</a:t>
            </a:r>
            <a:br>
              <a:rPr lang="tr-TR" dirty="0"/>
            </a:br>
            <a:endParaRPr lang="en-US" dirty="0"/>
          </a:p>
        </p:txBody>
      </p:sp>
    </p:spTree>
    <p:extLst>
      <p:ext uri="{BB962C8B-B14F-4D97-AF65-F5344CB8AC3E}">
        <p14:creationId xmlns:p14="http://schemas.microsoft.com/office/powerpoint/2010/main" val="1959662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tr-TR" sz="4400" dirty="0" err="1"/>
              <a:t>Example</a:t>
            </a:r>
            <a:endParaRPr lang="en-US" sz="4400" dirty="0"/>
          </a:p>
        </p:txBody>
      </p:sp>
      <p:pic>
        <p:nvPicPr>
          <p:cNvPr id="8194" name="Picture 2" descr="Decision Tree Classification Algorithm">
            <a:extLst>
              <a:ext uri="{FF2B5EF4-FFF2-40B4-BE49-F238E27FC236}">
                <a16:creationId xmlns:a16="http://schemas.microsoft.com/office/drawing/2014/main" id="{FC2D595A-C585-417B-976E-14366195E4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8862" y="1125538"/>
            <a:ext cx="6336704" cy="506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925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Attribute Selection Measures</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5509200"/>
          </a:xfrm>
          <a:prstGeom prst="rect">
            <a:avLst/>
          </a:prstGeom>
          <a:noFill/>
        </p:spPr>
        <p:txBody>
          <a:bodyPr wrap="square">
            <a:spAutoFit/>
          </a:bodyPr>
          <a:lstStyle/>
          <a:p>
            <a:pPr marL="457200" indent="-457200">
              <a:buFont typeface="Arial" panose="020B0604020202020204" pitchFamily="34" charset="0"/>
              <a:buChar char="•"/>
            </a:pPr>
            <a:r>
              <a:rPr lang="en-US" sz="3200" dirty="0"/>
              <a:t>While implementing a Decision tree, the main issue arises that </a:t>
            </a:r>
            <a:r>
              <a:rPr lang="tr-TR" sz="3200" dirty="0"/>
              <a:t>  </a:t>
            </a:r>
            <a:r>
              <a:rPr lang="en-US" sz="3200" dirty="0"/>
              <a:t>how to select the best attribute for the root node and for </a:t>
            </a:r>
            <a:r>
              <a:rPr lang="tr-TR" sz="3200" dirty="0"/>
              <a:t>            </a:t>
            </a:r>
            <a:r>
              <a:rPr lang="en-US" sz="3200" dirty="0"/>
              <a:t>sub-nodes.</a:t>
            </a:r>
            <a:endParaRPr lang="tr-TR" sz="3200" dirty="0"/>
          </a:p>
          <a:p>
            <a:pPr marL="457200" indent="-457200">
              <a:buFont typeface="Arial" panose="020B0604020202020204" pitchFamily="34" charset="0"/>
              <a:buChar char="•"/>
            </a:pPr>
            <a:r>
              <a:rPr lang="tr-TR" sz="3200" dirty="0"/>
              <a:t>T</a:t>
            </a:r>
            <a:r>
              <a:rPr lang="en-US" sz="3200" dirty="0"/>
              <a:t>o solve such problems there is a technique which is called as </a:t>
            </a:r>
            <a:r>
              <a:rPr lang="tr-TR" sz="3200" dirty="0"/>
              <a:t>    </a:t>
            </a:r>
            <a:r>
              <a:rPr lang="en-US" sz="3200" b="1" dirty="0">
                <a:solidFill>
                  <a:schemeClr val="accent1"/>
                </a:solidFill>
              </a:rPr>
              <a:t>Attribute selection measure or ASM</a:t>
            </a:r>
            <a:r>
              <a:rPr lang="en-US" sz="3200" dirty="0"/>
              <a:t>. </a:t>
            </a:r>
            <a:endParaRPr lang="tr-TR" sz="3200" dirty="0"/>
          </a:p>
          <a:p>
            <a:pPr marL="457200" indent="-457200">
              <a:buFont typeface="Arial" panose="020B0604020202020204" pitchFamily="34" charset="0"/>
              <a:buChar char="•"/>
            </a:pPr>
            <a:r>
              <a:rPr lang="en-US" sz="3200" dirty="0"/>
              <a:t>By this measurement, we can easily select the best attribute for </a:t>
            </a:r>
            <a:r>
              <a:rPr lang="tr-TR" sz="3200" dirty="0"/>
              <a:t> </a:t>
            </a:r>
            <a:r>
              <a:rPr lang="en-US" sz="3200" dirty="0"/>
              <a:t>the nodes of the tree. </a:t>
            </a:r>
            <a:endParaRPr lang="tr-TR" sz="3200" dirty="0"/>
          </a:p>
          <a:p>
            <a:pPr marL="457200" indent="-457200">
              <a:buFont typeface="Arial" panose="020B0604020202020204" pitchFamily="34" charset="0"/>
              <a:buChar char="•"/>
            </a:pPr>
            <a:r>
              <a:rPr lang="en-US" sz="3200" dirty="0"/>
              <a:t>There are two popular techniques for ASM, which are:</a:t>
            </a:r>
          </a:p>
          <a:p>
            <a:endParaRPr lang="en-US" sz="3200" dirty="0"/>
          </a:p>
          <a:p>
            <a:pPr marL="514350" indent="-514350">
              <a:buFont typeface="+mj-lt"/>
              <a:buAutoNum type="arabicPeriod"/>
            </a:pPr>
            <a:r>
              <a:rPr lang="en-US" sz="3200" dirty="0"/>
              <a:t>Information Gain</a:t>
            </a:r>
          </a:p>
          <a:p>
            <a:pPr marL="514350" indent="-514350">
              <a:buFont typeface="+mj-lt"/>
              <a:buAutoNum type="arabicPeriod"/>
            </a:pPr>
            <a:r>
              <a:rPr lang="en-US" sz="3200" dirty="0"/>
              <a:t>Gini Index</a:t>
            </a:r>
            <a:endParaRPr lang="tr-TR" sz="3200" dirty="0"/>
          </a:p>
        </p:txBody>
      </p:sp>
    </p:spTree>
    <p:extLst>
      <p:ext uri="{BB962C8B-B14F-4D97-AF65-F5344CB8AC3E}">
        <p14:creationId xmlns:p14="http://schemas.microsoft.com/office/powerpoint/2010/main" val="37853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Information Gain</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3970318"/>
          </a:xfrm>
          <a:prstGeom prst="rect">
            <a:avLst/>
          </a:prstGeom>
          <a:noFill/>
        </p:spPr>
        <p:txBody>
          <a:bodyPr wrap="square">
            <a:spAutoFit/>
          </a:bodyPr>
          <a:lstStyle/>
          <a:p>
            <a:pPr marL="342900" indent="-342900">
              <a:buFont typeface="Arial" panose="020B0604020202020204" pitchFamily="34" charset="0"/>
              <a:buChar char="•"/>
            </a:pPr>
            <a:r>
              <a:rPr lang="en-US" sz="2800" dirty="0"/>
              <a:t>Information gain is the measurement of changes in entropy after the</a:t>
            </a:r>
            <a:r>
              <a:rPr lang="tr-TR" sz="2800" dirty="0"/>
              <a:t>           </a:t>
            </a:r>
            <a:r>
              <a:rPr lang="en-US" sz="2800" dirty="0"/>
              <a:t> segmentation of a dataset based on an attribute.</a:t>
            </a:r>
          </a:p>
          <a:p>
            <a:pPr marL="342900" indent="-342900">
              <a:buFont typeface="Arial" panose="020B0604020202020204" pitchFamily="34" charset="0"/>
              <a:buChar char="•"/>
            </a:pPr>
            <a:r>
              <a:rPr lang="en-US" sz="2800" dirty="0"/>
              <a:t>It calculates how much information a feature provides us about a class.</a:t>
            </a:r>
          </a:p>
          <a:p>
            <a:pPr marL="342900" indent="-342900">
              <a:buFont typeface="Arial" panose="020B0604020202020204" pitchFamily="34" charset="0"/>
              <a:buChar char="•"/>
            </a:pPr>
            <a:r>
              <a:rPr lang="en-US" sz="2800" dirty="0"/>
              <a:t>According to the value of information gain, we split the node and build the decision tree.</a:t>
            </a:r>
          </a:p>
          <a:p>
            <a:pPr marL="342900" indent="-342900">
              <a:buFont typeface="Arial" panose="020B0604020202020204" pitchFamily="34" charset="0"/>
              <a:buChar char="•"/>
            </a:pPr>
            <a:r>
              <a:rPr lang="en-US" sz="2800" dirty="0"/>
              <a:t>A decision tree algorithm always tries to maximize the value of information gain, and a node/attribute </a:t>
            </a:r>
            <a:r>
              <a:rPr lang="tr-TR" sz="2800" dirty="0"/>
              <a:t>   </a:t>
            </a:r>
            <a:r>
              <a:rPr lang="en-US" sz="2800" dirty="0"/>
              <a:t>having the highest information gain is split</a:t>
            </a:r>
            <a:r>
              <a:rPr lang="tr-TR" sz="2800" dirty="0"/>
              <a:t>       </a:t>
            </a:r>
            <a:r>
              <a:rPr lang="en-US" sz="2800" dirty="0"/>
              <a:t> first.</a:t>
            </a:r>
            <a:endParaRPr lang="tr-TR" sz="2800" dirty="0"/>
          </a:p>
          <a:p>
            <a:pPr marL="342900" indent="-342900">
              <a:buFont typeface="Arial" panose="020B0604020202020204" pitchFamily="34" charset="0"/>
              <a:buChar char="•"/>
            </a:pPr>
            <a:r>
              <a:rPr lang="en-US" sz="2800" dirty="0"/>
              <a:t> It can be calculated using the below formula:</a:t>
            </a:r>
          </a:p>
        </p:txBody>
      </p:sp>
      <p:pic>
        <p:nvPicPr>
          <p:cNvPr id="8" name="Resim 7">
            <a:extLst>
              <a:ext uri="{FF2B5EF4-FFF2-40B4-BE49-F238E27FC236}">
                <a16:creationId xmlns:a16="http://schemas.microsoft.com/office/drawing/2014/main" id="{E256E57D-64C4-45F7-B446-60D2FD93E6AB}"/>
              </a:ext>
            </a:extLst>
          </p:cNvPr>
          <p:cNvPicPr>
            <a:picLocks noChangeAspect="1"/>
          </p:cNvPicPr>
          <p:nvPr/>
        </p:nvPicPr>
        <p:blipFill>
          <a:blip r:embed="rId3"/>
          <a:stretch>
            <a:fillRect/>
          </a:stretch>
        </p:blipFill>
        <p:spPr>
          <a:xfrm>
            <a:off x="1030696" y="5482885"/>
            <a:ext cx="8983329" cy="762106"/>
          </a:xfrm>
          <a:prstGeom prst="rect">
            <a:avLst/>
          </a:prstGeom>
        </p:spPr>
      </p:pic>
    </p:spTree>
    <p:extLst>
      <p:ext uri="{BB962C8B-B14F-4D97-AF65-F5344CB8AC3E}">
        <p14:creationId xmlns:p14="http://schemas.microsoft.com/office/powerpoint/2010/main" val="124300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Information Gain</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550590" y="2754540"/>
            <a:ext cx="11374577" cy="954107"/>
          </a:xfrm>
          <a:prstGeom prst="rect">
            <a:avLst/>
          </a:prstGeom>
          <a:noFill/>
        </p:spPr>
        <p:txBody>
          <a:bodyPr wrap="square">
            <a:spAutoFit/>
          </a:bodyPr>
          <a:lstStyle/>
          <a:p>
            <a:pPr marL="342900" indent="-342900">
              <a:buFont typeface="Arial" panose="020B0604020202020204" pitchFamily="34" charset="0"/>
              <a:buChar char="•"/>
            </a:pPr>
            <a:r>
              <a:rPr lang="en-US" sz="2800" dirty="0"/>
              <a:t>Suppose S is a set of instances, A is an attribute, </a:t>
            </a:r>
            <a:r>
              <a:rPr lang="en-US" sz="2800" dirty="0" err="1"/>
              <a:t>Sv</a:t>
            </a:r>
            <a:r>
              <a:rPr lang="en-US" sz="2800" dirty="0"/>
              <a:t> is the subset of S with </a:t>
            </a:r>
            <a:r>
              <a:rPr lang="tr-TR" sz="2800" dirty="0"/>
              <a:t> </a:t>
            </a:r>
            <a:r>
              <a:rPr lang="en-US" sz="2800" dirty="0"/>
              <a:t>A = v, and Values (A) is the set of all possible values of A</a:t>
            </a:r>
          </a:p>
        </p:txBody>
      </p:sp>
      <p:pic>
        <p:nvPicPr>
          <p:cNvPr id="7" name="Resim 6">
            <a:extLst>
              <a:ext uri="{FF2B5EF4-FFF2-40B4-BE49-F238E27FC236}">
                <a16:creationId xmlns:a16="http://schemas.microsoft.com/office/drawing/2014/main" id="{D431918B-DEE0-4E36-A9D0-AFDD8AA578DF}"/>
              </a:ext>
            </a:extLst>
          </p:cNvPr>
          <p:cNvPicPr>
            <a:picLocks noChangeAspect="1"/>
          </p:cNvPicPr>
          <p:nvPr/>
        </p:nvPicPr>
        <p:blipFill>
          <a:blip r:embed="rId3"/>
          <a:stretch>
            <a:fillRect/>
          </a:stretch>
        </p:blipFill>
        <p:spPr>
          <a:xfrm>
            <a:off x="1100016" y="1535047"/>
            <a:ext cx="8983329" cy="762106"/>
          </a:xfrm>
          <a:prstGeom prst="rect">
            <a:avLst/>
          </a:prstGeom>
        </p:spPr>
      </p:pic>
      <p:pic>
        <p:nvPicPr>
          <p:cNvPr id="1026" name="Picture 2" descr="tree">
            <a:extLst>
              <a:ext uri="{FF2B5EF4-FFF2-40B4-BE49-F238E27FC236}">
                <a16:creationId xmlns:a16="http://schemas.microsoft.com/office/drawing/2014/main" id="{31843BD3-FD43-4BC4-A69D-42E20AC1D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830" y="4030077"/>
            <a:ext cx="4999837" cy="215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46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407916" y="1509707"/>
            <a:ext cx="11374577" cy="3170099"/>
          </a:xfrm>
          <a:prstGeom prst="rect">
            <a:avLst/>
          </a:prstGeom>
          <a:noFill/>
        </p:spPr>
        <p:txBody>
          <a:bodyPr wrap="square">
            <a:spAutoFit/>
          </a:bodyPr>
          <a:lstStyle/>
          <a:p>
            <a:pPr marL="342900" indent="-342900">
              <a:buFont typeface="Arial" panose="020B0604020202020204" pitchFamily="34" charset="0"/>
              <a:buChar char="•"/>
            </a:pPr>
            <a:r>
              <a:rPr lang="en-US" sz="4000" dirty="0"/>
              <a:t> Entropy is a metric to measure the impurity in a </a:t>
            </a:r>
            <a:r>
              <a:rPr lang="tr-TR" sz="4000" dirty="0"/>
              <a:t>     </a:t>
            </a:r>
            <a:r>
              <a:rPr lang="en-US" sz="4000" dirty="0"/>
              <a:t>given attribute.</a:t>
            </a:r>
            <a:endParaRPr lang="tr-TR" sz="4000" dirty="0"/>
          </a:p>
          <a:p>
            <a:pPr marL="342900" indent="-342900">
              <a:buFont typeface="Arial" panose="020B0604020202020204" pitchFamily="34" charset="0"/>
              <a:buChar char="•"/>
            </a:pPr>
            <a:r>
              <a:rPr lang="en-US" sz="4000" dirty="0"/>
              <a:t> It specifies randomness in data. </a:t>
            </a:r>
            <a:endParaRPr lang="tr-TR" sz="4000" dirty="0"/>
          </a:p>
          <a:p>
            <a:pPr marL="342900" indent="-342900">
              <a:buFont typeface="Arial" panose="020B0604020202020204" pitchFamily="34" charset="0"/>
              <a:buChar char="•"/>
            </a:pPr>
            <a:r>
              <a:rPr lang="en-US" sz="4000" dirty="0"/>
              <a:t>Mathematically Entropy for </a:t>
            </a:r>
            <a:r>
              <a:rPr lang="tr-TR" sz="4000" dirty="0" err="1"/>
              <a:t>one</a:t>
            </a:r>
            <a:r>
              <a:rPr lang="en-US" sz="4000" dirty="0"/>
              <a:t> attribute is </a:t>
            </a:r>
            <a:r>
              <a:rPr lang="tr-TR" sz="4000" dirty="0"/>
              <a:t>                    </a:t>
            </a:r>
            <a:r>
              <a:rPr lang="en-US" sz="4000" dirty="0"/>
              <a:t>represented as:</a:t>
            </a:r>
            <a:endParaRPr lang="en-US" sz="4800" dirty="0"/>
          </a:p>
        </p:txBody>
      </p:sp>
      <p:pic>
        <p:nvPicPr>
          <p:cNvPr id="5" name="Resim 4">
            <a:extLst>
              <a:ext uri="{FF2B5EF4-FFF2-40B4-BE49-F238E27FC236}">
                <a16:creationId xmlns:a16="http://schemas.microsoft.com/office/drawing/2014/main" id="{4D87D9A8-849C-4D4E-9CF1-64125003E589}"/>
              </a:ext>
            </a:extLst>
          </p:cNvPr>
          <p:cNvPicPr>
            <a:picLocks noChangeAspect="1"/>
          </p:cNvPicPr>
          <p:nvPr/>
        </p:nvPicPr>
        <p:blipFill>
          <a:blip r:embed="rId3"/>
          <a:stretch>
            <a:fillRect/>
          </a:stretch>
        </p:blipFill>
        <p:spPr>
          <a:xfrm>
            <a:off x="2926854" y="4898224"/>
            <a:ext cx="5439534" cy="1590897"/>
          </a:xfrm>
          <a:prstGeom prst="rect">
            <a:avLst/>
          </a:prstGeom>
        </p:spPr>
      </p:pic>
    </p:spTree>
    <p:extLst>
      <p:ext uri="{BB962C8B-B14F-4D97-AF65-F5344CB8AC3E}">
        <p14:creationId xmlns:p14="http://schemas.microsoft.com/office/powerpoint/2010/main" val="168792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pic>
        <p:nvPicPr>
          <p:cNvPr id="5" name="Resim 4">
            <a:extLst>
              <a:ext uri="{FF2B5EF4-FFF2-40B4-BE49-F238E27FC236}">
                <a16:creationId xmlns:a16="http://schemas.microsoft.com/office/drawing/2014/main" id="{4D87D9A8-849C-4D4E-9CF1-64125003E589}"/>
              </a:ext>
            </a:extLst>
          </p:cNvPr>
          <p:cNvPicPr>
            <a:picLocks noChangeAspect="1"/>
          </p:cNvPicPr>
          <p:nvPr/>
        </p:nvPicPr>
        <p:blipFill>
          <a:blip r:embed="rId3"/>
          <a:stretch>
            <a:fillRect/>
          </a:stretch>
        </p:blipFill>
        <p:spPr>
          <a:xfrm>
            <a:off x="2686634" y="1048547"/>
            <a:ext cx="5439534" cy="1590897"/>
          </a:xfrm>
          <a:prstGeom prst="rect">
            <a:avLst/>
          </a:prstGeom>
        </p:spPr>
      </p:pic>
      <p:pic>
        <p:nvPicPr>
          <p:cNvPr id="7" name="Resim 6">
            <a:extLst>
              <a:ext uri="{FF2B5EF4-FFF2-40B4-BE49-F238E27FC236}">
                <a16:creationId xmlns:a16="http://schemas.microsoft.com/office/drawing/2014/main" id="{929BF2C9-D2A5-43E4-9F1E-D54834E51EC3}"/>
              </a:ext>
            </a:extLst>
          </p:cNvPr>
          <p:cNvPicPr>
            <a:picLocks noChangeAspect="1"/>
          </p:cNvPicPr>
          <p:nvPr/>
        </p:nvPicPr>
        <p:blipFill>
          <a:blip r:embed="rId4"/>
          <a:stretch>
            <a:fillRect/>
          </a:stretch>
        </p:blipFill>
        <p:spPr>
          <a:xfrm>
            <a:off x="2450314" y="3217693"/>
            <a:ext cx="8707065" cy="3458058"/>
          </a:xfrm>
          <a:prstGeom prst="rect">
            <a:avLst/>
          </a:prstGeom>
        </p:spPr>
      </p:pic>
      <p:sp>
        <p:nvSpPr>
          <p:cNvPr id="8" name="Metin kutusu 7">
            <a:extLst>
              <a:ext uri="{FF2B5EF4-FFF2-40B4-BE49-F238E27FC236}">
                <a16:creationId xmlns:a16="http://schemas.microsoft.com/office/drawing/2014/main" id="{37B18BEA-D53D-47D7-ACBD-3F44F15D606E}"/>
              </a:ext>
            </a:extLst>
          </p:cNvPr>
          <p:cNvSpPr txBox="1"/>
          <p:nvPr/>
        </p:nvSpPr>
        <p:spPr>
          <a:xfrm>
            <a:off x="550590" y="2509807"/>
            <a:ext cx="11528112" cy="707886"/>
          </a:xfrm>
          <a:prstGeom prst="rect">
            <a:avLst/>
          </a:prstGeom>
          <a:noFill/>
        </p:spPr>
        <p:txBody>
          <a:bodyPr wrap="square">
            <a:spAutoFit/>
          </a:bodyPr>
          <a:lstStyle/>
          <a:p>
            <a:r>
              <a:rPr lang="en-US" b="1" i="0" dirty="0">
                <a:solidFill>
                  <a:srgbClr val="111111"/>
                </a:solidFill>
                <a:effectLst/>
                <a:latin typeface="open sans" panose="020B0606030504020204" pitchFamily="34" charset="0"/>
              </a:rPr>
              <a:t>S → Current state,</a:t>
            </a:r>
            <a:endParaRPr lang="tr-TR" b="1" i="0" dirty="0">
              <a:solidFill>
                <a:srgbClr val="111111"/>
              </a:solidFill>
              <a:effectLst/>
              <a:latin typeface="open sans" panose="020B0606030504020204" pitchFamily="34" charset="0"/>
            </a:endParaRPr>
          </a:p>
          <a:p>
            <a:r>
              <a:rPr lang="en-US" b="1" i="0" dirty="0">
                <a:solidFill>
                  <a:srgbClr val="111111"/>
                </a:solidFill>
                <a:effectLst/>
                <a:latin typeface="open sans" panose="020B0606030504020204" pitchFamily="34" charset="0"/>
              </a:rPr>
              <a:t>Pi → Probability of an event </a:t>
            </a:r>
            <a:r>
              <a:rPr lang="en-US" b="1" i="1" dirty="0" err="1">
                <a:solidFill>
                  <a:srgbClr val="111111"/>
                </a:solidFill>
                <a:effectLst/>
                <a:latin typeface="open sans" panose="020B0606030504020204" pitchFamily="34" charset="0"/>
              </a:rPr>
              <a:t>i</a:t>
            </a:r>
            <a:r>
              <a:rPr lang="en-US" b="1" i="1" dirty="0">
                <a:solidFill>
                  <a:srgbClr val="111111"/>
                </a:solidFill>
                <a:effectLst/>
                <a:latin typeface="open sans" panose="020B0606030504020204" pitchFamily="34" charset="0"/>
              </a:rPr>
              <a:t> </a:t>
            </a:r>
            <a:r>
              <a:rPr lang="en-US" b="1" i="0" dirty="0">
                <a:solidFill>
                  <a:srgbClr val="111111"/>
                </a:solidFill>
                <a:effectLst/>
                <a:latin typeface="open sans" panose="020B0606030504020204" pitchFamily="34" charset="0"/>
              </a:rPr>
              <a:t>of state S or Percentage of class </a:t>
            </a:r>
            <a:r>
              <a:rPr lang="en-US" b="1" i="1" dirty="0" err="1">
                <a:solidFill>
                  <a:srgbClr val="111111"/>
                </a:solidFill>
                <a:effectLst/>
                <a:latin typeface="open sans" panose="020B0606030504020204" pitchFamily="34" charset="0"/>
              </a:rPr>
              <a:t>i</a:t>
            </a:r>
            <a:r>
              <a:rPr lang="en-US" b="1" i="0" dirty="0">
                <a:solidFill>
                  <a:srgbClr val="111111"/>
                </a:solidFill>
                <a:effectLst/>
                <a:latin typeface="open sans" panose="020B0606030504020204" pitchFamily="34" charset="0"/>
              </a:rPr>
              <a:t> in a node of state S.</a:t>
            </a:r>
            <a:endParaRPr lang="tr-TR" dirty="0"/>
          </a:p>
        </p:txBody>
      </p:sp>
    </p:spTree>
    <p:extLst>
      <p:ext uri="{BB962C8B-B14F-4D97-AF65-F5344CB8AC3E}">
        <p14:creationId xmlns:p14="http://schemas.microsoft.com/office/powerpoint/2010/main" val="9405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1938992"/>
          </a:xfrm>
          <a:prstGeom prst="rect">
            <a:avLst/>
          </a:prstGeom>
          <a:noFill/>
        </p:spPr>
        <p:txBody>
          <a:bodyPr wrap="square">
            <a:spAutoFit/>
          </a:bodyPr>
          <a:lstStyle/>
          <a:p>
            <a:pPr algn="l"/>
            <a:r>
              <a:rPr lang="en-US" sz="4000" b="0" i="0" dirty="0">
                <a:solidFill>
                  <a:srgbClr val="111111"/>
                </a:solidFill>
                <a:effectLst/>
              </a:rPr>
              <a:t>Mathematically Entropy for multiple attributes is </a:t>
            </a:r>
            <a:r>
              <a:rPr lang="tr-TR" sz="4000" b="0" i="0" dirty="0">
                <a:solidFill>
                  <a:srgbClr val="111111"/>
                </a:solidFill>
                <a:effectLst/>
              </a:rPr>
              <a:t>    </a:t>
            </a:r>
            <a:r>
              <a:rPr lang="en-US" sz="4000" b="0" i="0" dirty="0">
                <a:solidFill>
                  <a:srgbClr val="111111"/>
                </a:solidFill>
                <a:effectLst/>
              </a:rPr>
              <a:t>represented as:</a:t>
            </a:r>
          </a:p>
          <a:p>
            <a:br>
              <a:rPr lang="en-US" dirty="0"/>
            </a:br>
            <a:endParaRPr lang="tr-TR" dirty="0"/>
          </a:p>
        </p:txBody>
      </p:sp>
      <p:pic>
        <p:nvPicPr>
          <p:cNvPr id="11" name="Resim 10">
            <a:extLst>
              <a:ext uri="{FF2B5EF4-FFF2-40B4-BE49-F238E27FC236}">
                <a16:creationId xmlns:a16="http://schemas.microsoft.com/office/drawing/2014/main" id="{4DC51DEA-9EA8-467E-953F-2C5497CA06DF}"/>
              </a:ext>
            </a:extLst>
          </p:cNvPr>
          <p:cNvPicPr>
            <a:picLocks noChangeAspect="1"/>
          </p:cNvPicPr>
          <p:nvPr/>
        </p:nvPicPr>
        <p:blipFill>
          <a:blip r:embed="rId3"/>
          <a:stretch>
            <a:fillRect/>
          </a:stretch>
        </p:blipFill>
        <p:spPr>
          <a:xfrm>
            <a:off x="3133888" y="2729461"/>
            <a:ext cx="4915586" cy="1438476"/>
          </a:xfrm>
          <a:prstGeom prst="rect">
            <a:avLst/>
          </a:prstGeom>
        </p:spPr>
      </p:pic>
      <p:sp>
        <p:nvSpPr>
          <p:cNvPr id="13" name="Metin kutusu 12">
            <a:extLst>
              <a:ext uri="{FF2B5EF4-FFF2-40B4-BE49-F238E27FC236}">
                <a16:creationId xmlns:a16="http://schemas.microsoft.com/office/drawing/2014/main" id="{114AD28C-8EE7-4668-A7E5-13EF019967A0}"/>
              </a:ext>
            </a:extLst>
          </p:cNvPr>
          <p:cNvSpPr txBox="1"/>
          <p:nvPr/>
        </p:nvSpPr>
        <p:spPr>
          <a:xfrm>
            <a:off x="1126654" y="4314510"/>
            <a:ext cx="10225136" cy="707886"/>
          </a:xfrm>
          <a:prstGeom prst="rect">
            <a:avLst/>
          </a:prstGeom>
          <a:noFill/>
        </p:spPr>
        <p:txBody>
          <a:bodyPr wrap="square">
            <a:spAutoFit/>
          </a:bodyPr>
          <a:lstStyle/>
          <a:p>
            <a:r>
              <a:rPr lang="en-US" b="1" i="0" dirty="0">
                <a:solidFill>
                  <a:srgbClr val="111111"/>
                </a:solidFill>
                <a:effectLst/>
                <a:latin typeface="open sans" panose="020B0606030504020204" pitchFamily="34" charset="0"/>
              </a:rPr>
              <a:t> T→ Current state </a:t>
            </a:r>
            <a:endParaRPr lang="tr-TR" b="1" i="0" dirty="0">
              <a:solidFill>
                <a:srgbClr val="111111"/>
              </a:solidFill>
              <a:effectLst/>
              <a:latin typeface="open sans" panose="020B0606030504020204" pitchFamily="34" charset="0"/>
            </a:endParaRPr>
          </a:p>
          <a:p>
            <a:r>
              <a:rPr lang="en-US" b="1" i="0" dirty="0">
                <a:solidFill>
                  <a:srgbClr val="111111"/>
                </a:solidFill>
                <a:effectLst/>
                <a:latin typeface="open sans" panose="020B0606030504020204" pitchFamily="34" charset="0"/>
              </a:rPr>
              <a:t>X → Selected attribute</a:t>
            </a:r>
            <a:endParaRPr lang="tr-TR" dirty="0"/>
          </a:p>
        </p:txBody>
      </p:sp>
    </p:spTree>
    <p:extLst>
      <p:ext uri="{BB962C8B-B14F-4D97-AF65-F5344CB8AC3E}">
        <p14:creationId xmlns:p14="http://schemas.microsoft.com/office/powerpoint/2010/main" val="161219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159060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2062103"/>
          </a:xfrm>
          <a:prstGeom prst="rect">
            <a:avLst/>
          </a:prstGeom>
          <a:noFill/>
        </p:spPr>
        <p:txBody>
          <a:bodyPr wrap="square">
            <a:spAutoFit/>
          </a:bodyPr>
          <a:lstStyle/>
          <a:p>
            <a:pPr algn="l"/>
            <a:r>
              <a:rPr lang="en-US" sz="3600" b="0" i="0" dirty="0">
                <a:solidFill>
                  <a:srgbClr val="404040"/>
                </a:solidFill>
                <a:effectLst/>
                <a:latin typeface="gt-regular"/>
              </a:rPr>
              <a:t>You might wonder, what happens when all observations</a:t>
            </a:r>
            <a:r>
              <a:rPr lang="tr-TR" sz="3600" b="0" i="0" dirty="0">
                <a:solidFill>
                  <a:srgbClr val="404040"/>
                </a:solidFill>
                <a:effectLst/>
                <a:latin typeface="gt-regular"/>
              </a:rPr>
              <a:t>   </a:t>
            </a:r>
            <a:r>
              <a:rPr lang="en-US" sz="3600" b="0" i="0" dirty="0">
                <a:solidFill>
                  <a:srgbClr val="404040"/>
                </a:solidFill>
                <a:effectLst/>
                <a:latin typeface="gt-regular"/>
              </a:rPr>
              <a:t> belong to the same class? In such a case, the entropy will always be zero.</a:t>
            </a:r>
            <a:br>
              <a:rPr lang="en-US" dirty="0"/>
            </a:br>
            <a:endParaRPr lang="tr-TR" dirty="0"/>
          </a:p>
        </p:txBody>
      </p:sp>
      <p:pic>
        <p:nvPicPr>
          <p:cNvPr id="5" name="Resim 4">
            <a:extLst>
              <a:ext uri="{FF2B5EF4-FFF2-40B4-BE49-F238E27FC236}">
                <a16:creationId xmlns:a16="http://schemas.microsoft.com/office/drawing/2014/main" id="{838301AC-3469-433F-9187-28A584FBD02B}"/>
              </a:ext>
            </a:extLst>
          </p:cNvPr>
          <p:cNvPicPr>
            <a:picLocks noChangeAspect="1"/>
          </p:cNvPicPr>
          <p:nvPr/>
        </p:nvPicPr>
        <p:blipFill>
          <a:blip r:embed="rId3"/>
          <a:stretch>
            <a:fillRect/>
          </a:stretch>
        </p:blipFill>
        <p:spPr>
          <a:xfrm>
            <a:off x="3862958" y="3546657"/>
            <a:ext cx="3528392" cy="2437283"/>
          </a:xfrm>
          <a:prstGeom prst="rect">
            <a:avLst/>
          </a:prstGeom>
        </p:spPr>
      </p:pic>
    </p:spTree>
    <p:extLst>
      <p:ext uri="{BB962C8B-B14F-4D97-AF65-F5344CB8AC3E}">
        <p14:creationId xmlns:p14="http://schemas.microsoft.com/office/powerpoint/2010/main" val="8558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159060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2862322"/>
          </a:xfrm>
          <a:prstGeom prst="rect">
            <a:avLst/>
          </a:prstGeom>
          <a:noFill/>
        </p:spPr>
        <p:txBody>
          <a:bodyPr wrap="square">
            <a:spAutoFit/>
          </a:bodyPr>
          <a:lstStyle/>
          <a:p>
            <a:pPr algn="l"/>
            <a:r>
              <a:rPr lang="en-US" sz="3600" b="0" i="0" dirty="0">
                <a:solidFill>
                  <a:srgbClr val="404040"/>
                </a:solidFill>
                <a:effectLst/>
                <a:latin typeface="gt-regular"/>
              </a:rPr>
              <a:t>Such a dataset has no impurity. This implies that such a </a:t>
            </a:r>
            <a:r>
              <a:rPr lang="tr-TR" sz="3600" b="0" i="0" dirty="0">
                <a:solidFill>
                  <a:srgbClr val="404040"/>
                </a:solidFill>
                <a:effectLst/>
                <a:latin typeface="gt-regular"/>
              </a:rPr>
              <a:t>  </a:t>
            </a:r>
            <a:r>
              <a:rPr lang="en-US" sz="3600" b="0" i="0" dirty="0">
                <a:solidFill>
                  <a:srgbClr val="404040"/>
                </a:solidFill>
                <a:effectLst/>
                <a:latin typeface="gt-regular"/>
              </a:rPr>
              <a:t>dataset would not be useful for learning. </a:t>
            </a:r>
            <a:endParaRPr lang="tr-TR" sz="3600" b="0" i="0" dirty="0">
              <a:solidFill>
                <a:srgbClr val="404040"/>
              </a:solidFill>
              <a:effectLst/>
              <a:latin typeface="gt-regular"/>
            </a:endParaRPr>
          </a:p>
          <a:p>
            <a:pPr algn="l"/>
            <a:r>
              <a:rPr lang="en-US" sz="3600" b="0" i="0" dirty="0">
                <a:solidFill>
                  <a:srgbClr val="404040"/>
                </a:solidFill>
                <a:effectLst/>
                <a:latin typeface="gt-regular"/>
              </a:rPr>
              <a:t>However, if we have a dataset with say, two classes, half made up of yellow and the other half being purple, </a:t>
            </a:r>
            <a:r>
              <a:rPr lang="tr-TR" sz="3600" b="0" i="0" dirty="0">
                <a:solidFill>
                  <a:srgbClr val="404040"/>
                </a:solidFill>
                <a:effectLst/>
                <a:latin typeface="gt-regular"/>
              </a:rPr>
              <a:t>          </a:t>
            </a:r>
            <a:r>
              <a:rPr lang="en-US" sz="3600" b="0" i="0" dirty="0">
                <a:solidFill>
                  <a:srgbClr val="404040"/>
                </a:solidFill>
                <a:effectLst/>
                <a:latin typeface="gt-regular"/>
              </a:rPr>
              <a:t>the entropy will be one.</a:t>
            </a:r>
            <a:endParaRPr lang="tr-TR" dirty="0"/>
          </a:p>
        </p:txBody>
      </p:sp>
      <p:pic>
        <p:nvPicPr>
          <p:cNvPr id="6" name="Resim 5">
            <a:extLst>
              <a:ext uri="{FF2B5EF4-FFF2-40B4-BE49-F238E27FC236}">
                <a16:creationId xmlns:a16="http://schemas.microsoft.com/office/drawing/2014/main" id="{557D987A-1F1C-4067-9BCA-B9274FFFD064}"/>
              </a:ext>
            </a:extLst>
          </p:cNvPr>
          <p:cNvPicPr>
            <a:picLocks noChangeAspect="1"/>
          </p:cNvPicPr>
          <p:nvPr/>
        </p:nvPicPr>
        <p:blipFill>
          <a:blip r:embed="rId3"/>
          <a:stretch>
            <a:fillRect/>
          </a:stretch>
        </p:blipFill>
        <p:spPr>
          <a:xfrm>
            <a:off x="3934966" y="4659772"/>
            <a:ext cx="4477375" cy="1695687"/>
          </a:xfrm>
          <a:prstGeom prst="rect">
            <a:avLst/>
          </a:prstGeom>
        </p:spPr>
      </p:pic>
    </p:spTree>
    <p:extLst>
      <p:ext uri="{BB962C8B-B14F-4D97-AF65-F5344CB8AC3E}">
        <p14:creationId xmlns:p14="http://schemas.microsoft.com/office/powerpoint/2010/main" val="199485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pic>
        <p:nvPicPr>
          <p:cNvPr id="11" name="Resim 10">
            <a:extLst>
              <a:ext uri="{FF2B5EF4-FFF2-40B4-BE49-F238E27FC236}">
                <a16:creationId xmlns:a16="http://schemas.microsoft.com/office/drawing/2014/main" id="{4DC51DEA-9EA8-467E-953F-2C5497CA06DF}"/>
              </a:ext>
            </a:extLst>
          </p:cNvPr>
          <p:cNvPicPr>
            <a:picLocks noChangeAspect="1"/>
          </p:cNvPicPr>
          <p:nvPr/>
        </p:nvPicPr>
        <p:blipFill>
          <a:blip r:embed="rId3"/>
          <a:stretch>
            <a:fillRect/>
          </a:stretch>
        </p:blipFill>
        <p:spPr>
          <a:xfrm>
            <a:off x="267457" y="1229955"/>
            <a:ext cx="4915586" cy="1438476"/>
          </a:xfrm>
          <a:prstGeom prst="rect">
            <a:avLst/>
          </a:prstGeom>
        </p:spPr>
      </p:pic>
      <p:pic>
        <p:nvPicPr>
          <p:cNvPr id="5" name="Resim 4">
            <a:extLst>
              <a:ext uri="{FF2B5EF4-FFF2-40B4-BE49-F238E27FC236}">
                <a16:creationId xmlns:a16="http://schemas.microsoft.com/office/drawing/2014/main" id="{8B08C28D-3A39-428A-97E1-535F08CBCFF7}"/>
              </a:ext>
            </a:extLst>
          </p:cNvPr>
          <p:cNvPicPr>
            <a:picLocks noChangeAspect="1"/>
          </p:cNvPicPr>
          <p:nvPr/>
        </p:nvPicPr>
        <p:blipFill>
          <a:blip r:embed="rId4"/>
          <a:stretch>
            <a:fillRect/>
          </a:stretch>
        </p:blipFill>
        <p:spPr>
          <a:xfrm>
            <a:off x="3574926" y="2577019"/>
            <a:ext cx="7749838" cy="4096343"/>
          </a:xfrm>
          <a:prstGeom prst="rect">
            <a:avLst/>
          </a:prstGeom>
        </p:spPr>
      </p:pic>
    </p:spTree>
    <p:extLst>
      <p:ext uri="{BB962C8B-B14F-4D97-AF65-F5344CB8AC3E}">
        <p14:creationId xmlns:p14="http://schemas.microsoft.com/office/powerpoint/2010/main" val="345474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Naïve Bayes</a:t>
            </a:r>
            <a:endParaRPr lang="en-US" dirty="0"/>
          </a:p>
        </p:txBody>
      </p:sp>
      <p:sp>
        <p:nvSpPr>
          <p:cNvPr id="3" name="Content Placeholder 2"/>
          <p:cNvSpPr>
            <a:spLocks noGrp="1"/>
          </p:cNvSpPr>
          <p:nvPr>
            <p:ph idx="1"/>
          </p:nvPr>
        </p:nvSpPr>
        <p:spPr>
          <a:xfrm>
            <a:off x="838091" y="1826627"/>
            <a:ext cx="10514231" cy="4906006"/>
          </a:xfrm>
        </p:spPr>
        <p:txBody>
          <a:bodyPr>
            <a:noAutofit/>
          </a:bodyPr>
          <a:lstStyle/>
          <a:p>
            <a:r>
              <a:rPr lang="en-US" sz="3600" b="1" dirty="0"/>
              <a:t>Naïve Bayes </a:t>
            </a:r>
            <a:r>
              <a:rPr lang="en-US" sz="3600" dirty="0"/>
              <a:t>algorithm is a </a:t>
            </a:r>
            <a:r>
              <a:rPr lang="en-US" sz="3600" dirty="0">
                <a:solidFill>
                  <a:srgbClr val="FF0000"/>
                </a:solidFill>
              </a:rPr>
              <a:t>supervised learning </a:t>
            </a:r>
            <a:r>
              <a:rPr lang="en-US" sz="3600" dirty="0"/>
              <a:t>algorithm, which is based on </a:t>
            </a:r>
            <a:r>
              <a:rPr lang="en-US" sz="3600" b="1" dirty="0">
                <a:solidFill>
                  <a:schemeClr val="tx2"/>
                </a:solidFill>
              </a:rPr>
              <a:t>Bayes theorem </a:t>
            </a:r>
            <a:r>
              <a:rPr lang="tr-TR" sz="3600" b="1" dirty="0">
                <a:solidFill>
                  <a:schemeClr val="tx2"/>
                </a:solidFill>
              </a:rPr>
              <a:t> </a:t>
            </a:r>
            <a:r>
              <a:rPr lang="en-US" sz="3600" dirty="0"/>
              <a:t>and used for solving classification problems.</a:t>
            </a:r>
            <a:endParaRPr lang="tr-TR" sz="3600" dirty="0"/>
          </a:p>
          <a:p>
            <a:pPr marL="0" indent="0">
              <a:buNone/>
            </a:pPr>
            <a:br>
              <a:rPr lang="en-US" sz="3600" dirty="0"/>
            </a:br>
            <a:endParaRPr lang="en-US" sz="3600" dirty="0"/>
          </a:p>
        </p:txBody>
      </p:sp>
      <p:pic>
        <p:nvPicPr>
          <p:cNvPr id="4" name="Picture 2">
            <a:extLst>
              <a:ext uri="{FF2B5EF4-FFF2-40B4-BE49-F238E27FC236}">
                <a16:creationId xmlns:a16="http://schemas.microsoft.com/office/drawing/2014/main" id="{0CA45092-F47F-D9D3-95D5-57EDF2334D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6564" y="3718271"/>
            <a:ext cx="3375758" cy="3014362"/>
          </a:xfrm>
          <a:prstGeom prst="rect">
            <a:avLst/>
          </a:prstGeom>
          <a:noFill/>
        </p:spPr>
      </p:pic>
    </p:spTree>
    <p:extLst>
      <p:ext uri="{BB962C8B-B14F-4D97-AF65-F5344CB8AC3E}">
        <p14:creationId xmlns:p14="http://schemas.microsoft.com/office/powerpoint/2010/main" val="18271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Gini Index</a:t>
            </a:r>
          </a:p>
        </p:txBody>
      </p:sp>
      <p:sp>
        <p:nvSpPr>
          <p:cNvPr id="3" name="Content Placeholder 2"/>
          <p:cNvSpPr>
            <a:spLocks noGrp="1"/>
          </p:cNvSpPr>
          <p:nvPr>
            <p:ph idx="1"/>
          </p:nvPr>
        </p:nvSpPr>
        <p:spPr>
          <a:xfrm>
            <a:off x="265246" y="1221964"/>
            <a:ext cx="11588956"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3970318"/>
          </a:xfrm>
          <a:prstGeom prst="rect">
            <a:avLst/>
          </a:prstGeom>
          <a:noFill/>
        </p:spPr>
        <p:txBody>
          <a:bodyPr wrap="square">
            <a:spAutoFit/>
          </a:bodyPr>
          <a:lstStyle/>
          <a:p>
            <a:pPr marL="342900" indent="-342900">
              <a:buFont typeface="Arial" panose="020B0604020202020204" pitchFamily="34" charset="0"/>
              <a:buChar char="•"/>
            </a:pPr>
            <a:r>
              <a:rPr lang="en-US" sz="2800" dirty="0"/>
              <a:t>Gini index is a measure of impurity or purity used while creating a decision tree in the CART(Classification and Regression Tree) algorithm.</a:t>
            </a:r>
            <a:endParaRPr lang="tr-TR" sz="2800" dirty="0"/>
          </a:p>
          <a:p>
            <a:pPr marL="342900" indent="-342900">
              <a:buFont typeface="Arial" panose="020B0604020202020204" pitchFamily="34" charset="0"/>
              <a:buChar char="•"/>
            </a:pPr>
            <a:r>
              <a:rPr lang="en-US" sz="2800" dirty="0"/>
              <a:t>Gini Index is a metric to measure how often a randomly chosen element </a:t>
            </a:r>
            <a:r>
              <a:rPr lang="tr-TR" sz="2800" dirty="0"/>
              <a:t>  </a:t>
            </a:r>
            <a:r>
              <a:rPr lang="en-US" sz="2800" dirty="0"/>
              <a:t>would be incorrectly identified.</a:t>
            </a:r>
            <a:endParaRPr lang="tr-TR" sz="2800" dirty="0"/>
          </a:p>
          <a:p>
            <a:pPr marL="342900" indent="-342900">
              <a:buFont typeface="Arial" panose="020B0604020202020204" pitchFamily="34" charset="0"/>
              <a:buChar char="•"/>
            </a:pPr>
            <a:r>
              <a:rPr lang="en-US" sz="2800" dirty="0"/>
              <a:t>An attribute with the low Gini index should be preferred as compared to </a:t>
            </a:r>
            <a:r>
              <a:rPr lang="tr-TR" sz="2800" dirty="0"/>
              <a:t>    </a:t>
            </a:r>
            <a:r>
              <a:rPr lang="en-US" sz="2800" dirty="0"/>
              <a:t>the high Gini index.</a:t>
            </a:r>
            <a:endParaRPr lang="tr-TR" sz="2800" dirty="0"/>
          </a:p>
          <a:p>
            <a:pPr marL="342900" indent="-342900">
              <a:buFont typeface="Arial" panose="020B0604020202020204" pitchFamily="34" charset="0"/>
              <a:buChar char="•"/>
            </a:pPr>
            <a:r>
              <a:rPr lang="en-US" sz="2800" dirty="0"/>
              <a:t>It only creates binary splits, and the CART algorithm uses the Gini index to create binary splits.</a:t>
            </a:r>
            <a:endParaRPr lang="tr-TR" sz="2800" dirty="0"/>
          </a:p>
          <a:p>
            <a:pPr marL="342900" indent="-342900">
              <a:buFont typeface="Arial" panose="020B0604020202020204" pitchFamily="34" charset="0"/>
              <a:buChar char="•"/>
            </a:pPr>
            <a:r>
              <a:rPr lang="en-US" sz="2800" dirty="0"/>
              <a:t>Gini index can be calculated using the below formula:</a:t>
            </a:r>
          </a:p>
        </p:txBody>
      </p:sp>
      <p:pic>
        <p:nvPicPr>
          <p:cNvPr id="5" name="Resim 4">
            <a:extLst>
              <a:ext uri="{FF2B5EF4-FFF2-40B4-BE49-F238E27FC236}">
                <a16:creationId xmlns:a16="http://schemas.microsoft.com/office/drawing/2014/main" id="{1C61D37D-E5E0-40F0-A8DB-58CEE79934CE}"/>
              </a:ext>
            </a:extLst>
          </p:cNvPr>
          <p:cNvPicPr>
            <a:picLocks noChangeAspect="1"/>
          </p:cNvPicPr>
          <p:nvPr/>
        </p:nvPicPr>
        <p:blipFill>
          <a:blip r:embed="rId3"/>
          <a:stretch>
            <a:fillRect/>
          </a:stretch>
        </p:blipFill>
        <p:spPr>
          <a:xfrm>
            <a:off x="4078982" y="5192281"/>
            <a:ext cx="3312368" cy="1347195"/>
          </a:xfrm>
          <a:prstGeom prst="rect">
            <a:avLst/>
          </a:prstGeom>
        </p:spPr>
      </p:pic>
    </p:spTree>
    <p:extLst>
      <p:ext uri="{BB962C8B-B14F-4D97-AF65-F5344CB8AC3E}">
        <p14:creationId xmlns:p14="http://schemas.microsoft.com/office/powerpoint/2010/main" val="40535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8114750" y="1537232"/>
            <a:ext cx="3657124" cy="2566759"/>
          </a:xfrm>
          <a:custGeom>
            <a:avLst/>
            <a:gdLst/>
            <a:ahLst/>
            <a:cxnLst/>
            <a:rect l="l" t="t" r="r" b="b"/>
            <a:pathLst>
              <a:path w="2743200" h="1925320">
                <a:moveTo>
                  <a:pt x="0" y="167893"/>
                </a:moveTo>
                <a:lnTo>
                  <a:pt x="5998" y="123266"/>
                </a:lnTo>
                <a:lnTo>
                  <a:pt x="22925" y="83161"/>
                </a:lnTo>
                <a:lnTo>
                  <a:pt x="49180" y="49180"/>
                </a:lnTo>
                <a:lnTo>
                  <a:pt x="83161" y="22925"/>
                </a:lnTo>
                <a:lnTo>
                  <a:pt x="123266" y="5998"/>
                </a:lnTo>
                <a:lnTo>
                  <a:pt x="167894" y="0"/>
                </a:lnTo>
                <a:lnTo>
                  <a:pt x="2575305" y="0"/>
                </a:lnTo>
                <a:lnTo>
                  <a:pt x="2619933" y="5998"/>
                </a:lnTo>
                <a:lnTo>
                  <a:pt x="2660038" y="22925"/>
                </a:lnTo>
                <a:lnTo>
                  <a:pt x="2694019" y="49180"/>
                </a:lnTo>
                <a:lnTo>
                  <a:pt x="2720274" y="83161"/>
                </a:lnTo>
                <a:lnTo>
                  <a:pt x="2737201" y="123266"/>
                </a:lnTo>
                <a:lnTo>
                  <a:pt x="2743200" y="167893"/>
                </a:lnTo>
                <a:lnTo>
                  <a:pt x="2743200" y="1756917"/>
                </a:lnTo>
                <a:lnTo>
                  <a:pt x="2737201" y="1801545"/>
                </a:lnTo>
                <a:lnTo>
                  <a:pt x="2720274" y="1841650"/>
                </a:lnTo>
                <a:lnTo>
                  <a:pt x="2694019" y="1875631"/>
                </a:lnTo>
                <a:lnTo>
                  <a:pt x="2660038" y="1901886"/>
                </a:lnTo>
                <a:lnTo>
                  <a:pt x="2619933" y="1918813"/>
                </a:lnTo>
                <a:lnTo>
                  <a:pt x="2575305" y="1924811"/>
                </a:lnTo>
                <a:lnTo>
                  <a:pt x="167894" y="1924811"/>
                </a:lnTo>
                <a:lnTo>
                  <a:pt x="123266" y="1918813"/>
                </a:lnTo>
                <a:lnTo>
                  <a:pt x="83161" y="1901886"/>
                </a:lnTo>
                <a:lnTo>
                  <a:pt x="49180" y="1875631"/>
                </a:lnTo>
                <a:lnTo>
                  <a:pt x="22925" y="1841650"/>
                </a:lnTo>
                <a:lnTo>
                  <a:pt x="5998" y="1801545"/>
                </a:lnTo>
                <a:lnTo>
                  <a:pt x="0" y="1756917"/>
                </a:lnTo>
                <a:lnTo>
                  <a:pt x="0" y="167893"/>
                </a:lnTo>
                <a:close/>
              </a:path>
            </a:pathLst>
          </a:custGeom>
          <a:ln w="57912">
            <a:solidFill>
              <a:srgbClr val="FF0000"/>
            </a:solidFill>
          </a:ln>
        </p:spPr>
        <p:txBody>
          <a:bodyPr wrap="square" lIns="0" tIns="0" rIns="0" bIns="0" rtlCol="0"/>
          <a:lstStyle/>
          <a:p>
            <a:endParaRPr sz="2666"/>
          </a:p>
        </p:txBody>
      </p:sp>
      <p:sp>
        <p:nvSpPr>
          <p:cNvPr id="18" name="object 18"/>
          <p:cNvSpPr/>
          <p:nvPr/>
        </p:nvSpPr>
        <p:spPr>
          <a:xfrm>
            <a:off x="520784" y="1751275"/>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000000"/>
          </a:solidFill>
        </p:spPr>
        <p:txBody>
          <a:bodyPr wrap="square" lIns="0" tIns="0" rIns="0" bIns="0" rtlCol="0"/>
          <a:lstStyle/>
          <a:p>
            <a:endParaRPr sz="2666"/>
          </a:p>
        </p:txBody>
      </p:sp>
      <p:sp>
        <p:nvSpPr>
          <p:cNvPr id="19" name="object 19"/>
          <p:cNvSpPr/>
          <p:nvPr/>
        </p:nvSpPr>
        <p:spPr>
          <a:xfrm>
            <a:off x="1736287" y="1751275"/>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000000"/>
          </a:solidFill>
        </p:spPr>
        <p:txBody>
          <a:bodyPr wrap="square" lIns="0" tIns="0" rIns="0" bIns="0" rtlCol="0"/>
          <a:lstStyle/>
          <a:p>
            <a:endParaRPr sz="2666"/>
          </a:p>
        </p:txBody>
      </p:sp>
      <p:sp>
        <p:nvSpPr>
          <p:cNvPr id="20" name="object 20"/>
          <p:cNvSpPr/>
          <p:nvPr/>
        </p:nvSpPr>
        <p:spPr>
          <a:xfrm>
            <a:off x="2711518" y="1751275"/>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000000"/>
          </a:solidFill>
        </p:spPr>
        <p:txBody>
          <a:bodyPr wrap="square" lIns="0" tIns="0" rIns="0" bIns="0" rtlCol="0"/>
          <a:lstStyle/>
          <a:p>
            <a:endParaRPr sz="2666"/>
          </a:p>
        </p:txBody>
      </p:sp>
      <p:sp>
        <p:nvSpPr>
          <p:cNvPr id="21" name="object 21"/>
          <p:cNvSpPr/>
          <p:nvPr/>
        </p:nvSpPr>
        <p:spPr>
          <a:xfrm>
            <a:off x="520784" y="2055866"/>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2" name="object 22"/>
          <p:cNvSpPr/>
          <p:nvPr/>
        </p:nvSpPr>
        <p:spPr>
          <a:xfrm>
            <a:off x="1736287" y="2055866"/>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3" name="object 23"/>
          <p:cNvSpPr/>
          <p:nvPr/>
        </p:nvSpPr>
        <p:spPr>
          <a:xfrm>
            <a:off x="2711518" y="2055866"/>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24" name="object 24"/>
          <p:cNvSpPr/>
          <p:nvPr/>
        </p:nvSpPr>
        <p:spPr>
          <a:xfrm>
            <a:off x="520784" y="2665048"/>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5" name="object 25"/>
          <p:cNvSpPr/>
          <p:nvPr/>
        </p:nvSpPr>
        <p:spPr>
          <a:xfrm>
            <a:off x="1736287" y="2665048"/>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6" name="object 26"/>
          <p:cNvSpPr/>
          <p:nvPr/>
        </p:nvSpPr>
        <p:spPr>
          <a:xfrm>
            <a:off x="2711518" y="2665048"/>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27" name="object 27"/>
          <p:cNvSpPr/>
          <p:nvPr/>
        </p:nvSpPr>
        <p:spPr>
          <a:xfrm>
            <a:off x="520784" y="3274061"/>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8" name="object 28"/>
          <p:cNvSpPr/>
          <p:nvPr/>
        </p:nvSpPr>
        <p:spPr>
          <a:xfrm>
            <a:off x="1736287" y="3274061"/>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9" name="object 29"/>
          <p:cNvSpPr/>
          <p:nvPr/>
        </p:nvSpPr>
        <p:spPr>
          <a:xfrm>
            <a:off x="2711518" y="3274061"/>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30" name="object 30"/>
          <p:cNvSpPr/>
          <p:nvPr/>
        </p:nvSpPr>
        <p:spPr>
          <a:xfrm>
            <a:off x="520784" y="3883243"/>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31" name="object 31"/>
          <p:cNvSpPr/>
          <p:nvPr/>
        </p:nvSpPr>
        <p:spPr>
          <a:xfrm>
            <a:off x="1736287" y="3883243"/>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32" name="object 32"/>
          <p:cNvSpPr/>
          <p:nvPr/>
        </p:nvSpPr>
        <p:spPr>
          <a:xfrm>
            <a:off x="2711518" y="3883243"/>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graphicFrame>
        <p:nvGraphicFramePr>
          <p:cNvPr id="33" name="object 33"/>
          <p:cNvGraphicFramePr>
            <a:graphicFrameLocks noGrp="1"/>
          </p:cNvGraphicFramePr>
          <p:nvPr/>
        </p:nvGraphicFramePr>
        <p:xfrm>
          <a:off x="520785" y="1734480"/>
          <a:ext cx="3654584" cy="2453313"/>
        </p:xfrm>
        <a:graphic>
          <a:graphicData uri="http://schemas.openxmlformats.org/drawingml/2006/table">
            <a:tbl>
              <a:tblPr firstRow="1" bandRow="1">
                <a:tableStyleId>{2D5ABB26-0587-4C30-8999-92F81FD0307C}</a:tableStyleId>
              </a:tblPr>
              <a:tblGrid>
                <a:gridCol w="1235972">
                  <a:extLst>
                    <a:ext uri="{9D8B030D-6E8A-4147-A177-3AD203B41FA5}">
                      <a16:colId xmlns:a16="http://schemas.microsoft.com/office/drawing/2014/main" val="20000"/>
                    </a:ext>
                  </a:extLst>
                </a:gridCol>
                <a:gridCol w="1059042">
                  <a:extLst>
                    <a:ext uri="{9D8B030D-6E8A-4147-A177-3AD203B41FA5}">
                      <a16:colId xmlns:a16="http://schemas.microsoft.com/office/drawing/2014/main" val="20001"/>
                    </a:ext>
                  </a:extLst>
                </a:gridCol>
                <a:gridCol w="1359570">
                  <a:extLst>
                    <a:ext uri="{9D8B030D-6E8A-4147-A177-3AD203B41FA5}">
                      <a16:colId xmlns:a16="http://schemas.microsoft.com/office/drawing/2014/main" val="20002"/>
                    </a:ext>
                  </a:extLst>
                </a:gridCol>
              </a:tblGrid>
              <a:tr h="334660">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91282">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1"/>
                  </a:ext>
                </a:extLst>
              </a:tr>
              <a:tr h="304624">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3045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3"/>
                  </a:ext>
                </a:extLst>
              </a:tr>
              <a:tr h="304455">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4"/>
                  </a:ext>
                </a:extLst>
              </a:tr>
              <a:tr h="3045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5"/>
                  </a:ext>
                </a:extLst>
              </a:tr>
              <a:tr h="304624">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6"/>
                  </a:ext>
                </a:extLst>
              </a:tr>
              <a:tr h="304556">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4" name="object 34"/>
          <p:cNvSpPr/>
          <p:nvPr/>
        </p:nvSpPr>
        <p:spPr>
          <a:xfrm>
            <a:off x="648935" y="1769188"/>
            <a:ext cx="1036692" cy="253967"/>
          </a:xfrm>
          <a:prstGeom prst="rect">
            <a:avLst/>
          </a:prstGeom>
          <a:blipFill>
            <a:blip r:embed="rId2" cstate="print"/>
            <a:stretch>
              <a:fillRect/>
            </a:stretch>
          </a:blipFill>
        </p:spPr>
        <p:txBody>
          <a:bodyPr wrap="square" lIns="0" tIns="0" rIns="0" bIns="0" rtlCol="0"/>
          <a:lstStyle/>
          <a:p>
            <a:endParaRPr sz="2666" dirty="0"/>
          </a:p>
        </p:txBody>
      </p:sp>
      <p:sp>
        <p:nvSpPr>
          <p:cNvPr id="35" name="object 35"/>
          <p:cNvSpPr/>
          <p:nvPr/>
        </p:nvSpPr>
        <p:spPr>
          <a:xfrm>
            <a:off x="1995162" y="1769188"/>
            <a:ext cx="551006" cy="253967"/>
          </a:xfrm>
          <a:prstGeom prst="rect">
            <a:avLst/>
          </a:prstGeom>
          <a:blipFill>
            <a:blip r:embed="rId3" cstate="print"/>
            <a:stretch>
              <a:fillRect/>
            </a:stretch>
          </a:blipFill>
        </p:spPr>
        <p:txBody>
          <a:bodyPr wrap="square" lIns="0" tIns="0" rIns="0" bIns="0" rtlCol="0"/>
          <a:lstStyle/>
          <a:p>
            <a:endParaRPr sz="2666"/>
          </a:p>
        </p:txBody>
      </p:sp>
      <p:sp>
        <p:nvSpPr>
          <p:cNvPr id="36" name="object 36"/>
          <p:cNvSpPr/>
          <p:nvPr/>
        </p:nvSpPr>
        <p:spPr>
          <a:xfrm>
            <a:off x="3208449" y="1769188"/>
            <a:ext cx="563688" cy="253967"/>
          </a:xfrm>
          <a:prstGeom prst="rect">
            <a:avLst/>
          </a:prstGeom>
          <a:blipFill>
            <a:blip r:embed="rId4" cstate="print"/>
            <a:stretch>
              <a:fillRect/>
            </a:stretch>
          </a:blipFill>
        </p:spPr>
        <p:txBody>
          <a:bodyPr wrap="square" lIns="0" tIns="0" rIns="0" bIns="0" rtlCol="0"/>
          <a:lstStyle/>
          <a:p>
            <a:endParaRPr sz="2666"/>
          </a:p>
        </p:txBody>
      </p:sp>
      <p:sp>
        <p:nvSpPr>
          <p:cNvPr id="37" name="object 37"/>
          <p:cNvSpPr/>
          <p:nvPr/>
        </p:nvSpPr>
        <p:spPr>
          <a:xfrm>
            <a:off x="611957" y="2069140"/>
            <a:ext cx="359617" cy="258436"/>
          </a:xfrm>
          <a:prstGeom prst="rect">
            <a:avLst/>
          </a:prstGeom>
          <a:blipFill>
            <a:blip r:embed="rId5" cstate="print"/>
            <a:stretch>
              <a:fillRect/>
            </a:stretch>
          </a:blipFill>
        </p:spPr>
        <p:txBody>
          <a:bodyPr wrap="square" lIns="0" tIns="0" rIns="0" bIns="0" rtlCol="0"/>
          <a:lstStyle/>
          <a:p>
            <a:endParaRPr sz="2666"/>
          </a:p>
        </p:txBody>
      </p:sp>
      <p:sp>
        <p:nvSpPr>
          <p:cNvPr id="38" name="object 38"/>
          <p:cNvSpPr/>
          <p:nvPr/>
        </p:nvSpPr>
        <p:spPr>
          <a:xfrm>
            <a:off x="1827715" y="2069140"/>
            <a:ext cx="650967" cy="258436"/>
          </a:xfrm>
          <a:prstGeom prst="rect">
            <a:avLst/>
          </a:prstGeom>
          <a:blipFill>
            <a:blip r:embed="rId6" cstate="print"/>
            <a:stretch>
              <a:fillRect/>
            </a:stretch>
          </a:blipFill>
        </p:spPr>
        <p:txBody>
          <a:bodyPr wrap="square" lIns="0" tIns="0" rIns="0" bIns="0" rtlCol="0"/>
          <a:lstStyle/>
          <a:p>
            <a:endParaRPr sz="2666"/>
          </a:p>
        </p:txBody>
      </p:sp>
      <p:sp>
        <p:nvSpPr>
          <p:cNvPr id="39" name="object 39"/>
          <p:cNvSpPr/>
          <p:nvPr/>
        </p:nvSpPr>
        <p:spPr>
          <a:xfrm>
            <a:off x="3084512" y="2073204"/>
            <a:ext cx="834839" cy="254372"/>
          </a:xfrm>
          <a:prstGeom prst="rect">
            <a:avLst/>
          </a:prstGeom>
          <a:blipFill>
            <a:blip r:embed="rId7" cstate="print"/>
            <a:stretch>
              <a:fillRect/>
            </a:stretch>
          </a:blipFill>
        </p:spPr>
        <p:txBody>
          <a:bodyPr wrap="square" lIns="0" tIns="0" rIns="0" bIns="0" rtlCol="0"/>
          <a:lstStyle/>
          <a:p>
            <a:endParaRPr sz="2666"/>
          </a:p>
        </p:txBody>
      </p:sp>
      <p:sp>
        <p:nvSpPr>
          <p:cNvPr id="40" name="object 40"/>
          <p:cNvSpPr/>
          <p:nvPr/>
        </p:nvSpPr>
        <p:spPr>
          <a:xfrm>
            <a:off x="611957" y="2374308"/>
            <a:ext cx="359617" cy="258029"/>
          </a:xfrm>
          <a:prstGeom prst="rect">
            <a:avLst/>
          </a:prstGeom>
          <a:blipFill>
            <a:blip r:embed="rId5" cstate="print"/>
            <a:stretch>
              <a:fillRect/>
            </a:stretch>
          </a:blipFill>
        </p:spPr>
        <p:txBody>
          <a:bodyPr wrap="square" lIns="0" tIns="0" rIns="0" bIns="0" rtlCol="0"/>
          <a:lstStyle/>
          <a:p>
            <a:endParaRPr sz="2666"/>
          </a:p>
        </p:txBody>
      </p:sp>
      <p:sp>
        <p:nvSpPr>
          <p:cNvPr id="41" name="object 41"/>
          <p:cNvSpPr/>
          <p:nvPr/>
        </p:nvSpPr>
        <p:spPr>
          <a:xfrm>
            <a:off x="1827714" y="2374308"/>
            <a:ext cx="580263" cy="258029"/>
          </a:xfrm>
          <a:prstGeom prst="rect">
            <a:avLst/>
          </a:prstGeom>
          <a:blipFill>
            <a:blip r:embed="rId8" cstate="print"/>
            <a:stretch>
              <a:fillRect/>
            </a:stretch>
          </a:blipFill>
        </p:spPr>
        <p:txBody>
          <a:bodyPr wrap="square" lIns="0" tIns="0" rIns="0" bIns="0" rtlCol="0"/>
          <a:lstStyle/>
          <a:p>
            <a:endParaRPr sz="2666"/>
          </a:p>
        </p:txBody>
      </p:sp>
      <p:sp>
        <p:nvSpPr>
          <p:cNvPr id="42" name="object 42"/>
          <p:cNvSpPr/>
          <p:nvPr/>
        </p:nvSpPr>
        <p:spPr>
          <a:xfrm>
            <a:off x="3084512" y="2378370"/>
            <a:ext cx="834839" cy="253967"/>
          </a:xfrm>
          <a:prstGeom prst="rect">
            <a:avLst/>
          </a:prstGeom>
          <a:blipFill>
            <a:blip r:embed="rId7" cstate="print"/>
            <a:stretch>
              <a:fillRect/>
            </a:stretch>
          </a:blipFill>
        </p:spPr>
        <p:txBody>
          <a:bodyPr wrap="square" lIns="0" tIns="0" rIns="0" bIns="0" rtlCol="0"/>
          <a:lstStyle/>
          <a:p>
            <a:endParaRPr sz="2666"/>
          </a:p>
        </p:txBody>
      </p:sp>
      <p:sp>
        <p:nvSpPr>
          <p:cNvPr id="43" name="object 43"/>
          <p:cNvSpPr/>
          <p:nvPr/>
        </p:nvSpPr>
        <p:spPr>
          <a:xfrm>
            <a:off x="611957" y="2679068"/>
            <a:ext cx="422601" cy="258030"/>
          </a:xfrm>
          <a:prstGeom prst="rect">
            <a:avLst/>
          </a:prstGeom>
          <a:blipFill>
            <a:blip r:embed="rId9" cstate="print"/>
            <a:stretch>
              <a:fillRect/>
            </a:stretch>
          </a:blipFill>
        </p:spPr>
        <p:txBody>
          <a:bodyPr wrap="square" lIns="0" tIns="0" rIns="0" bIns="0" rtlCol="0"/>
          <a:lstStyle/>
          <a:p>
            <a:endParaRPr sz="2666"/>
          </a:p>
        </p:txBody>
      </p:sp>
      <p:sp>
        <p:nvSpPr>
          <p:cNvPr id="44" name="object 44"/>
          <p:cNvSpPr/>
          <p:nvPr/>
        </p:nvSpPr>
        <p:spPr>
          <a:xfrm>
            <a:off x="1827715" y="2679068"/>
            <a:ext cx="650967" cy="258030"/>
          </a:xfrm>
          <a:prstGeom prst="rect">
            <a:avLst/>
          </a:prstGeom>
          <a:blipFill>
            <a:blip r:embed="rId6" cstate="print"/>
            <a:stretch>
              <a:fillRect/>
            </a:stretch>
          </a:blipFill>
        </p:spPr>
        <p:txBody>
          <a:bodyPr wrap="square" lIns="0" tIns="0" rIns="0" bIns="0" rtlCol="0"/>
          <a:lstStyle/>
          <a:p>
            <a:endParaRPr sz="2666"/>
          </a:p>
        </p:txBody>
      </p:sp>
      <p:sp>
        <p:nvSpPr>
          <p:cNvPr id="45" name="object 45"/>
          <p:cNvSpPr/>
          <p:nvPr/>
        </p:nvSpPr>
        <p:spPr>
          <a:xfrm>
            <a:off x="3273971" y="2683130"/>
            <a:ext cx="424125" cy="253967"/>
          </a:xfrm>
          <a:prstGeom prst="rect">
            <a:avLst/>
          </a:prstGeom>
          <a:blipFill>
            <a:blip r:embed="rId10" cstate="print"/>
            <a:stretch>
              <a:fillRect/>
            </a:stretch>
          </a:blipFill>
        </p:spPr>
        <p:txBody>
          <a:bodyPr wrap="square" lIns="0" tIns="0" rIns="0" bIns="0" rtlCol="0"/>
          <a:lstStyle/>
          <a:p>
            <a:endParaRPr sz="2666"/>
          </a:p>
        </p:txBody>
      </p:sp>
      <p:sp>
        <p:nvSpPr>
          <p:cNvPr id="46" name="object 46"/>
          <p:cNvSpPr/>
          <p:nvPr/>
        </p:nvSpPr>
        <p:spPr>
          <a:xfrm>
            <a:off x="611957" y="2983828"/>
            <a:ext cx="422601" cy="258030"/>
          </a:xfrm>
          <a:prstGeom prst="rect">
            <a:avLst/>
          </a:prstGeom>
          <a:blipFill>
            <a:blip r:embed="rId11" cstate="print"/>
            <a:stretch>
              <a:fillRect/>
            </a:stretch>
          </a:blipFill>
        </p:spPr>
        <p:txBody>
          <a:bodyPr wrap="square" lIns="0" tIns="0" rIns="0" bIns="0" rtlCol="0"/>
          <a:lstStyle/>
          <a:p>
            <a:endParaRPr sz="2666"/>
          </a:p>
        </p:txBody>
      </p:sp>
      <p:sp>
        <p:nvSpPr>
          <p:cNvPr id="47" name="object 47"/>
          <p:cNvSpPr/>
          <p:nvPr/>
        </p:nvSpPr>
        <p:spPr>
          <a:xfrm>
            <a:off x="1827714" y="2983828"/>
            <a:ext cx="580263" cy="258030"/>
          </a:xfrm>
          <a:prstGeom prst="rect">
            <a:avLst/>
          </a:prstGeom>
          <a:blipFill>
            <a:blip r:embed="rId12" cstate="print"/>
            <a:stretch>
              <a:fillRect/>
            </a:stretch>
          </a:blipFill>
        </p:spPr>
        <p:txBody>
          <a:bodyPr wrap="square" lIns="0" tIns="0" rIns="0" bIns="0" rtlCol="0"/>
          <a:lstStyle/>
          <a:p>
            <a:endParaRPr sz="2666"/>
          </a:p>
        </p:txBody>
      </p:sp>
      <p:sp>
        <p:nvSpPr>
          <p:cNvPr id="48" name="object 48"/>
          <p:cNvSpPr/>
          <p:nvPr/>
        </p:nvSpPr>
        <p:spPr>
          <a:xfrm>
            <a:off x="3273971" y="2987890"/>
            <a:ext cx="424125" cy="253967"/>
          </a:xfrm>
          <a:prstGeom prst="rect">
            <a:avLst/>
          </a:prstGeom>
          <a:blipFill>
            <a:blip r:embed="rId13" cstate="print"/>
            <a:stretch>
              <a:fillRect/>
            </a:stretch>
          </a:blipFill>
        </p:spPr>
        <p:txBody>
          <a:bodyPr wrap="square" lIns="0" tIns="0" rIns="0" bIns="0" rtlCol="0"/>
          <a:lstStyle/>
          <a:p>
            <a:endParaRPr sz="2666"/>
          </a:p>
        </p:txBody>
      </p:sp>
      <p:sp>
        <p:nvSpPr>
          <p:cNvPr id="49" name="object 49"/>
          <p:cNvSpPr/>
          <p:nvPr/>
        </p:nvSpPr>
        <p:spPr>
          <a:xfrm>
            <a:off x="611957" y="3288182"/>
            <a:ext cx="359617" cy="258436"/>
          </a:xfrm>
          <a:prstGeom prst="rect">
            <a:avLst/>
          </a:prstGeom>
          <a:blipFill>
            <a:blip r:embed="rId5" cstate="print"/>
            <a:stretch>
              <a:fillRect/>
            </a:stretch>
          </a:blipFill>
        </p:spPr>
        <p:txBody>
          <a:bodyPr wrap="square" lIns="0" tIns="0" rIns="0" bIns="0" rtlCol="0"/>
          <a:lstStyle/>
          <a:p>
            <a:endParaRPr sz="2666"/>
          </a:p>
        </p:txBody>
      </p:sp>
      <p:sp>
        <p:nvSpPr>
          <p:cNvPr id="50" name="object 50"/>
          <p:cNvSpPr/>
          <p:nvPr/>
        </p:nvSpPr>
        <p:spPr>
          <a:xfrm>
            <a:off x="1827714" y="3288182"/>
            <a:ext cx="580263" cy="258436"/>
          </a:xfrm>
          <a:prstGeom prst="rect">
            <a:avLst/>
          </a:prstGeom>
          <a:blipFill>
            <a:blip r:embed="rId8" cstate="print"/>
            <a:stretch>
              <a:fillRect/>
            </a:stretch>
          </a:blipFill>
        </p:spPr>
        <p:txBody>
          <a:bodyPr wrap="square" lIns="0" tIns="0" rIns="0" bIns="0" rtlCol="0"/>
          <a:lstStyle/>
          <a:p>
            <a:endParaRPr sz="2666"/>
          </a:p>
        </p:txBody>
      </p:sp>
      <p:sp>
        <p:nvSpPr>
          <p:cNvPr id="51" name="object 51"/>
          <p:cNvSpPr/>
          <p:nvPr/>
        </p:nvSpPr>
        <p:spPr>
          <a:xfrm>
            <a:off x="3084512" y="3292313"/>
            <a:ext cx="834839" cy="253967"/>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611957" y="3593009"/>
            <a:ext cx="359617" cy="258030"/>
          </a:xfrm>
          <a:prstGeom prst="rect">
            <a:avLst/>
          </a:prstGeom>
          <a:blipFill>
            <a:blip r:embed="rId5" cstate="print"/>
            <a:stretch>
              <a:fillRect/>
            </a:stretch>
          </a:blipFill>
        </p:spPr>
        <p:txBody>
          <a:bodyPr wrap="square" lIns="0" tIns="0" rIns="0" bIns="0" rtlCol="0"/>
          <a:lstStyle/>
          <a:p>
            <a:endParaRPr sz="2666"/>
          </a:p>
        </p:txBody>
      </p:sp>
      <p:sp>
        <p:nvSpPr>
          <p:cNvPr id="53" name="object 53"/>
          <p:cNvSpPr/>
          <p:nvPr/>
        </p:nvSpPr>
        <p:spPr>
          <a:xfrm>
            <a:off x="1827715" y="3593009"/>
            <a:ext cx="650967" cy="258030"/>
          </a:xfrm>
          <a:prstGeom prst="rect">
            <a:avLst/>
          </a:prstGeom>
          <a:blipFill>
            <a:blip r:embed="rId6" cstate="print"/>
            <a:stretch>
              <a:fillRect/>
            </a:stretch>
          </a:blipFill>
        </p:spPr>
        <p:txBody>
          <a:bodyPr wrap="square" lIns="0" tIns="0" rIns="0" bIns="0" rtlCol="0"/>
          <a:lstStyle/>
          <a:p>
            <a:endParaRPr sz="2666"/>
          </a:p>
        </p:txBody>
      </p:sp>
      <p:sp>
        <p:nvSpPr>
          <p:cNvPr id="54" name="object 54"/>
          <p:cNvSpPr/>
          <p:nvPr/>
        </p:nvSpPr>
        <p:spPr>
          <a:xfrm>
            <a:off x="3273971" y="3597074"/>
            <a:ext cx="424125" cy="253967"/>
          </a:xfrm>
          <a:prstGeom prst="rect">
            <a:avLst/>
          </a:prstGeom>
          <a:blipFill>
            <a:blip r:embed="rId10" cstate="print"/>
            <a:stretch>
              <a:fillRect/>
            </a:stretch>
          </a:blipFill>
        </p:spPr>
        <p:txBody>
          <a:bodyPr wrap="square" lIns="0" tIns="0" rIns="0" bIns="0" rtlCol="0"/>
          <a:lstStyle/>
          <a:p>
            <a:endParaRPr sz="2666"/>
          </a:p>
        </p:txBody>
      </p:sp>
      <p:sp>
        <p:nvSpPr>
          <p:cNvPr id="55" name="object 55"/>
          <p:cNvSpPr/>
          <p:nvPr/>
        </p:nvSpPr>
        <p:spPr>
          <a:xfrm>
            <a:off x="611957" y="3897769"/>
            <a:ext cx="422601" cy="258030"/>
          </a:xfrm>
          <a:prstGeom prst="rect">
            <a:avLst/>
          </a:prstGeom>
          <a:blipFill>
            <a:blip r:embed="rId9" cstate="print"/>
            <a:stretch>
              <a:fillRect/>
            </a:stretch>
          </a:blipFill>
        </p:spPr>
        <p:txBody>
          <a:bodyPr wrap="square" lIns="0" tIns="0" rIns="0" bIns="0" rtlCol="0"/>
          <a:lstStyle/>
          <a:p>
            <a:endParaRPr sz="2666"/>
          </a:p>
        </p:txBody>
      </p:sp>
      <p:sp>
        <p:nvSpPr>
          <p:cNvPr id="56" name="object 56"/>
          <p:cNvSpPr/>
          <p:nvPr/>
        </p:nvSpPr>
        <p:spPr>
          <a:xfrm>
            <a:off x="1827714" y="3897769"/>
            <a:ext cx="580263" cy="258030"/>
          </a:xfrm>
          <a:prstGeom prst="rect">
            <a:avLst/>
          </a:prstGeom>
          <a:blipFill>
            <a:blip r:embed="rId8" cstate="print"/>
            <a:stretch>
              <a:fillRect/>
            </a:stretch>
          </a:blipFill>
        </p:spPr>
        <p:txBody>
          <a:bodyPr wrap="square" lIns="0" tIns="0" rIns="0" bIns="0" rtlCol="0"/>
          <a:lstStyle/>
          <a:p>
            <a:endParaRPr sz="2666"/>
          </a:p>
        </p:txBody>
      </p:sp>
      <p:sp>
        <p:nvSpPr>
          <p:cNvPr id="57" name="object 57"/>
          <p:cNvSpPr/>
          <p:nvPr/>
        </p:nvSpPr>
        <p:spPr>
          <a:xfrm>
            <a:off x="3273971" y="3901834"/>
            <a:ext cx="424125" cy="253967"/>
          </a:xfrm>
          <a:prstGeom prst="rect">
            <a:avLst/>
          </a:prstGeom>
          <a:blipFill>
            <a:blip r:embed="rId10" cstate="print"/>
            <a:stretch>
              <a:fillRect/>
            </a:stretch>
          </a:blipFill>
        </p:spPr>
        <p:txBody>
          <a:bodyPr wrap="square" lIns="0" tIns="0" rIns="0" bIns="0" rtlCol="0"/>
          <a:lstStyle/>
          <a:p>
            <a:endParaRPr sz="2666"/>
          </a:p>
        </p:txBody>
      </p:sp>
      <p:sp>
        <p:nvSpPr>
          <p:cNvPr id="58" name="object 58"/>
          <p:cNvSpPr/>
          <p:nvPr/>
        </p:nvSpPr>
        <p:spPr>
          <a:xfrm>
            <a:off x="5490763" y="1761739"/>
            <a:ext cx="1471315" cy="619679"/>
          </a:xfrm>
          <a:custGeom>
            <a:avLst/>
            <a:gdLst/>
            <a:ahLst/>
            <a:cxnLst/>
            <a:rect l="l" t="t" r="r" b="b"/>
            <a:pathLst>
              <a:path w="1103629" h="464819">
                <a:moveTo>
                  <a:pt x="0" y="464820"/>
                </a:moveTo>
                <a:lnTo>
                  <a:pt x="1103376" y="464820"/>
                </a:lnTo>
                <a:lnTo>
                  <a:pt x="1103376" y="0"/>
                </a:lnTo>
                <a:lnTo>
                  <a:pt x="0" y="0"/>
                </a:lnTo>
                <a:lnTo>
                  <a:pt x="0" y="464820"/>
                </a:lnTo>
                <a:close/>
              </a:path>
            </a:pathLst>
          </a:custGeom>
          <a:solidFill>
            <a:srgbClr val="E7E7E7"/>
          </a:solidFill>
        </p:spPr>
        <p:txBody>
          <a:bodyPr wrap="square" lIns="0" tIns="0" rIns="0" bIns="0" rtlCol="0"/>
          <a:lstStyle/>
          <a:p>
            <a:endParaRPr sz="2666"/>
          </a:p>
        </p:txBody>
      </p:sp>
      <p:sp>
        <p:nvSpPr>
          <p:cNvPr id="59" name="object 59"/>
          <p:cNvSpPr/>
          <p:nvPr/>
        </p:nvSpPr>
        <p:spPr>
          <a:xfrm>
            <a:off x="5490763" y="1761739"/>
            <a:ext cx="1471315" cy="619679"/>
          </a:xfrm>
          <a:custGeom>
            <a:avLst/>
            <a:gdLst/>
            <a:ahLst/>
            <a:cxnLst/>
            <a:rect l="l" t="t" r="r" b="b"/>
            <a:pathLst>
              <a:path w="1103629" h="464819">
                <a:moveTo>
                  <a:pt x="0" y="464820"/>
                </a:moveTo>
                <a:lnTo>
                  <a:pt x="1103376" y="464820"/>
                </a:lnTo>
                <a:lnTo>
                  <a:pt x="1103376" y="0"/>
                </a:lnTo>
                <a:lnTo>
                  <a:pt x="0" y="0"/>
                </a:lnTo>
                <a:lnTo>
                  <a:pt x="0" y="464820"/>
                </a:lnTo>
                <a:close/>
              </a:path>
            </a:pathLst>
          </a:custGeom>
          <a:ln w="19812">
            <a:solidFill>
              <a:srgbClr val="000000"/>
            </a:solidFill>
          </a:ln>
        </p:spPr>
        <p:txBody>
          <a:bodyPr wrap="square" lIns="0" tIns="0" rIns="0" bIns="0" rtlCol="0"/>
          <a:lstStyle/>
          <a:p>
            <a:endParaRPr sz="2666"/>
          </a:p>
        </p:txBody>
      </p:sp>
      <p:sp>
        <p:nvSpPr>
          <p:cNvPr id="60" name="object 60"/>
          <p:cNvSpPr/>
          <p:nvPr/>
        </p:nvSpPr>
        <p:spPr>
          <a:xfrm>
            <a:off x="5896435" y="1841654"/>
            <a:ext cx="789938" cy="418536"/>
          </a:xfrm>
          <a:prstGeom prst="rect">
            <a:avLst/>
          </a:prstGeom>
          <a:blipFill>
            <a:blip r:embed="rId14" cstate="print"/>
            <a:stretch>
              <a:fillRect/>
            </a:stretch>
          </a:blipFill>
        </p:spPr>
        <p:txBody>
          <a:bodyPr wrap="square" lIns="0" tIns="0" rIns="0" bIns="0" rtlCol="0"/>
          <a:lstStyle/>
          <a:p>
            <a:endParaRPr sz="2666"/>
          </a:p>
        </p:txBody>
      </p:sp>
      <p:sp>
        <p:nvSpPr>
          <p:cNvPr id="61" name="object 61"/>
          <p:cNvSpPr/>
          <p:nvPr/>
        </p:nvSpPr>
        <p:spPr>
          <a:xfrm>
            <a:off x="5371907" y="2374816"/>
            <a:ext cx="860948" cy="987931"/>
          </a:xfrm>
          <a:custGeom>
            <a:avLst/>
            <a:gdLst/>
            <a:ahLst/>
            <a:cxnLst/>
            <a:rect l="l" t="t" r="r" b="b"/>
            <a:pathLst>
              <a:path w="645795" h="741044">
                <a:moveTo>
                  <a:pt x="21209" y="658368"/>
                </a:moveTo>
                <a:lnTo>
                  <a:pt x="0" y="740791"/>
                </a:lnTo>
                <a:lnTo>
                  <a:pt x="78740" y="708279"/>
                </a:lnTo>
                <a:lnTo>
                  <a:pt x="65857" y="697103"/>
                </a:lnTo>
                <a:lnTo>
                  <a:pt x="46482" y="697103"/>
                </a:lnTo>
                <a:lnTo>
                  <a:pt x="36830" y="688720"/>
                </a:lnTo>
                <a:lnTo>
                  <a:pt x="45157" y="679144"/>
                </a:lnTo>
                <a:lnTo>
                  <a:pt x="21209" y="658368"/>
                </a:lnTo>
                <a:close/>
              </a:path>
              <a:path w="645795" h="741044">
                <a:moveTo>
                  <a:pt x="45157" y="679144"/>
                </a:moveTo>
                <a:lnTo>
                  <a:pt x="36830" y="688720"/>
                </a:lnTo>
                <a:lnTo>
                  <a:pt x="46482" y="697103"/>
                </a:lnTo>
                <a:lnTo>
                  <a:pt x="54813" y="687521"/>
                </a:lnTo>
                <a:lnTo>
                  <a:pt x="45157" y="679144"/>
                </a:lnTo>
                <a:close/>
              </a:path>
              <a:path w="645795" h="741044">
                <a:moveTo>
                  <a:pt x="54813" y="687521"/>
                </a:moveTo>
                <a:lnTo>
                  <a:pt x="46482" y="697103"/>
                </a:lnTo>
                <a:lnTo>
                  <a:pt x="65857" y="697103"/>
                </a:lnTo>
                <a:lnTo>
                  <a:pt x="54813" y="687521"/>
                </a:lnTo>
                <a:close/>
              </a:path>
              <a:path w="645795" h="741044">
                <a:moveTo>
                  <a:pt x="635762" y="0"/>
                </a:moveTo>
                <a:lnTo>
                  <a:pt x="45157" y="679144"/>
                </a:lnTo>
                <a:lnTo>
                  <a:pt x="54813" y="687521"/>
                </a:lnTo>
                <a:lnTo>
                  <a:pt x="645414" y="8382"/>
                </a:lnTo>
                <a:lnTo>
                  <a:pt x="635762" y="0"/>
                </a:lnTo>
                <a:close/>
              </a:path>
            </a:pathLst>
          </a:custGeom>
          <a:solidFill>
            <a:srgbClr val="000000"/>
          </a:solidFill>
        </p:spPr>
        <p:txBody>
          <a:bodyPr wrap="square" lIns="0" tIns="0" rIns="0" bIns="0" rtlCol="0"/>
          <a:lstStyle/>
          <a:p>
            <a:endParaRPr sz="2666"/>
          </a:p>
        </p:txBody>
      </p:sp>
      <p:sp>
        <p:nvSpPr>
          <p:cNvPr id="62" name="object 62"/>
          <p:cNvSpPr/>
          <p:nvPr/>
        </p:nvSpPr>
        <p:spPr>
          <a:xfrm>
            <a:off x="4576483" y="3362745"/>
            <a:ext cx="1593219" cy="617986"/>
          </a:xfrm>
          <a:custGeom>
            <a:avLst/>
            <a:gdLst/>
            <a:ahLst/>
            <a:cxnLst/>
            <a:rect l="l" t="t" r="r" b="b"/>
            <a:pathLst>
              <a:path w="1195070" h="463550">
                <a:moveTo>
                  <a:pt x="192277" y="0"/>
                </a:moveTo>
                <a:lnTo>
                  <a:pt x="1002538" y="0"/>
                </a:lnTo>
                <a:lnTo>
                  <a:pt x="1046619" y="6120"/>
                </a:lnTo>
                <a:lnTo>
                  <a:pt x="1087088" y="23553"/>
                </a:lnTo>
                <a:lnTo>
                  <a:pt x="1122789" y="50905"/>
                </a:lnTo>
                <a:lnTo>
                  <a:pt x="1152568" y="86783"/>
                </a:lnTo>
                <a:lnTo>
                  <a:pt x="1175269" y="129795"/>
                </a:lnTo>
                <a:lnTo>
                  <a:pt x="1189736" y="178547"/>
                </a:lnTo>
                <a:lnTo>
                  <a:pt x="1194815" y="231648"/>
                </a:lnTo>
                <a:lnTo>
                  <a:pt x="1189736" y="284748"/>
                </a:lnTo>
                <a:lnTo>
                  <a:pt x="1175269" y="333500"/>
                </a:lnTo>
                <a:lnTo>
                  <a:pt x="1152568" y="376512"/>
                </a:lnTo>
                <a:lnTo>
                  <a:pt x="1122789" y="412390"/>
                </a:lnTo>
                <a:lnTo>
                  <a:pt x="1087088" y="439742"/>
                </a:lnTo>
                <a:lnTo>
                  <a:pt x="1046619" y="457175"/>
                </a:lnTo>
                <a:lnTo>
                  <a:pt x="1002538" y="463296"/>
                </a:lnTo>
                <a:lnTo>
                  <a:pt x="192277" y="463296"/>
                </a:lnTo>
                <a:lnTo>
                  <a:pt x="148196" y="457175"/>
                </a:lnTo>
                <a:lnTo>
                  <a:pt x="107727" y="439742"/>
                </a:lnTo>
                <a:lnTo>
                  <a:pt x="72026" y="412390"/>
                </a:lnTo>
                <a:lnTo>
                  <a:pt x="42247" y="376512"/>
                </a:lnTo>
                <a:lnTo>
                  <a:pt x="19546" y="333500"/>
                </a:lnTo>
                <a:lnTo>
                  <a:pt x="5079" y="284748"/>
                </a:lnTo>
                <a:lnTo>
                  <a:pt x="0" y="231648"/>
                </a:lnTo>
                <a:lnTo>
                  <a:pt x="5079" y="178547"/>
                </a:lnTo>
                <a:lnTo>
                  <a:pt x="19546" y="129795"/>
                </a:lnTo>
                <a:lnTo>
                  <a:pt x="42247" y="86783"/>
                </a:lnTo>
                <a:lnTo>
                  <a:pt x="72026" y="50905"/>
                </a:lnTo>
                <a:lnTo>
                  <a:pt x="107727" y="23553"/>
                </a:lnTo>
                <a:lnTo>
                  <a:pt x="148196" y="6120"/>
                </a:lnTo>
                <a:lnTo>
                  <a:pt x="192277" y="0"/>
                </a:lnTo>
                <a:close/>
              </a:path>
            </a:pathLst>
          </a:custGeom>
          <a:ln w="19811">
            <a:solidFill>
              <a:srgbClr val="000000"/>
            </a:solidFill>
          </a:ln>
        </p:spPr>
        <p:txBody>
          <a:bodyPr wrap="square" lIns="0" tIns="0" rIns="0" bIns="0" rtlCol="0"/>
          <a:lstStyle/>
          <a:p>
            <a:endParaRPr sz="2666"/>
          </a:p>
        </p:txBody>
      </p:sp>
      <p:sp>
        <p:nvSpPr>
          <p:cNvPr id="63" name="object 63"/>
          <p:cNvSpPr/>
          <p:nvPr/>
        </p:nvSpPr>
        <p:spPr>
          <a:xfrm>
            <a:off x="4807932" y="3407614"/>
            <a:ext cx="1243049" cy="296633"/>
          </a:xfrm>
          <a:prstGeom prst="rect">
            <a:avLst/>
          </a:prstGeom>
          <a:blipFill>
            <a:blip r:embed="rId15" cstate="print"/>
            <a:stretch>
              <a:fillRect/>
            </a:stretch>
          </a:blipFill>
        </p:spPr>
        <p:txBody>
          <a:bodyPr wrap="square" lIns="0" tIns="0" rIns="0" bIns="0" rtlCol="0"/>
          <a:lstStyle/>
          <a:p>
            <a:endParaRPr sz="2666"/>
          </a:p>
        </p:txBody>
      </p:sp>
      <p:sp>
        <p:nvSpPr>
          <p:cNvPr id="64" name="object 64"/>
          <p:cNvSpPr/>
          <p:nvPr/>
        </p:nvSpPr>
        <p:spPr>
          <a:xfrm>
            <a:off x="5017200" y="3610788"/>
            <a:ext cx="800452" cy="296633"/>
          </a:xfrm>
          <a:prstGeom prst="rect">
            <a:avLst/>
          </a:prstGeom>
          <a:blipFill>
            <a:blip r:embed="rId16" cstate="print"/>
            <a:stretch>
              <a:fillRect/>
            </a:stretch>
          </a:blipFill>
        </p:spPr>
        <p:txBody>
          <a:bodyPr wrap="square" lIns="0" tIns="0" rIns="0" bIns="0" rtlCol="0"/>
          <a:lstStyle/>
          <a:p>
            <a:endParaRPr sz="2666"/>
          </a:p>
        </p:txBody>
      </p:sp>
      <p:sp>
        <p:nvSpPr>
          <p:cNvPr id="65" name="object 65"/>
          <p:cNvSpPr/>
          <p:nvPr/>
        </p:nvSpPr>
        <p:spPr>
          <a:xfrm>
            <a:off x="5373938" y="2685164"/>
            <a:ext cx="880419" cy="369945"/>
          </a:xfrm>
          <a:custGeom>
            <a:avLst/>
            <a:gdLst/>
            <a:ahLst/>
            <a:cxnLst/>
            <a:rect l="l" t="t" r="r" b="b"/>
            <a:pathLst>
              <a:path w="660400" h="277494">
                <a:moveTo>
                  <a:pt x="0" y="277368"/>
                </a:moveTo>
                <a:lnTo>
                  <a:pt x="659891" y="277368"/>
                </a:lnTo>
                <a:lnTo>
                  <a:pt x="659891" y="0"/>
                </a:lnTo>
                <a:lnTo>
                  <a:pt x="0" y="0"/>
                </a:lnTo>
                <a:lnTo>
                  <a:pt x="0" y="277368"/>
                </a:lnTo>
                <a:close/>
              </a:path>
            </a:pathLst>
          </a:custGeom>
          <a:solidFill>
            <a:srgbClr val="FFFFFF"/>
          </a:solidFill>
        </p:spPr>
        <p:txBody>
          <a:bodyPr wrap="square" lIns="0" tIns="0" rIns="0" bIns="0" rtlCol="0"/>
          <a:lstStyle/>
          <a:p>
            <a:endParaRPr sz="2666"/>
          </a:p>
        </p:txBody>
      </p:sp>
      <p:sp>
        <p:nvSpPr>
          <p:cNvPr id="66" name="object 66"/>
          <p:cNvSpPr/>
          <p:nvPr/>
        </p:nvSpPr>
        <p:spPr>
          <a:xfrm>
            <a:off x="5496690" y="2674157"/>
            <a:ext cx="751419" cy="357585"/>
          </a:xfrm>
          <a:prstGeom prst="rect">
            <a:avLst/>
          </a:prstGeom>
          <a:blipFill>
            <a:blip r:embed="rId17" cstate="print"/>
            <a:stretch>
              <a:fillRect/>
            </a:stretch>
          </a:blipFill>
        </p:spPr>
        <p:txBody>
          <a:bodyPr wrap="square" lIns="0" tIns="0" rIns="0" bIns="0" rtlCol="0"/>
          <a:lstStyle/>
          <a:p>
            <a:endParaRPr sz="2666"/>
          </a:p>
        </p:txBody>
      </p:sp>
      <p:sp>
        <p:nvSpPr>
          <p:cNvPr id="67" name="object 67"/>
          <p:cNvSpPr/>
          <p:nvPr/>
        </p:nvSpPr>
        <p:spPr>
          <a:xfrm>
            <a:off x="6319713" y="3366809"/>
            <a:ext cx="1593219" cy="609521"/>
          </a:xfrm>
          <a:custGeom>
            <a:avLst/>
            <a:gdLst/>
            <a:ahLst/>
            <a:cxnLst/>
            <a:rect l="l" t="t" r="r" b="b"/>
            <a:pathLst>
              <a:path w="1195070" h="457200">
                <a:moveTo>
                  <a:pt x="192277" y="0"/>
                </a:moveTo>
                <a:lnTo>
                  <a:pt x="1002538" y="0"/>
                </a:lnTo>
                <a:lnTo>
                  <a:pt x="1046619" y="6038"/>
                </a:lnTo>
                <a:lnTo>
                  <a:pt x="1087088" y="23237"/>
                </a:lnTo>
                <a:lnTo>
                  <a:pt x="1122789" y="50225"/>
                </a:lnTo>
                <a:lnTo>
                  <a:pt x="1152568" y="85628"/>
                </a:lnTo>
                <a:lnTo>
                  <a:pt x="1175269" y="128073"/>
                </a:lnTo>
                <a:lnTo>
                  <a:pt x="1189736" y="176188"/>
                </a:lnTo>
                <a:lnTo>
                  <a:pt x="1194815" y="228600"/>
                </a:lnTo>
                <a:lnTo>
                  <a:pt x="1189736" y="281011"/>
                </a:lnTo>
                <a:lnTo>
                  <a:pt x="1175269" y="329126"/>
                </a:lnTo>
                <a:lnTo>
                  <a:pt x="1152568" y="371571"/>
                </a:lnTo>
                <a:lnTo>
                  <a:pt x="1122789" y="406974"/>
                </a:lnTo>
                <a:lnTo>
                  <a:pt x="1087088" y="433962"/>
                </a:lnTo>
                <a:lnTo>
                  <a:pt x="1046619" y="451161"/>
                </a:lnTo>
                <a:lnTo>
                  <a:pt x="1002538" y="457200"/>
                </a:lnTo>
                <a:lnTo>
                  <a:pt x="192277" y="457200"/>
                </a:lnTo>
                <a:lnTo>
                  <a:pt x="148196" y="451161"/>
                </a:lnTo>
                <a:lnTo>
                  <a:pt x="107727" y="433962"/>
                </a:lnTo>
                <a:lnTo>
                  <a:pt x="72026" y="406974"/>
                </a:lnTo>
                <a:lnTo>
                  <a:pt x="42247" y="371571"/>
                </a:lnTo>
                <a:lnTo>
                  <a:pt x="19546" y="329126"/>
                </a:lnTo>
                <a:lnTo>
                  <a:pt x="5079" y="281011"/>
                </a:lnTo>
                <a:lnTo>
                  <a:pt x="0" y="228600"/>
                </a:lnTo>
                <a:lnTo>
                  <a:pt x="5079" y="176188"/>
                </a:lnTo>
                <a:lnTo>
                  <a:pt x="19546" y="128073"/>
                </a:lnTo>
                <a:lnTo>
                  <a:pt x="42247" y="85628"/>
                </a:lnTo>
                <a:lnTo>
                  <a:pt x="72026" y="50225"/>
                </a:lnTo>
                <a:lnTo>
                  <a:pt x="107727" y="23237"/>
                </a:lnTo>
                <a:lnTo>
                  <a:pt x="148196" y="6038"/>
                </a:lnTo>
                <a:lnTo>
                  <a:pt x="192277" y="0"/>
                </a:lnTo>
                <a:close/>
              </a:path>
            </a:pathLst>
          </a:custGeom>
          <a:ln w="19812">
            <a:solidFill>
              <a:srgbClr val="000000"/>
            </a:solidFill>
          </a:ln>
        </p:spPr>
        <p:txBody>
          <a:bodyPr wrap="square" lIns="0" tIns="0" rIns="0" bIns="0" rtlCol="0"/>
          <a:lstStyle/>
          <a:p>
            <a:endParaRPr sz="2666"/>
          </a:p>
        </p:txBody>
      </p:sp>
      <p:sp>
        <p:nvSpPr>
          <p:cNvPr id="68" name="object 68"/>
          <p:cNvSpPr/>
          <p:nvPr/>
        </p:nvSpPr>
        <p:spPr>
          <a:xfrm>
            <a:off x="6544219" y="3407614"/>
            <a:ext cx="1258253" cy="296633"/>
          </a:xfrm>
          <a:prstGeom prst="rect">
            <a:avLst/>
          </a:prstGeom>
          <a:blipFill>
            <a:blip r:embed="rId18" cstate="print"/>
            <a:stretch>
              <a:fillRect/>
            </a:stretch>
          </a:blipFill>
        </p:spPr>
        <p:txBody>
          <a:bodyPr wrap="square" lIns="0" tIns="0" rIns="0" bIns="0" rtlCol="0"/>
          <a:lstStyle/>
          <a:p>
            <a:endParaRPr sz="2666"/>
          </a:p>
        </p:txBody>
      </p:sp>
      <p:sp>
        <p:nvSpPr>
          <p:cNvPr id="69" name="object 69"/>
          <p:cNvSpPr/>
          <p:nvPr/>
        </p:nvSpPr>
        <p:spPr>
          <a:xfrm>
            <a:off x="6763647" y="3610788"/>
            <a:ext cx="795424" cy="296633"/>
          </a:xfrm>
          <a:prstGeom prst="rect">
            <a:avLst/>
          </a:prstGeom>
          <a:blipFill>
            <a:blip r:embed="rId19" cstate="print"/>
            <a:stretch>
              <a:fillRect/>
            </a:stretch>
          </a:blipFill>
        </p:spPr>
        <p:txBody>
          <a:bodyPr wrap="square" lIns="0" tIns="0" rIns="0" bIns="0" rtlCol="0"/>
          <a:lstStyle/>
          <a:p>
            <a:endParaRPr sz="2666"/>
          </a:p>
        </p:txBody>
      </p:sp>
      <p:sp>
        <p:nvSpPr>
          <p:cNvPr id="70" name="object 70"/>
          <p:cNvSpPr/>
          <p:nvPr/>
        </p:nvSpPr>
        <p:spPr>
          <a:xfrm>
            <a:off x="6218972" y="2374645"/>
            <a:ext cx="896503" cy="992164"/>
          </a:xfrm>
          <a:custGeom>
            <a:avLst/>
            <a:gdLst/>
            <a:ahLst/>
            <a:cxnLst/>
            <a:rect l="l" t="t" r="r" b="b"/>
            <a:pathLst>
              <a:path w="672464" h="744219">
                <a:moveTo>
                  <a:pt x="616560" y="691835"/>
                </a:moveTo>
                <a:lnTo>
                  <a:pt x="592963" y="713105"/>
                </a:lnTo>
                <a:lnTo>
                  <a:pt x="672338" y="744219"/>
                </a:lnTo>
                <a:lnTo>
                  <a:pt x="660462" y="701294"/>
                </a:lnTo>
                <a:lnTo>
                  <a:pt x="625093" y="701294"/>
                </a:lnTo>
                <a:lnTo>
                  <a:pt x="616560" y="691835"/>
                </a:lnTo>
                <a:close/>
              </a:path>
              <a:path w="672464" h="744219">
                <a:moveTo>
                  <a:pt x="625977" y="683347"/>
                </a:moveTo>
                <a:lnTo>
                  <a:pt x="616560" y="691835"/>
                </a:lnTo>
                <a:lnTo>
                  <a:pt x="625093" y="701294"/>
                </a:lnTo>
                <a:lnTo>
                  <a:pt x="634491" y="692784"/>
                </a:lnTo>
                <a:lnTo>
                  <a:pt x="625977" y="683347"/>
                </a:lnTo>
                <a:close/>
              </a:path>
              <a:path w="672464" h="744219">
                <a:moveTo>
                  <a:pt x="649604" y="662051"/>
                </a:moveTo>
                <a:lnTo>
                  <a:pt x="625977" y="683347"/>
                </a:lnTo>
                <a:lnTo>
                  <a:pt x="634491" y="692784"/>
                </a:lnTo>
                <a:lnTo>
                  <a:pt x="625093" y="701294"/>
                </a:lnTo>
                <a:lnTo>
                  <a:pt x="660462" y="701294"/>
                </a:lnTo>
                <a:lnTo>
                  <a:pt x="649604" y="662051"/>
                </a:lnTo>
                <a:close/>
              </a:path>
              <a:path w="672464" h="744219">
                <a:moveTo>
                  <a:pt x="9398" y="0"/>
                </a:moveTo>
                <a:lnTo>
                  <a:pt x="0" y="8509"/>
                </a:lnTo>
                <a:lnTo>
                  <a:pt x="616560" y="691835"/>
                </a:lnTo>
                <a:lnTo>
                  <a:pt x="625977" y="683347"/>
                </a:lnTo>
                <a:lnTo>
                  <a:pt x="9398" y="0"/>
                </a:lnTo>
                <a:close/>
              </a:path>
            </a:pathLst>
          </a:custGeom>
          <a:solidFill>
            <a:srgbClr val="000000"/>
          </a:solidFill>
        </p:spPr>
        <p:txBody>
          <a:bodyPr wrap="square" lIns="0" tIns="0" rIns="0" bIns="0" rtlCol="0"/>
          <a:lstStyle/>
          <a:p>
            <a:endParaRPr sz="2666"/>
          </a:p>
        </p:txBody>
      </p:sp>
      <p:sp>
        <p:nvSpPr>
          <p:cNvPr id="71" name="object 71"/>
          <p:cNvSpPr/>
          <p:nvPr/>
        </p:nvSpPr>
        <p:spPr>
          <a:xfrm>
            <a:off x="6304473" y="2685164"/>
            <a:ext cx="833012" cy="369945"/>
          </a:xfrm>
          <a:custGeom>
            <a:avLst/>
            <a:gdLst/>
            <a:ahLst/>
            <a:cxnLst/>
            <a:rect l="l" t="t" r="r" b="b"/>
            <a:pathLst>
              <a:path w="624839" h="277494">
                <a:moveTo>
                  <a:pt x="0" y="277368"/>
                </a:moveTo>
                <a:lnTo>
                  <a:pt x="624839" y="277368"/>
                </a:lnTo>
                <a:lnTo>
                  <a:pt x="624839" y="0"/>
                </a:lnTo>
                <a:lnTo>
                  <a:pt x="0" y="0"/>
                </a:lnTo>
                <a:lnTo>
                  <a:pt x="0" y="277368"/>
                </a:lnTo>
                <a:close/>
              </a:path>
            </a:pathLst>
          </a:custGeom>
          <a:solidFill>
            <a:srgbClr val="FFFFFF"/>
          </a:solidFill>
        </p:spPr>
        <p:txBody>
          <a:bodyPr wrap="square" lIns="0" tIns="0" rIns="0" bIns="0" rtlCol="0"/>
          <a:lstStyle/>
          <a:p>
            <a:endParaRPr sz="2666"/>
          </a:p>
        </p:txBody>
      </p:sp>
      <p:sp>
        <p:nvSpPr>
          <p:cNvPr id="72" name="object 72"/>
          <p:cNvSpPr/>
          <p:nvPr/>
        </p:nvSpPr>
        <p:spPr>
          <a:xfrm>
            <a:off x="6428072" y="2674157"/>
            <a:ext cx="695344" cy="357585"/>
          </a:xfrm>
          <a:prstGeom prst="rect">
            <a:avLst/>
          </a:prstGeom>
          <a:blipFill>
            <a:blip r:embed="rId20" cstate="print"/>
            <a:stretch>
              <a:fillRect/>
            </a:stretch>
          </a:blipFill>
        </p:spPr>
        <p:txBody>
          <a:bodyPr wrap="square" lIns="0" tIns="0" rIns="0" bIns="0" rtlCol="0"/>
          <a:lstStyle/>
          <a:p>
            <a:endParaRPr sz="2666"/>
          </a:p>
        </p:txBody>
      </p:sp>
      <p:sp>
        <p:nvSpPr>
          <p:cNvPr id="73" name="object 73"/>
          <p:cNvSpPr/>
          <p:nvPr/>
        </p:nvSpPr>
        <p:spPr>
          <a:xfrm>
            <a:off x="9172268" y="1761739"/>
            <a:ext cx="1469622" cy="619679"/>
          </a:xfrm>
          <a:custGeom>
            <a:avLst/>
            <a:gdLst/>
            <a:ahLst/>
            <a:cxnLst/>
            <a:rect l="l" t="t" r="r" b="b"/>
            <a:pathLst>
              <a:path w="1102359" h="464819">
                <a:moveTo>
                  <a:pt x="0" y="464820"/>
                </a:moveTo>
                <a:lnTo>
                  <a:pt x="1101852" y="464820"/>
                </a:lnTo>
                <a:lnTo>
                  <a:pt x="1101852" y="0"/>
                </a:lnTo>
                <a:lnTo>
                  <a:pt x="0" y="0"/>
                </a:lnTo>
                <a:lnTo>
                  <a:pt x="0" y="464820"/>
                </a:lnTo>
                <a:close/>
              </a:path>
            </a:pathLst>
          </a:custGeom>
          <a:solidFill>
            <a:srgbClr val="E7E7E7"/>
          </a:solidFill>
        </p:spPr>
        <p:txBody>
          <a:bodyPr wrap="square" lIns="0" tIns="0" rIns="0" bIns="0" rtlCol="0"/>
          <a:lstStyle/>
          <a:p>
            <a:endParaRPr sz="2666"/>
          </a:p>
        </p:txBody>
      </p:sp>
      <p:sp>
        <p:nvSpPr>
          <p:cNvPr id="74" name="object 74"/>
          <p:cNvSpPr/>
          <p:nvPr/>
        </p:nvSpPr>
        <p:spPr>
          <a:xfrm>
            <a:off x="9172268" y="1761739"/>
            <a:ext cx="1469622" cy="619679"/>
          </a:xfrm>
          <a:custGeom>
            <a:avLst/>
            <a:gdLst/>
            <a:ahLst/>
            <a:cxnLst/>
            <a:rect l="l" t="t" r="r" b="b"/>
            <a:pathLst>
              <a:path w="1102359" h="464819">
                <a:moveTo>
                  <a:pt x="0" y="464820"/>
                </a:moveTo>
                <a:lnTo>
                  <a:pt x="1101852" y="464820"/>
                </a:lnTo>
                <a:lnTo>
                  <a:pt x="1101852" y="0"/>
                </a:lnTo>
                <a:lnTo>
                  <a:pt x="0" y="0"/>
                </a:lnTo>
                <a:lnTo>
                  <a:pt x="0" y="46482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9666659" y="1841654"/>
            <a:ext cx="599361" cy="418536"/>
          </a:xfrm>
          <a:prstGeom prst="rect">
            <a:avLst/>
          </a:prstGeom>
          <a:blipFill>
            <a:blip r:embed="rId21" cstate="print"/>
            <a:stretch>
              <a:fillRect/>
            </a:stretch>
          </a:blipFill>
        </p:spPr>
        <p:txBody>
          <a:bodyPr wrap="square" lIns="0" tIns="0" rIns="0" bIns="0" rtlCol="0"/>
          <a:lstStyle/>
          <a:p>
            <a:endParaRPr sz="2666"/>
          </a:p>
        </p:txBody>
      </p:sp>
      <p:sp>
        <p:nvSpPr>
          <p:cNvPr id="76" name="object 76"/>
          <p:cNvSpPr/>
          <p:nvPr/>
        </p:nvSpPr>
        <p:spPr>
          <a:xfrm>
            <a:off x="9065603" y="2374984"/>
            <a:ext cx="846556" cy="987931"/>
          </a:xfrm>
          <a:custGeom>
            <a:avLst/>
            <a:gdLst/>
            <a:ahLst/>
            <a:cxnLst/>
            <a:rect l="l" t="t" r="r" b="b"/>
            <a:pathLst>
              <a:path w="635000" h="741044">
                <a:moveTo>
                  <a:pt x="20573" y="657987"/>
                </a:moveTo>
                <a:lnTo>
                  <a:pt x="0" y="740664"/>
                </a:lnTo>
                <a:lnTo>
                  <a:pt x="78485" y="707517"/>
                </a:lnTo>
                <a:lnTo>
                  <a:pt x="65715" y="696595"/>
                </a:lnTo>
                <a:lnTo>
                  <a:pt x="46100" y="696595"/>
                </a:lnTo>
                <a:lnTo>
                  <a:pt x="36448" y="688340"/>
                </a:lnTo>
                <a:lnTo>
                  <a:pt x="44734" y="678650"/>
                </a:lnTo>
                <a:lnTo>
                  <a:pt x="20573" y="657987"/>
                </a:lnTo>
                <a:close/>
              </a:path>
              <a:path w="635000" h="741044">
                <a:moveTo>
                  <a:pt x="44734" y="678650"/>
                </a:moveTo>
                <a:lnTo>
                  <a:pt x="36448" y="688340"/>
                </a:lnTo>
                <a:lnTo>
                  <a:pt x="46100" y="696595"/>
                </a:lnTo>
                <a:lnTo>
                  <a:pt x="54385" y="686905"/>
                </a:lnTo>
                <a:lnTo>
                  <a:pt x="44734" y="678650"/>
                </a:lnTo>
                <a:close/>
              </a:path>
              <a:path w="635000" h="741044">
                <a:moveTo>
                  <a:pt x="54385" y="686905"/>
                </a:moveTo>
                <a:lnTo>
                  <a:pt x="46100" y="696595"/>
                </a:lnTo>
                <a:lnTo>
                  <a:pt x="65715" y="696595"/>
                </a:lnTo>
                <a:lnTo>
                  <a:pt x="54385" y="686905"/>
                </a:lnTo>
                <a:close/>
              </a:path>
              <a:path w="635000" h="741044">
                <a:moveTo>
                  <a:pt x="625093" y="0"/>
                </a:moveTo>
                <a:lnTo>
                  <a:pt x="44734" y="678650"/>
                </a:lnTo>
                <a:lnTo>
                  <a:pt x="54385" y="686905"/>
                </a:lnTo>
                <a:lnTo>
                  <a:pt x="634745" y="8127"/>
                </a:lnTo>
                <a:lnTo>
                  <a:pt x="625093" y="0"/>
                </a:lnTo>
                <a:close/>
              </a:path>
            </a:pathLst>
          </a:custGeom>
          <a:solidFill>
            <a:srgbClr val="000000"/>
          </a:solidFill>
        </p:spPr>
        <p:txBody>
          <a:bodyPr wrap="square" lIns="0" tIns="0" rIns="0" bIns="0" rtlCol="0"/>
          <a:lstStyle/>
          <a:p>
            <a:endParaRPr sz="2666"/>
          </a:p>
        </p:txBody>
      </p:sp>
      <p:sp>
        <p:nvSpPr>
          <p:cNvPr id="77" name="object 77"/>
          <p:cNvSpPr/>
          <p:nvPr/>
        </p:nvSpPr>
        <p:spPr>
          <a:xfrm>
            <a:off x="8284400" y="3362745"/>
            <a:ext cx="1564436" cy="617986"/>
          </a:xfrm>
          <a:custGeom>
            <a:avLst/>
            <a:gdLst/>
            <a:ahLst/>
            <a:cxnLst/>
            <a:rect l="l" t="t" r="r" b="b"/>
            <a:pathLst>
              <a:path w="1173479" h="463550">
                <a:moveTo>
                  <a:pt x="188849" y="0"/>
                </a:moveTo>
                <a:lnTo>
                  <a:pt x="984631" y="0"/>
                </a:lnTo>
                <a:lnTo>
                  <a:pt x="1027922" y="6120"/>
                </a:lnTo>
                <a:lnTo>
                  <a:pt x="1067668" y="23553"/>
                </a:lnTo>
                <a:lnTo>
                  <a:pt x="1102733" y="50905"/>
                </a:lnTo>
                <a:lnTo>
                  <a:pt x="1131982" y="86783"/>
                </a:lnTo>
                <a:lnTo>
                  <a:pt x="1154279" y="129795"/>
                </a:lnTo>
                <a:lnTo>
                  <a:pt x="1168490" y="178547"/>
                </a:lnTo>
                <a:lnTo>
                  <a:pt x="1173480" y="231648"/>
                </a:lnTo>
                <a:lnTo>
                  <a:pt x="1168490" y="284748"/>
                </a:lnTo>
                <a:lnTo>
                  <a:pt x="1154279" y="333500"/>
                </a:lnTo>
                <a:lnTo>
                  <a:pt x="1131982" y="376512"/>
                </a:lnTo>
                <a:lnTo>
                  <a:pt x="1102733" y="412390"/>
                </a:lnTo>
                <a:lnTo>
                  <a:pt x="1067668" y="439742"/>
                </a:lnTo>
                <a:lnTo>
                  <a:pt x="1027922" y="457175"/>
                </a:lnTo>
                <a:lnTo>
                  <a:pt x="984631" y="463296"/>
                </a:lnTo>
                <a:lnTo>
                  <a:pt x="188849" y="463296"/>
                </a:lnTo>
                <a:lnTo>
                  <a:pt x="145557" y="457175"/>
                </a:lnTo>
                <a:lnTo>
                  <a:pt x="105811" y="439742"/>
                </a:lnTo>
                <a:lnTo>
                  <a:pt x="70746" y="412390"/>
                </a:lnTo>
                <a:lnTo>
                  <a:pt x="41497" y="376512"/>
                </a:lnTo>
                <a:lnTo>
                  <a:pt x="19200" y="333500"/>
                </a:lnTo>
                <a:lnTo>
                  <a:pt x="4989" y="284748"/>
                </a:lnTo>
                <a:lnTo>
                  <a:pt x="0" y="231648"/>
                </a:lnTo>
                <a:lnTo>
                  <a:pt x="4989" y="178547"/>
                </a:lnTo>
                <a:lnTo>
                  <a:pt x="19200" y="129795"/>
                </a:lnTo>
                <a:lnTo>
                  <a:pt x="41497" y="86783"/>
                </a:lnTo>
                <a:lnTo>
                  <a:pt x="70746" y="50905"/>
                </a:lnTo>
                <a:lnTo>
                  <a:pt x="105811" y="23553"/>
                </a:lnTo>
                <a:lnTo>
                  <a:pt x="145557" y="6120"/>
                </a:lnTo>
                <a:lnTo>
                  <a:pt x="188849" y="0"/>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8686514" y="3509201"/>
            <a:ext cx="846556" cy="296633"/>
          </a:xfrm>
          <a:prstGeom prst="rect">
            <a:avLst/>
          </a:prstGeom>
          <a:blipFill>
            <a:blip r:embed="rId22" cstate="print"/>
            <a:stretch>
              <a:fillRect/>
            </a:stretch>
          </a:blipFill>
        </p:spPr>
        <p:txBody>
          <a:bodyPr wrap="square" lIns="0" tIns="0" rIns="0" bIns="0" rtlCol="0"/>
          <a:lstStyle/>
          <a:p>
            <a:endParaRPr sz="2666"/>
          </a:p>
        </p:txBody>
      </p:sp>
      <p:sp>
        <p:nvSpPr>
          <p:cNvPr id="79" name="object 79"/>
          <p:cNvSpPr/>
          <p:nvPr/>
        </p:nvSpPr>
        <p:spPr>
          <a:xfrm>
            <a:off x="9181412" y="2685164"/>
            <a:ext cx="599362" cy="369945"/>
          </a:xfrm>
          <a:custGeom>
            <a:avLst/>
            <a:gdLst/>
            <a:ahLst/>
            <a:cxnLst/>
            <a:rect l="l" t="t" r="r" b="b"/>
            <a:pathLst>
              <a:path w="449579" h="277494">
                <a:moveTo>
                  <a:pt x="0" y="277368"/>
                </a:moveTo>
                <a:lnTo>
                  <a:pt x="449579" y="277368"/>
                </a:lnTo>
                <a:lnTo>
                  <a:pt x="449579" y="0"/>
                </a:lnTo>
                <a:lnTo>
                  <a:pt x="0" y="0"/>
                </a:lnTo>
                <a:lnTo>
                  <a:pt x="0" y="277368"/>
                </a:lnTo>
                <a:close/>
              </a:path>
            </a:pathLst>
          </a:custGeom>
          <a:solidFill>
            <a:srgbClr val="FFFFFF"/>
          </a:solidFill>
        </p:spPr>
        <p:txBody>
          <a:bodyPr wrap="square" lIns="0" tIns="0" rIns="0" bIns="0" rtlCol="0"/>
          <a:lstStyle/>
          <a:p>
            <a:endParaRPr sz="2666"/>
          </a:p>
        </p:txBody>
      </p:sp>
      <p:sp>
        <p:nvSpPr>
          <p:cNvPr id="80" name="object 80"/>
          <p:cNvSpPr/>
          <p:nvPr/>
        </p:nvSpPr>
        <p:spPr>
          <a:xfrm>
            <a:off x="9304501" y="2674157"/>
            <a:ext cx="465943" cy="357585"/>
          </a:xfrm>
          <a:prstGeom prst="rect">
            <a:avLst/>
          </a:prstGeom>
          <a:blipFill>
            <a:blip r:embed="rId23" cstate="print"/>
            <a:stretch>
              <a:fillRect/>
            </a:stretch>
          </a:blipFill>
        </p:spPr>
        <p:txBody>
          <a:bodyPr wrap="square" lIns="0" tIns="0" rIns="0" bIns="0" rtlCol="0"/>
          <a:lstStyle/>
          <a:p>
            <a:endParaRPr sz="2666"/>
          </a:p>
        </p:txBody>
      </p:sp>
      <p:sp>
        <p:nvSpPr>
          <p:cNvPr id="81" name="object 81"/>
          <p:cNvSpPr/>
          <p:nvPr/>
        </p:nvSpPr>
        <p:spPr>
          <a:xfrm>
            <a:off x="10001217" y="3362745"/>
            <a:ext cx="1574595" cy="617986"/>
          </a:xfrm>
          <a:custGeom>
            <a:avLst/>
            <a:gdLst/>
            <a:ahLst/>
            <a:cxnLst/>
            <a:rect l="l" t="t" r="r" b="b"/>
            <a:pathLst>
              <a:path w="1181100" h="463550">
                <a:moveTo>
                  <a:pt x="189991" y="0"/>
                </a:moveTo>
                <a:lnTo>
                  <a:pt x="991107" y="0"/>
                </a:lnTo>
                <a:lnTo>
                  <a:pt x="1034662" y="6120"/>
                </a:lnTo>
                <a:lnTo>
                  <a:pt x="1074649" y="23553"/>
                </a:lnTo>
                <a:lnTo>
                  <a:pt x="1109926" y="50905"/>
                </a:lnTo>
                <a:lnTo>
                  <a:pt x="1139352" y="86783"/>
                </a:lnTo>
                <a:lnTo>
                  <a:pt x="1161784" y="129795"/>
                </a:lnTo>
                <a:lnTo>
                  <a:pt x="1176080" y="178547"/>
                </a:lnTo>
                <a:lnTo>
                  <a:pt x="1181100" y="231648"/>
                </a:lnTo>
                <a:lnTo>
                  <a:pt x="1176080" y="284748"/>
                </a:lnTo>
                <a:lnTo>
                  <a:pt x="1161784" y="333500"/>
                </a:lnTo>
                <a:lnTo>
                  <a:pt x="1139352" y="376512"/>
                </a:lnTo>
                <a:lnTo>
                  <a:pt x="1109926" y="412390"/>
                </a:lnTo>
                <a:lnTo>
                  <a:pt x="1074649" y="439742"/>
                </a:lnTo>
                <a:lnTo>
                  <a:pt x="1034662" y="457175"/>
                </a:lnTo>
                <a:lnTo>
                  <a:pt x="991107" y="463296"/>
                </a:lnTo>
                <a:lnTo>
                  <a:pt x="189991" y="463296"/>
                </a:lnTo>
                <a:lnTo>
                  <a:pt x="146437" y="457175"/>
                </a:lnTo>
                <a:lnTo>
                  <a:pt x="106450" y="439742"/>
                </a:lnTo>
                <a:lnTo>
                  <a:pt x="71173" y="412390"/>
                </a:lnTo>
                <a:lnTo>
                  <a:pt x="41747" y="376512"/>
                </a:lnTo>
                <a:lnTo>
                  <a:pt x="19315" y="333500"/>
                </a:lnTo>
                <a:lnTo>
                  <a:pt x="5019" y="284748"/>
                </a:lnTo>
                <a:lnTo>
                  <a:pt x="0" y="231648"/>
                </a:lnTo>
                <a:lnTo>
                  <a:pt x="5019" y="178547"/>
                </a:lnTo>
                <a:lnTo>
                  <a:pt x="19315" y="129795"/>
                </a:lnTo>
                <a:lnTo>
                  <a:pt x="41747" y="86783"/>
                </a:lnTo>
                <a:lnTo>
                  <a:pt x="71173" y="50905"/>
                </a:lnTo>
                <a:lnTo>
                  <a:pt x="106450" y="23553"/>
                </a:lnTo>
                <a:lnTo>
                  <a:pt x="146437" y="6120"/>
                </a:lnTo>
                <a:lnTo>
                  <a:pt x="189991" y="0"/>
                </a:lnTo>
                <a:close/>
              </a:path>
            </a:pathLst>
          </a:custGeom>
          <a:ln w="19811">
            <a:solidFill>
              <a:srgbClr val="000000"/>
            </a:solidFill>
          </a:ln>
        </p:spPr>
        <p:txBody>
          <a:bodyPr wrap="square" lIns="0" tIns="0" rIns="0" bIns="0" rtlCol="0"/>
          <a:lstStyle/>
          <a:p>
            <a:endParaRPr sz="2666"/>
          </a:p>
        </p:txBody>
      </p:sp>
      <p:sp>
        <p:nvSpPr>
          <p:cNvPr id="82" name="object 82"/>
          <p:cNvSpPr/>
          <p:nvPr/>
        </p:nvSpPr>
        <p:spPr>
          <a:xfrm>
            <a:off x="10224030" y="3407614"/>
            <a:ext cx="1242609" cy="296633"/>
          </a:xfrm>
          <a:prstGeom prst="rect">
            <a:avLst/>
          </a:prstGeom>
          <a:blipFill>
            <a:blip r:embed="rId24" cstate="print"/>
            <a:stretch>
              <a:fillRect/>
            </a:stretch>
          </a:blipFill>
        </p:spPr>
        <p:txBody>
          <a:bodyPr wrap="square" lIns="0" tIns="0" rIns="0" bIns="0" rtlCol="0"/>
          <a:lstStyle/>
          <a:p>
            <a:endParaRPr sz="2666"/>
          </a:p>
        </p:txBody>
      </p:sp>
      <p:sp>
        <p:nvSpPr>
          <p:cNvPr id="83" name="object 83"/>
          <p:cNvSpPr/>
          <p:nvPr/>
        </p:nvSpPr>
        <p:spPr>
          <a:xfrm>
            <a:off x="10439396" y="3610788"/>
            <a:ext cx="783995" cy="296633"/>
          </a:xfrm>
          <a:prstGeom prst="rect">
            <a:avLst/>
          </a:prstGeom>
          <a:blipFill>
            <a:blip r:embed="rId25" cstate="print"/>
            <a:stretch>
              <a:fillRect/>
            </a:stretch>
          </a:blipFill>
        </p:spPr>
        <p:txBody>
          <a:bodyPr wrap="square" lIns="0" tIns="0" rIns="0" bIns="0" rtlCol="0"/>
          <a:lstStyle/>
          <a:p>
            <a:endParaRPr sz="2666"/>
          </a:p>
        </p:txBody>
      </p:sp>
      <p:sp>
        <p:nvSpPr>
          <p:cNvPr id="84" name="object 84"/>
          <p:cNvSpPr/>
          <p:nvPr/>
        </p:nvSpPr>
        <p:spPr>
          <a:xfrm>
            <a:off x="9900478" y="2374816"/>
            <a:ext cx="888038" cy="987931"/>
          </a:xfrm>
          <a:custGeom>
            <a:avLst/>
            <a:gdLst/>
            <a:ahLst/>
            <a:cxnLst/>
            <a:rect l="l" t="t" r="r" b="b"/>
            <a:pathLst>
              <a:path w="666115" h="741044">
                <a:moveTo>
                  <a:pt x="610348" y="688370"/>
                </a:moveTo>
                <a:lnTo>
                  <a:pt x="586740" y="709549"/>
                </a:lnTo>
                <a:lnTo>
                  <a:pt x="665988" y="740791"/>
                </a:lnTo>
                <a:lnTo>
                  <a:pt x="654244" y="697864"/>
                </a:lnTo>
                <a:lnTo>
                  <a:pt x="618871" y="697864"/>
                </a:lnTo>
                <a:lnTo>
                  <a:pt x="610348" y="688370"/>
                </a:lnTo>
                <a:close/>
              </a:path>
              <a:path w="666115" h="741044">
                <a:moveTo>
                  <a:pt x="619784" y="679905"/>
                </a:moveTo>
                <a:lnTo>
                  <a:pt x="610348" y="688370"/>
                </a:lnTo>
                <a:lnTo>
                  <a:pt x="618871" y="697864"/>
                </a:lnTo>
                <a:lnTo>
                  <a:pt x="628269" y="689356"/>
                </a:lnTo>
                <a:lnTo>
                  <a:pt x="619784" y="679905"/>
                </a:lnTo>
                <a:close/>
              </a:path>
              <a:path w="666115" h="741044">
                <a:moveTo>
                  <a:pt x="643508" y="658622"/>
                </a:moveTo>
                <a:lnTo>
                  <a:pt x="619784" y="679905"/>
                </a:lnTo>
                <a:lnTo>
                  <a:pt x="628269" y="689356"/>
                </a:lnTo>
                <a:lnTo>
                  <a:pt x="618871" y="697864"/>
                </a:lnTo>
                <a:lnTo>
                  <a:pt x="654244" y="697864"/>
                </a:lnTo>
                <a:lnTo>
                  <a:pt x="643508" y="658622"/>
                </a:lnTo>
                <a:close/>
              </a:path>
              <a:path w="666115" h="741044">
                <a:moveTo>
                  <a:pt x="9398" y="0"/>
                </a:moveTo>
                <a:lnTo>
                  <a:pt x="0" y="8382"/>
                </a:lnTo>
                <a:lnTo>
                  <a:pt x="610348" y="688370"/>
                </a:lnTo>
                <a:lnTo>
                  <a:pt x="619784" y="679905"/>
                </a:lnTo>
                <a:lnTo>
                  <a:pt x="9398" y="0"/>
                </a:lnTo>
                <a:close/>
              </a:path>
            </a:pathLst>
          </a:custGeom>
          <a:solidFill>
            <a:srgbClr val="000000"/>
          </a:solidFill>
        </p:spPr>
        <p:txBody>
          <a:bodyPr wrap="square" lIns="0" tIns="0" rIns="0" bIns="0" rtlCol="0"/>
          <a:lstStyle/>
          <a:p>
            <a:endParaRPr sz="2666"/>
          </a:p>
        </p:txBody>
      </p:sp>
      <p:sp>
        <p:nvSpPr>
          <p:cNvPr id="85" name="object 85"/>
          <p:cNvSpPr/>
          <p:nvPr/>
        </p:nvSpPr>
        <p:spPr>
          <a:xfrm>
            <a:off x="10099757" y="2685164"/>
            <a:ext cx="520632" cy="369945"/>
          </a:xfrm>
          <a:custGeom>
            <a:avLst/>
            <a:gdLst/>
            <a:ahLst/>
            <a:cxnLst/>
            <a:rect l="l" t="t" r="r" b="b"/>
            <a:pathLst>
              <a:path w="390525" h="277494">
                <a:moveTo>
                  <a:pt x="0" y="277368"/>
                </a:moveTo>
                <a:lnTo>
                  <a:pt x="390144" y="277368"/>
                </a:lnTo>
                <a:lnTo>
                  <a:pt x="390144" y="0"/>
                </a:lnTo>
                <a:lnTo>
                  <a:pt x="0" y="0"/>
                </a:lnTo>
                <a:lnTo>
                  <a:pt x="0" y="277368"/>
                </a:lnTo>
                <a:close/>
              </a:path>
            </a:pathLst>
          </a:custGeom>
          <a:solidFill>
            <a:srgbClr val="FFFFFF"/>
          </a:solidFill>
        </p:spPr>
        <p:txBody>
          <a:bodyPr wrap="square" lIns="0" tIns="0" rIns="0" bIns="0" rtlCol="0"/>
          <a:lstStyle/>
          <a:p>
            <a:endParaRPr sz="2666"/>
          </a:p>
        </p:txBody>
      </p:sp>
      <p:sp>
        <p:nvSpPr>
          <p:cNvPr id="86" name="object 86"/>
          <p:cNvSpPr/>
          <p:nvPr/>
        </p:nvSpPr>
        <p:spPr>
          <a:xfrm>
            <a:off x="10223354" y="2674157"/>
            <a:ext cx="408379" cy="357585"/>
          </a:xfrm>
          <a:prstGeom prst="rect">
            <a:avLst/>
          </a:prstGeom>
          <a:blipFill>
            <a:blip r:embed="rId26" cstate="print"/>
            <a:stretch>
              <a:fillRect/>
            </a:stretch>
          </a:blipFill>
        </p:spPr>
        <p:txBody>
          <a:bodyPr wrap="square" lIns="0" tIns="0" rIns="0" bIns="0" rtlCol="0"/>
          <a:lstStyle/>
          <a:p>
            <a:endParaRPr sz="2666"/>
          </a:p>
        </p:txBody>
      </p:sp>
      <p:sp>
        <p:nvSpPr>
          <p:cNvPr id="88" name="Shape 52">
            <a:extLst>
              <a:ext uri="{FF2B5EF4-FFF2-40B4-BE49-F238E27FC236}">
                <a16:creationId xmlns:a16="http://schemas.microsoft.com/office/drawing/2014/main" id="{E8730DA9-9F7F-BB46-BD11-FF7A58DE95D7}"/>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What is a good attribute?</a:t>
            </a:r>
          </a:p>
        </p:txBody>
      </p:sp>
      <p:sp>
        <p:nvSpPr>
          <p:cNvPr id="89" name="Shape 53">
            <a:extLst>
              <a:ext uri="{FF2B5EF4-FFF2-40B4-BE49-F238E27FC236}">
                <a16:creationId xmlns:a16="http://schemas.microsoft.com/office/drawing/2014/main" id="{4E54FCB6-AFFE-674B-9B32-2CB2DD7865B8}"/>
              </a:ext>
            </a:extLst>
          </p:cNvPr>
          <p:cNvSpPr txBox="1"/>
          <p:nvPr/>
        </p:nvSpPr>
        <p:spPr>
          <a:xfrm>
            <a:off x="300637" y="4560148"/>
            <a:ext cx="11719049" cy="216381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Which attribute provides </a:t>
            </a:r>
            <a:r>
              <a:rPr lang="en" sz="2400" dirty="0">
                <a:solidFill>
                  <a:srgbClr val="FF0000"/>
                </a:solidFill>
              </a:rPr>
              <a:t>better</a:t>
            </a:r>
            <a:r>
              <a:rPr lang="en" sz="2400" dirty="0"/>
              <a:t> splitting?</a:t>
            </a:r>
          </a:p>
          <a:p>
            <a:pPr marL="457154" indent="-457154">
              <a:buFont typeface="Arial" panose="020B0604020202020204" pitchFamily="34" charset="0"/>
              <a:buChar char="•"/>
            </a:pPr>
            <a:r>
              <a:rPr lang="en" sz="2400" dirty="0"/>
              <a:t>Why?</a:t>
            </a:r>
          </a:p>
          <a:p>
            <a:pPr marL="959904" indent="-457154">
              <a:buFont typeface="Wingdings" pitchFamily="2" charset="2"/>
              <a:buChar char="Ø"/>
            </a:pPr>
            <a:r>
              <a:rPr lang="en" sz="2400" dirty="0"/>
              <a:t>Because the resulting subsets are more </a:t>
            </a:r>
            <a:r>
              <a:rPr lang="en" sz="2400" dirty="0">
                <a:solidFill>
                  <a:srgbClr val="FF0000"/>
                </a:solidFill>
              </a:rPr>
              <a:t>pure</a:t>
            </a:r>
          </a:p>
          <a:p>
            <a:pPr marL="959904" indent="-457154">
              <a:buFont typeface="Wingdings" pitchFamily="2" charset="2"/>
              <a:buChar char="Ø"/>
            </a:pPr>
            <a:r>
              <a:rPr lang="en" sz="2400" dirty="0"/>
              <a:t>Knowing the value of this attribute gives us </a:t>
            </a:r>
            <a:r>
              <a:rPr lang="en" sz="2400" dirty="0">
                <a:solidFill>
                  <a:srgbClr val="FF0000"/>
                </a:solidFill>
              </a:rPr>
              <a:t>more information</a:t>
            </a:r>
            <a:r>
              <a:rPr lang="en" sz="2400" dirty="0"/>
              <a:t> about the label</a:t>
            </a:r>
          </a:p>
          <a:p>
            <a:pPr marL="959904"/>
            <a:r>
              <a:rPr lang="en" sz="2400" dirty="0">
                <a:solidFill>
                  <a:srgbClr val="FF0000"/>
                </a:solidFill>
              </a:rPr>
              <a:t>	(the entropy of the subsets is lower)</a:t>
            </a:r>
          </a:p>
        </p:txBody>
      </p:sp>
    </p:spTree>
    <p:extLst>
      <p:ext uri="{BB962C8B-B14F-4D97-AF65-F5344CB8AC3E}">
        <p14:creationId xmlns:p14="http://schemas.microsoft.com/office/powerpoint/2010/main" val="6571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7213201" y="1965253"/>
            <a:ext cx="4630886" cy="4273377"/>
          </a:xfrm>
          <a:prstGeom prst="rect">
            <a:avLst/>
          </a:prstGeom>
          <a:blipFill>
            <a:blip r:embed="rId2" cstate="print"/>
            <a:stretch>
              <a:fillRect/>
            </a:stretch>
          </a:blipFill>
        </p:spPr>
        <p:txBody>
          <a:bodyPr wrap="square" lIns="0" tIns="0" rIns="0" bIns="0" rtlCol="0"/>
          <a:lstStyle/>
          <a:p>
            <a:endParaRPr sz="2666"/>
          </a:p>
        </p:txBody>
      </p:sp>
      <p:sp>
        <p:nvSpPr>
          <p:cNvPr id="24" name="object 24"/>
          <p:cNvSpPr/>
          <p:nvPr/>
        </p:nvSpPr>
        <p:spPr>
          <a:xfrm>
            <a:off x="1850873" y="2318737"/>
            <a:ext cx="1453816" cy="1023024"/>
          </a:xfrm>
          <a:prstGeom prst="rect">
            <a:avLst/>
          </a:prstGeom>
          <a:blipFill>
            <a:blip r:embed="rId3" cstate="print"/>
            <a:stretch>
              <a:fillRect/>
            </a:stretch>
          </a:blipFill>
        </p:spPr>
        <p:txBody>
          <a:bodyPr wrap="square" lIns="0" tIns="0" rIns="0" bIns="0" rtlCol="0"/>
          <a:lstStyle/>
          <a:p>
            <a:endParaRPr sz="2666"/>
          </a:p>
        </p:txBody>
      </p:sp>
      <p:sp>
        <p:nvSpPr>
          <p:cNvPr id="25" name="object 25"/>
          <p:cNvSpPr/>
          <p:nvPr/>
        </p:nvSpPr>
        <p:spPr>
          <a:xfrm>
            <a:off x="2336495" y="2285436"/>
            <a:ext cx="379095" cy="383463"/>
          </a:xfrm>
          <a:prstGeom prst="rect">
            <a:avLst/>
          </a:prstGeom>
          <a:blipFill>
            <a:blip r:embed="rId4" cstate="print"/>
            <a:stretch>
              <a:fillRect/>
            </a:stretch>
          </a:blipFill>
        </p:spPr>
        <p:txBody>
          <a:bodyPr wrap="square" lIns="0" tIns="0" rIns="0" bIns="0" rtlCol="0"/>
          <a:lstStyle/>
          <a:p>
            <a:endParaRPr sz="2666"/>
          </a:p>
        </p:txBody>
      </p:sp>
      <p:sp>
        <p:nvSpPr>
          <p:cNvPr id="26" name="object 26"/>
          <p:cNvSpPr/>
          <p:nvPr/>
        </p:nvSpPr>
        <p:spPr>
          <a:xfrm>
            <a:off x="2767732" y="2367450"/>
            <a:ext cx="472908" cy="475014"/>
          </a:xfrm>
          <a:prstGeom prst="rect">
            <a:avLst/>
          </a:prstGeom>
          <a:blipFill>
            <a:blip r:embed="rId5" cstate="print"/>
            <a:stretch>
              <a:fillRect/>
            </a:stretch>
          </a:blipFill>
        </p:spPr>
        <p:txBody>
          <a:bodyPr wrap="square" lIns="0" tIns="0" rIns="0" bIns="0" rtlCol="0"/>
          <a:lstStyle/>
          <a:p>
            <a:endParaRPr sz="2666"/>
          </a:p>
        </p:txBody>
      </p:sp>
      <p:sp>
        <p:nvSpPr>
          <p:cNvPr id="27" name="object 27"/>
          <p:cNvSpPr/>
          <p:nvPr/>
        </p:nvSpPr>
        <p:spPr>
          <a:xfrm>
            <a:off x="2051341" y="2425168"/>
            <a:ext cx="497826" cy="498215"/>
          </a:xfrm>
          <a:prstGeom prst="rect">
            <a:avLst/>
          </a:prstGeom>
          <a:blipFill>
            <a:blip r:embed="rId6" cstate="print"/>
            <a:stretch>
              <a:fillRect/>
            </a:stretch>
          </a:blipFill>
        </p:spPr>
        <p:txBody>
          <a:bodyPr wrap="square" lIns="0" tIns="0" rIns="0" bIns="0" rtlCol="0"/>
          <a:lstStyle/>
          <a:p>
            <a:endParaRPr sz="2666"/>
          </a:p>
        </p:txBody>
      </p:sp>
      <p:sp>
        <p:nvSpPr>
          <p:cNvPr id="28" name="object 28"/>
          <p:cNvSpPr/>
          <p:nvPr/>
        </p:nvSpPr>
        <p:spPr>
          <a:xfrm>
            <a:off x="2453964" y="2424592"/>
            <a:ext cx="498824" cy="498774"/>
          </a:xfrm>
          <a:prstGeom prst="rect">
            <a:avLst/>
          </a:prstGeom>
          <a:blipFill>
            <a:blip r:embed="rId7" cstate="print"/>
            <a:stretch>
              <a:fillRect/>
            </a:stretch>
          </a:blipFill>
        </p:spPr>
        <p:txBody>
          <a:bodyPr wrap="square" lIns="0" tIns="0" rIns="0" bIns="0" rtlCol="0"/>
          <a:lstStyle/>
          <a:p>
            <a:endParaRPr sz="2666"/>
          </a:p>
        </p:txBody>
      </p:sp>
      <p:sp>
        <p:nvSpPr>
          <p:cNvPr id="29" name="object 29"/>
          <p:cNvSpPr/>
          <p:nvPr/>
        </p:nvSpPr>
        <p:spPr>
          <a:xfrm>
            <a:off x="1872753" y="2474742"/>
            <a:ext cx="444954" cy="447974"/>
          </a:xfrm>
          <a:prstGeom prst="rect">
            <a:avLst/>
          </a:prstGeom>
          <a:blipFill>
            <a:blip r:embed="rId8" cstate="print"/>
            <a:stretch>
              <a:fillRect/>
            </a:stretch>
          </a:blipFill>
        </p:spPr>
        <p:txBody>
          <a:bodyPr wrap="square" lIns="0" tIns="0" rIns="0" bIns="0" rtlCol="0"/>
          <a:lstStyle/>
          <a:p>
            <a:endParaRPr sz="2666"/>
          </a:p>
        </p:txBody>
      </p:sp>
      <p:sp>
        <p:nvSpPr>
          <p:cNvPr id="30" name="object 30"/>
          <p:cNvSpPr/>
          <p:nvPr/>
        </p:nvSpPr>
        <p:spPr>
          <a:xfrm>
            <a:off x="2274189" y="2448194"/>
            <a:ext cx="455794" cy="458498"/>
          </a:xfrm>
          <a:prstGeom prst="rect">
            <a:avLst/>
          </a:prstGeom>
          <a:blipFill>
            <a:blip r:embed="rId9" cstate="print"/>
            <a:stretch>
              <a:fillRect/>
            </a:stretch>
          </a:blipFill>
        </p:spPr>
        <p:txBody>
          <a:bodyPr wrap="square" lIns="0" tIns="0" rIns="0" bIns="0" rtlCol="0"/>
          <a:lstStyle/>
          <a:p>
            <a:endParaRPr sz="2666"/>
          </a:p>
        </p:txBody>
      </p:sp>
      <p:sp>
        <p:nvSpPr>
          <p:cNvPr id="31" name="object 31"/>
          <p:cNvSpPr/>
          <p:nvPr/>
        </p:nvSpPr>
        <p:spPr>
          <a:xfrm>
            <a:off x="1979732" y="2311714"/>
            <a:ext cx="474688" cy="476727"/>
          </a:xfrm>
          <a:prstGeom prst="rect">
            <a:avLst/>
          </a:prstGeom>
          <a:blipFill>
            <a:blip r:embed="rId10" cstate="print"/>
            <a:stretch>
              <a:fillRect/>
            </a:stretch>
          </a:blipFill>
        </p:spPr>
        <p:txBody>
          <a:bodyPr wrap="square" lIns="0" tIns="0" rIns="0" bIns="0" rtlCol="0"/>
          <a:lstStyle/>
          <a:p>
            <a:endParaRPr sz="2666"/>
          </a:p>
        </p:txBody>
      </p:sp>
      <p:sp>
        <p:nvSpPr>
          <p:cNvPr id="32" name="object 32"/>
          <p:cNvSpPr/>
          <p:nvPr/>
        </p:nvSpPr>
        <p:spPr>
          <a:xfrm>
            <a:off x="2576241" y="2283251"/>
            <a:ext cx="444954" cy="447974"/>
          </a:xfrm>
          <a:prstGeom prst="rect">
            <a:avLst/>
          </a:prstGeom>
          <a:blipFill>
            <a:blip r:embed="rId8" cstate="print"/>
            <a:stretch>
              <a:fillRect/>
            </a:stretch>
          </a:blipFill>
        </p:spPr>
        <p:txBody>
          <a:bodyPr wrap="square" lIns="0" tIns="0" rIns="0" bIns="0" rtlCol="0"/>
          <a:lstStyle/>
          <a:p>
            <a:endParaRPr sz="2666"/>
          </a:p>
        </p:txBody>
      </p:sp>
      <p:sp>
        <p:nvSpPr>
          <p:cNvPr id="33" name="object 33"/>
          <p:cNvSpPr/>
          <p:nvPr/>
        </p:nvSpPr>
        <p:spPr>
          <a:xfrm>
            <a:off x="1832624" y="2674326"/>
            <a:ext cx="1438469" cy="609521"/>
          </a:xfrm>
          <a:prstGeom prst="rect">
            <a:avLst/>
          </a:prstGeom>
          <a:blipFill>
            <a:blip r:embed="rId11" cstate="print"/>
            <a:stretch>
              <a:fillRect/>
            </a:stretch>
          </a:blipFill>
        </p:spPr>
        <p:txBody>
          <a:bodyPr wrap="square" lIns="0" tIns="0" rIns="0" bIns="0" rtlCol="0"/>
          <a:lstStyle/>
          <a:p>
            <a:endParaRPr sz="2666"/>
          </a:p>
        </p:txBody>
      </p:sp>
      <p:sp>
        <p:nvSpPr>
          <p:cNvPr id="34" name="object 34"/>
          <p:cNvSpPr/>
          <p:nvPr/>
        </p:nvSpPr>
        <p:spPr>
          <a:xfrm>
            <a:off x="4079627" y="2306517"/>
            <a:ext cx="1494632" cy="1035245"/>
          </a:xfrm>
          <a:prstGeom prst="rect">
            <a:avLst/>
          </a:prstGeom>
          <a:blipFill>
            <a:blip r:embed="rId12" cstate="print"/>
            <a:stretch>
              <a:fillRect/>
            </a:stretch>
          </a:blipFill>
        </p:spPr>
        <p:txBody>
          <a:bodyPr wrap="square" lIns="0" tIns="0" rIns="0" bIns="0" rtlCol="0"/>
          <a:lstStyle/>
          <a:p>
            <a:endParaRPr sz="2666"/>
          </a:p>
        </p:txBody>
      </p:sp>
      <p:sp>
        <p:nvSpPr>
          <p:cNvPr id="35" name="object 35"/>
          <p:cNvSpPr/>
          <p:nvPr/>
        </p:nvSpPr>
        <p:spPr>
          <a:xfrm>
            <a:off x="4758576" y="2233780"/>
            <a:ext cx="392245" cy="439445"/>
          </a:xfrm>
          <a:prstGeom prst="rect">
            <a:avLst/>
          </a:prstGeom>
          <a:blipFill>
            <a:blip r:embed="rId13" cstate="print"/>
            <a:stretch>
              <a:fillRect/>
            </a:stretch>
          </a:blipFill>
        </p:spPr>
        <p:txBody>
          <a:bodyPr wrap="square" lIns="0" tIns="0" rIns="0" bIns="0" rtlCol="0"/>
          <a:lstStyle/>
          <a:p>
            <a:endParaRPr sz="2666"/>
          </a:p>
        </p:txBody>
      </p:sp>
      <p:sp>
        <p:nvSpPr>
          <p:cNvPr id="36" name="object 36"/>
          <p:cNvSpPr/>
          <p:nvPr/>
        </p:nvSpPr>
        <p:spPr>
          <a:xfrm>
            <a:off x="4521965" y="2309715"/>
            <a:ext cx="378269" cy="383831"/>
          </a:xfrm>
          <a:prstGeom prst="rect">
            <a:avLst/>
          </a:prstGeom>
          <a:blipFill>
            <a:blip r:embed="rId14" cstate="print"/>
            <a:stretch>
              <a:fillRect/>
            </a:stretch>
          </a:blipFill>
        </p:spPr>
        <p:txBody>
          <a:bodyPr wrap="square" lIns="0" tIns="0" rIns="0" bIns="0" rtlCol="0"/>
          <a:lstStyle/>
          <a:p>
            <a:endParaRPr sz="2666"/>
          </a:p>
        </p:txBody>
      </p:sp>
      <p:sp>
        <p:nvSpPr>
          <p:cNvPr id="37" name="object 37"/>
          <p:cNvSpPr/>
          <p:nvPr/>
        </p:nvSpPr>
        <p:spPr>
          <a:xfrm>
            <a:off x="5024482" y="2367400"/>
            <a:ext cx="472330" cy="475014"/>
          </a:xfrm>
          <a:prstGeom prst="rect">
            <a:avLst/>
          </a:prstGeom>
          <a:blipFill>
            <a:blip r:embed="rId15" cstate="print"/>
            <a:stretch>
              <a:fillRect/>
            </a:stretch>
          </a:blipFill>
        </p:spPr>
        <p:txBody>
          <a:bodyPr wrap="square" lIns="0" tIns="0" rIns="0" bIns="0" rtlCol="0"/>
          <a:lstStyle/>
          <a:p>
            <a:endParaRPr sz="2666"/>
          </a:p>
        </p:txBody>
      </p:sp>
      <p:sp>
        <p:nvSpPr>
          <p:cNvPr id="38" name="object 38"/>
          <p:cNvSpPr/>
          <p:nvPr/>
        </p:nvSpPr>
        <p:spPr>
          <a:xfrm>
            <a:off x="4308295" y="2425743"/>
            <a:ext cx="497487" cy="497978"/>
          </a:xfrm>
          <a:prstGeom prst="rect">
            <a:avLst/>
          </a:prstGeom>
          <a:blipFill>
            <a:blip r:embed="rId16" cstate="print"/>
            <a:stretch>
              <a:fillRect/>
            </a:stretch>
          </a:blipFill>
        </p:spPr>
        <p:txBody>
          <a:bodyPr wrap="square" lIns="0" tIns="0" rIns="0" bIns="0" rtlCol="0"/>
          <a:lstStyle/>
          <a:p>
            <a:endParaRPr sz="2666"/>
          </a:p>
        </p:txBody>
      </p:sp>
      <p:sp>
        <p:nvSpPr>
          <p:cNvPr id="39" name="object 39"/>
          <p:cNvSpPr/>
          <p:nvPr/>
        </p:nvSpPr>
        <p:spPr>
          <a:xfrm>
            <a:off x="4711323" y="2424254"/>
            <a:ext cx="498536" cy="498468"/>
          </a:xfrm>
          <a:prstGeom prst="rect">
            <a:avLst/>
          </a:prstGeom>
          <a:blipFill>
            <a:blip r:embed="rId17" cstate="print"/>
            <a:stretch>
              <a:fillRect/>
            </a:stretch>
          </a:blipFill>
        </p:spPr>
        <p:txBody>
          <a:bodyPr wrap="square" lIns="0" tIns="0" rIns="0" bIns="0" rtlCol="0"/>
          <a:lstStyle/>
          <a:p>
            <a:endParaRPr sz="2666"/>
          </a:p>
        </p:txBody>
      </p:sp>
      <p:sp>
        <p:nvSpPr>
          <p:cNvPr id="40" name="object 40"/>
          <p:cNvSpPr/>
          <p:nvPr/>
        </p:nvSpPr>
        <p:spPr>
          <a:xfrm>
            <a:off x="4129672" y="2474658"/>
            <a:ext cx="444283" cy="448122"/>
          </a:xfrm>
          <a:prstGeom prst="rect">
            <a:avLst/>
          </a:prstGeom>
          <a:blipFill>
            <a:blip r:embed="rId18" cstate="print"/>
            <a:stretch>
              <a:fillRect/>
            </a:stretch>
          </a:blipFill>
        </p:spPr>
        <p:txBody>
          <a:bodyPr wrap="square" lIns="0" tIns="0" rIns="0" bIns="0" rtlCol="0"/>
          <a:lstStyle/>
          <a:p>
            <a:endParaRPr sz="2666"/>
          </a:p>
        </p:txBody>
      </p:sp>
      <p:sp>
        <p:nvSpPr>
          <p:cNvPr id="41" name="object 41"/>
          <p:cNvSpPr/>
          <p:nvPr/>
        </p:nvSpPr>
        <p:spPr>
          <a:xfrm>
            <a:off x="4933052" y="2381756"/>
            <a:ext cx="381966" cy="375870"/>
          </a:xfrm>
          <a:prstGeom prst="rect">
            <a:avLst/>
          </a:prstGeom>
          <a:blipFill>
            <a:blip r:embed="rId19" cstate="print"/>
            <a:stretch>
              <a:fillRect/>
            </a:stretch>
          </a:blipFill>
        </p:spPr>
        <p:txBody>
          <a:bodyPr wrap="square" lIns="0" tIns="0" rIns="0" bIns="0" rtlCol="0"/>
          <a:lstStyle/>
          <a:p>
            <a:endParaRPr sz="2666"/>
          </a:p>
        </p:txBody>
      </p:sp>
      <p:sp>
        <p:nvSpPr>
          <p:cNvPr id="42" name="object 42"/>
          <p:cNvSpPr/>
          <p:nvPr/>
        </p:nvSpPr>
        <p:spPr>
          <a:xfrm>
            <a:off x="4503680" y="2436010"/>
            <a:ext cx="454069" cy="454069"/>
          </a:xfrm>
          <a:prstGeom prst="rect">
            <a:avLst/>
          </a:prstGeom>
          <a:blipFill>
            <a:blip r:embed="rId20" cstate="print"/>
            <a:stretch>
              <a:fillRect/>
            </a:stretch>
          </a:blipFill>
        </p:spPr>
        <p:txBody>
          <a:bodyPr wrap="square" lIns="0" tIns="0" rIns="0" bIns="0" rtlCol="0"/>
          <a:lstStyle/>
          <a:p>
            <a:endParaRPr sz="2666"/>
          </a:p>
        </p:txBody>
      </p:sp>
      <p:sp>
        <p:nvSpPr>
          <p:cNvPr id="43" name="object 43"/>
          <p:cNvSpPr/>
          <p:nvPr/>
        </p:nvSpPr>
        <p:spPr>
          <a:xfrm>
            <a:off x="4272232" y="2327907"/>
            <a:ext cx="344079" cy="412010"/>
          </a:xfrm>
          <a:prstGeom prst="rect">
            <a:avLst/>
          </a:prstGeom>
          <a:blipFill>
            <a:blip r:embed="rId21" cstate="print"/>
            <a:stretch>
              <a:fillRect/>
            </a:stretch>
          </a:blipFill>
        </p:spPr>
        <p:txBody>
          <a:bodyPr wrap="square" lIns="0" tIns="0" rIns="0" bIns="0" rtlCol="0"/>
          <a:lstStyle/>
          <a:p>
            <a:endParaRPr sz="2666"/>
          </a:p>
        </p:txBody>
      </p:sp>
      <p:sp>
        <p:nvSpPr>
          <p:cNvPr id="44" name="object 44"/>
          <p:cNvSpPr/>
          <p:nvPr/>
        </p:nvSpPr>
        <p:spPr>
          <a:xfrm>
            <a:off x="4049248" y="2489438"/>
            <a:ext cx="375871" cy="375870"/>
          </a:xfrm>
          <a:prstGeom prst="rect">
            <a:avLst/>
          </a:prstGeom>
          <a:blipFill>
            <a:blip r:embed="rId22" cstate="print"/>
            <a:stretch>
              <a:fillRect/>
            </a:stretch>
          </a:blipFill>
        </p:spPr>
        <p:txBody>
          <a:bodyPr wrap="square" lIns="0" tIns="0" rIns="0" bIns="0" rtlCol="0"/>
          <a:lstStyle/>
          <a:p>
            <a:endParaRPr sz="2666"/>
          </a:p>
        </p:txBody>
      </p:sp>
      <p:sp>
        <p:nvSpPr>
          <p:cNvPr id="45" name="object 45"/>
          <p:cNvSpPr/>
          <p:nvPr/>
        </p:nvSpPr>
        <p:spPr>
          <a:xfrm>
            <a:off x="5172881" y="2417143"/>
            <a:ext cx="392245" cy="439445"/>
          </a:xfrm>
          <a:prstGeom prst="rect">
            <a:avLst/>
          </a:prstGeom>
          <a:blipFill>
            <a:blip r:embed="rId13" cstate="print"/>
            <a:stretch>
              <a:fillRect/>
            </a:stretch>
          </a:blipFill>
        </p:spPr>
        <p:txBody>
          <a:bodyPr wrap="square" lIns="0" tIns="0" rIns="0" bIns="0" rtlCol="0"/>
          <a:lstStyle/>
          <a:p>
            <a:endParaRPr sz="2666"/>
          </a:p>
        </p:txBody>
      </p:sp>
      <p:sp>
        <p:nvSpPr>
          <p:cNvPr id="46" name="object 46"/>
          <p:cNvSpPr/>
          <p:nvPr/>
        </p:nvSpPr>
        <p:spPr>
          <a:xfrm>
            <a:off x="4368231" y="2517884"/>
            <a:ext cx="383998" cy="375870"/>
          </a:xfrm>
          <a:prstGeom prst="rect">
            <a:avLst/>
          </a:prstGeom>
          <a:blipFill>
            <a:blip r:embed="rId23" cstate="print"/>
            <a:stretch>
              <a:fillRect/>
            </a:stretch>
          </a:blipFill>
        </p:spPr>
        <p:txBody>
          <a:bodyPr wrap="square" lIns="0" tIns="0" rIns="0" bIns="0" rtlCol="0"/>
          <a:lstStyle/>
          <a:p>
            <a:endParaRPr sz="2666"/>
          </a:p>
        </p:txBody>
      </p:sp>
      <p:sp>
        <p:nvSpPr>
          <p:cNvPr id="47" name="object 47"/>
          <p:cNvSpPr/>
          <p:nvPr/>
        </p:nvSpPr>
        <p:spPr>
          <a:xfrm>
            <a:off x="4089882" y="2674326"/>
            <a:ext cx="1436436" cy="609521"/>
          </a:xfrm>
          <a:prstGeom prst="rect">
            <a:avLst/>
          </a:prstGeom>
          <a:blipFill>
            <a:blip r:embed="rId24" cstate="print"/>
            <a:stretch>
              <a:fillRect/>
            </a:stretch>
          </a:blipFill>
        </p:spPr>
        <p:txBody>
          <a:bodyPr wrap="square" lIns="0" tIns="0" rIns="0" bIns="0" rtlCol="0"/>
          <a:lstStyle/>
          <a:p>
            <a:endParaRPr sz="2666"/>
          </a:p>
        </p:txBody>
      </p:sp>
      <p:sp>
        <p:nvSpPr>
          <p:cNvPr id="48" name="object 48"/>
          <p:cNvSpPr/>
          <p:nvPr/>
        </p:nvSpPr>
        <p:spPr>
          <a:xfrm>
            <a:off x="1917957" y="1940871"/>
            <a:ext cx="1274897" cy="329140"/>
          </a:xfrm>
          <a:prstGeom prst="rect">
            <a:avLst/>
          </a:prstGeom>
          <a:blipFill>
            <a:blip r:embed="rId25" cstate="print"/>
            <a:stretch>
              <a:fillRect/>
            </a:stretch>
          </a:blipFill>
        </p:spPr>
        <p:txBody>
          <a:bodyPr wrap="square" lIns="0" tIns="0" rIns="0" bIns="0" rtlCol="0"/>
          <a:lstStyle/>
          <a:p>
            <a:endParaRPr sz="2666"/>
          </a:p>
        </p:txBody>
      </p:sp>
      <p:sp>
        <p:nvSpPr>
          <p:cNvPr id="49" name="object 49"/>
          <p:cNvSpPr/>
          <p:nvPr/>
        </p:nvSpPr>
        <p:spPr>
          <a:xfrm>
            <a:off x="4193840" y="1933081"/>
            <a:ext cx="1345279" cy="329140"/>
          </a:xfrm>
          <a:prstGeom prst="rect">
            <a:avLst/>
          </a:prstGeom>
          <a:blipFill>
            <a:blip r:embed="rId26" cstate="print"/>
            <a:stretch>
              <a:fillRect/>
            </a:stretch>
          </a:blipFill>
        </p:spPr>
        <p:txBody>
          <a:bodyPr wrap="square" lIns="0" tIns="0" rIns="0" bIns="0" rtlCol="0"/>
          <a:lstStyle/>
          <a:p>
            <a:endParaRPr sz="2666"/>
          </a:p>
        </p:txBody>
      </p:sp>
      <p:sp>
        <p:nvSpPr>
          <p:cNvPr id="51" name="Shape 52">
            <a:extLst>
              <a:ext uri="{FF2B5EF4-FFF2-40B4-BE49-F238E27FC236}">
                <a16:creationId xmlns:a16="http://schemas.microsoft.com/office/drawing/2014/main" id="{4D2FF5B0-4AF5-DD44-9C7B-2BD19E12265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Entropy</a:t>
            </a:r>
          </a:p>
        </p:txBody>
      </p:sp>
      <mc:AlternateContent xmlns:mc="http://schemas.openxmlformats.org/markup-compatibility/2006" xmlns:a14="http://schemas.microsoft.com/office/drawing/2010/main">
        <mc:Choice Requires="a14">
          <p:sp>
            <p:nvSpPr>
              <p:cNvPr id="52" name="Shape 53">
                <a:extLst>
                  <a:ext uri="{FF2B5EF4-FFF2-40B4-BE49-F238E27FC236}">
                    <a16:creationId xmlns:a16="http://schemas.microsoft.com/office/drawing/2014/main" id="{FD710D10-C9A1-0549-92F9-B3F200BF9BA3}"/>
                  </a:ext>
                </a:extLst>
              </p:cNvPr>
              <p:cNvSpPr txBox="1"/>
              <p:nvPr/>
            </p:nvSpPr>
            <p:spPr>
              <a:xfrm>
                <a:off x="244041" y="1257352"/>
                <a:ext cx="7899595"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Entropy measures the degree of randomness in data</a:t>
                </a:r>
              </a:p>
              <a:p>
                <a:endParaRPr lang="en" sz="2400" dirty="0"/>
              </a:p>
              <a:p>
                <a:endParaRPr lang="en" sz="2400" dirty="0"/>
              </a:p>
              <a:p>
                <a:endParaRPr lang="en" sz="2400" dirty="0"/>
              </a:p>
              <a:p>
                <a:endParaRPr lang="en" sz="2400" dirty="0"/>
              </a:p>
              <a:p>
                <a:endParaRPr lang="en" sz="2400" dirty="0"/>
              </a:p>
              <a:p>
                <a:pPr marL="380962" indent="-380962">
                  <a:buFont typeface="Arial" panose="020B0604020202020204" pitchFamily="34" charset="0"/>
                  <a:buChar char="•"/>
                </a:pPr>
                <a:r>
                  <a:rPr lang="en" sz="2400" dirty="0"/>
                  <a:t>For a set of samples </a:t>
                </a:r>
                <a14:m>
                  <m:oMath xmlns:m="http://schemas.openxmlformats.org/officeDocument/2006/math">
                    <m:r>
                      <a:rPr lang="en" sz="2400" i="1" dirty="0">
                        <a:latin typeface="Cambria Math" panose="02040503050406030204" pitchFamily="18" charset="0"/>
                      </a:rPr>
                      <m:t>𝑋</m:t>
                    </m:r>
                  </m:oMath>
                </a14:m>
                <a:r>
                  <a:rPr lang="en" sz="2400" dirty="0"/>
                  <a:t> with </a:t>
                </a:r>
                <a14:m>
                  <m:oMath xmlns:m="http://schemas.openxmlformats.org/officeDocument/2006/math">
                    <m:r>
                      <a:rPr lang="en" sz="2400" i="1" dirty="0">
                        <a:latin typeface="Cambria Math" panose="02040503050406030204" pitchFamily="18" charset="0"/>
                      </a:rPr>
                      <m:t>𝑘</m:t>
                    </m:r>
                  </m:oMath>
                </a14:m>
                <a:r>
                  <a:rPr lang="en" sz="2400" dirty="0"/>
                  <a:t> classes:</a:t>
                </a:r>
              </a:p>
              <a:p>
                <a:endParaRPr lang="en" sz="1600"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𝑒𝑛𝑡𝑟𝑜𝑝𝑦</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𝑘</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2</m:t>
                                  </m:r>
                                </m:sub>
                              </m:sSub>
                            </m:fNa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r>
                                <a:rPr lang="en-US" sz="2400" i="1">
                                  <a:latin typeface="Cambria Math" panose="02040503050406030204" pitchFamily="18" charset="0"/>
                                </a:rPr>
                                <m:t>)</m:t>
                              </m:r>
                            </m:e>
                          </m:func>
                        </m:e>
                      </m:nary>
                    </m:oMath>
                  </m:oMathPara>
                </a14:m>
                <a:endParaRPr lang="en" sz="2400" dirty="0"/>
              </a:p>
              <a:p>
                <a:endParaRPr lang="ro-RO" sz="1600" dirty="0"/>
              </a:p>
              <a:p>
                <a:r>
                  <a:rPr lang="ro-RO" sz="2400" dirty="0"/>
                  <a:t>w</a:t>
                </a:r>
                <a:r>
                  <a:rPr lang="en" sz="2400" dirty="0"/>
                  <a:t>here </a:t>
                </a:r>
                <a14:m>
                  <m:oMath xmlns:m="http://schemas.openxmlformats.org/officeDocument/2006/math">
                    <m:r>
                      <a:rPr lang="en" sz="2400" i="1" dirty="0">
                        <a:latin typeface="Cambria Math" panose="02040503050406030204" pitchFamily="18" charset="0"/>
                      </a:rPr>
                      <m:t>𝑝</m:t>
                    </m:r>
                    <m:r>
                      <a:rPr lang="en" sz="2400" i="1" baseline="-25000" dirty="0">
                        <a:latin typeface="Cambria Math" panose="02040503050406030204" pitchFamily="18" charset="0"/>
                      </a:rPr>
                      <m:t>𝑖</m:t>
                    </m:r>
                  </m:oMath>
                </a14:m>
                <a:r>
                  <a:rPr lang="en" sz="2400" dirty="0"/>
                  <a:t> is the proportion of elements of class </a:t>
                </a:r>
                <a14:m>
                  <m:oMath xmlns:m="http://schemas.openxmlformats.org/officeDocument/2006/math">
                    <m:r>
                      <a:rPr lang="ro-RO" sz="2400" i="1" dirty="0">
                        <a:latin typeface="Cambria Math" panose="02040503050406030204" pitchFamily="18" charset="0"/>
                      </a:rPr>
                      <m:t>𝑖</m:t>
                    </m:r>
                  </m:oMath>
                </a14:m>
                <a:endParaRPr lang="ro-RO" sz="2400" dirty="0"/>
              </a:p>
              <a:p>
                <a:endParaRPr lang="en" sz="2400" dirty="0"/>
              </a:p>
              <a:p>
                <a:pPr marL="380962" indent="-380962">
                  <a:buFont typeface="Arial" panose="020B0604020202020204" pitchFamily="34" charset="0"/>
                  <a:buChar char="•"/>
                </a:pPr>
                <a:r>
                  <a:rPr lang="en" sz="2400" dirty="0">
                    <a:solidFill>
                      <a:srgbClr val="FF0000"/>
                    </a:solidFill>
                  </a:rPr>
                  <a:t>Lower </a:t>
                </a:r>
                <a:r>
                  <a:rPr lang="en" sz="2400" dirty="0" err="1">
                    <a:solidFill>
                      <a:srgbClr val="FF0000"/>
                    </a:solidFill>
                  </a:rPr>
                  <a:t>entr</a:t>
                </a:r>
                <a:r>
                  <a:rPr lang="ro-RO" sz="2400" dirty="0">
                    <a:solidFill>
                      <a:srgbClr val="FF0000"/>
                    </a:solidFill>
                  </a:rPr>
                  <a:t>o</a:t>
                </a:r>
                <a:r>
                  <a:rPr lang="en" sz="2400" dirty="0" err="1">
                    <a:solidFill>
                      <a:srgbClr val="FF0000"/>
                    </a:solidFill>
                  </a:rPr>
                  <a:t>py</a:t>
                </a:r>
                <a:r>
                  <a:rPr lang="en" sz="2400" dirty="0">
                    <a:solidFill>
                      <a:srgbClr val="FF0000"/>
                    </a:solidFill>
                  </a:rPr>
                  <a:t> implies greater predictability!</a:t>
                </a:r>
              </a:p>
            </p:txBody>
          </p:sp>
        </mc:Choice>
        <mc:Fallback xmlns="">
          <p:sp>
            <p:nvSpPr>
              <p:cNvPr id="52" name="Shape 53">
                <a:extLst>
                  <a:ext uri="{FF2B5EF4-FFF2-40B4-BE49-F238E27FC236}">
                    <a16:creationId xmlns:a16="http://schemas.microsoft.com/office/drawing/2014/main" id="{FD710D10-C9A1-0549-92F9-B3F200BF9BA3}"/>
                  </a:ext>
                </a:extLst>
              </p:cNvPr>
              <p:cNvSpPr txBox="1">
                <a:spLocks noRot="1" noChangeAspect="1" noMove="1" noResize="1" noEditPoints="1" noAdjustHandles="1" noChangeArrowheads="1" noChangeShapeType="1" noTextEdit="1"/>
              </p:cNvSpPr>
              <p:nvPr/>
            </p:nvSpPr>
            <p:spPr>
              <a:xfrm>
                <a:off x="244041" y="1257352"/>
                <a:ext cx="7899595" cy="5326210"/>
              </a:xfrm>
              <a:prstGeom prst="rect">
                <a:avLst/>
              </a:prstGeom>
              <a:blipFill>
                <a:blip r:embed="rId27"/>
                <a:stretch>
                  <a:fillRect l="-772" b="-3089"/>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8035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52">
            <a:extLst>
              <a:ext uri="{FF2B5EF4-FFF2-40B4-BE49-F238E27FC236}">
                <a16:creationId xmlns:a16="http://schemas.microsoft.com/office/drawing/2014/main" id="{944810DC-BCC6-BE49-9D5E-CA152553E43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Information Gain</a:t>
            </a:r>
          </a:p>
        </p:txBody>
      </p:sp>
      <mc:AlternateContent xmlns:mc="http://schemas.openxmlformats.org/markup-compatibility/2006" xmlns:a14="http://schemas.microsoft.com/office/drawing/2010/main">
        <mc:Choice Requires="a14">
          <p:sp>
            <p:nvSpPr>
              <p:cNvPr id="39" name="Shape 53">
                <a:extLst>
                  <a:ext uri="{FF2B5EF4-FFF2-40B4-BE49-F238E27FC236}">
                    <a16:creationId xmlns:a16="http://schemas.microsoft.com/office/drawing/2014/main" id="{C39BE3C7-0096-3F44-9F9F-8EC545D05942}"/>
                  </a:ext>
                </a:extLst>
              </p:cNvPr>
              <p:cNvSpPr txBox="1"/>
              <p:nvPr/>
            </p:nvSpPr>
            <p:spPr>
              <a:xfrm>
                <a:off x="469707" y="1397755"/>
                <a:ext cx="11485844"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3200" dirty="0"/>
                  <a:t>The information gain of an attribute a is the expected reduction in entropy due to splitting on values of a:</a:t>
                </a:r>
              </a:p>
              <a:p>
                <a:endParaRPr lang="en" sz="3200" dirty="0"/>
              </a:p>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𝑔𝑎𝑖𝑛</m:t>
                      </m:r>
                      <m:d>
                        <m:dPr>
                          <m:ctrlPr>
                            <a:rPr lang="en-US" sz="3200" i="1">
                              <a:latin typeface="Cambria Math" panose="02040503050406030204" pitchFamily="18" charset="0"/>
                            </a:rPr>
                          </m:ctrlPr>
                        </m:dPr>
                        <m:e>
                          <m:r>
                            <a:rPr lang="en-US" sz="3200" i="1">
                              <a:latin typeface="Cambria Math" panose="02040503050406030204" pitchFamily="18" charset="0"/>
                            </a:rPr>
                            <m:t>𝑋</m:t>
                          </m:r>
                          <m:r>
                            <a:rPr lang="en-US" sz="3200" i="1">
                              <a:latin typeface="Cambria Math" panose="02040503050406030204" pitchFamily="18" charset="0"/>
                            </a:rPr>
                            <m:t>,</m:t>
                          </m:r>
                          <m:r>
                            <a:rPr lang="en-US" sz="3200" i="1">
                              <a:latin typeface="Cambria Math" panose="02040503050406030204" pitchFamily="18" charset="0"/>
                            </a:rPr>
                            <m:t>𝑎</m:t>
                          </m:r>
                        </m:e>
                      </m:d>
                      <m:r>
                        <a:rPr lang="en-US" sz="3200" i="1">
                          <a:latin typeface="Cambria Math" panose="02040503050406030204" pitchFamily="18" charset="0"/>
                        </a:rPr>
                        <m:t>=</m:t>
                      </m:r>
                      <m:r>
                        <a:rPr lang="en-US" sz="3200" i="1">
                          <a:latin typeface="Cambria Math" panose="02040503050406030204" pitchFamily="18" charset="0"/>
                        </a:rPr>
                        <m:t>𝑒𝑛𝑡𝑟𝑜𝑝𝑦</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i="1">
                          <a:latin typeface="Cambria Math" panose="02040503050406030204" pitchFamily="18" charset="0"/>
                        </a:rPr>
                        <m:t>−</m:t>
                      </m:r>
                      <m:nary>
                        <m:naryPr>
                          <m:chr m:val="∑"/>
                          <m:supHide m:val="on"/>
                          <m:ctrlPr>
                            <a:rPr lang="en-US" sz="3200" i="1">
                              <a:latin typeface="Cambria Math" panose="02040503050406030204" pitchFamily="18" charset="0"/>
                            </a:rPr>
                          </m:ctrlPr>
                        </m:naryPr>
                        <m:sub>
                          <m:r>
                            <m:rPr>
                              <m:brk m:alnAt="7"/>
                            </m:rPr>
                            <a:rPr lang="en-US" sz="3200" i="1">
                              <a:latin typeface="Cambria Math" panose="02040503050406030204" pitchFamily="18" charset="0"/>
                            </a:rPr>
                            <m:t>𝑣</m:t>
                          </m:r>
                          <m:r>
                            <a:rPr lang="en-US" sz="3200" i="1">
                              <a:latin typeface="Cambria Math" panose="02040503050406030204" pitchFamily="18" charset="0"/>
                            </a:rPr>
                            <m:t> ∈ </m:t>
                          </m:r>
                          <m:r>
                            <a:rPr lang="en-US" sz="3200" i="1">
                              <a:latin typeface="Cambria Math" panose="02040503050406030204" pitchFamily="18" charset="0"/>
                              <a:ea typeface="Cambria Math" panose="02040503050406030204" pitchFamily="18" charset="0"/>
                            </a:rPr>
                            <m:t>𝑉𝑎𝑙𝑢𝑒𝑠</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𝑎</m:t>
                          </m:r>
                          <m:r>
                            <a:rPr lang="en-US" sz="3200" i="1">
                              <a:latin typeface="Cambria Math" panose="02040503050406030204" pitchFamily="18" charset="0"/>
                              <a:ea typeface="Cambria Math" panose="02040503050406030204" pitchFamily="18" charset="0"/>
                            </a:rPr>
                            <m:t>)</m:t>
                          </m:r>
                        </m:sub>
                        <m:sup/>
                        <m:e>
                          <m:f>
                            <m:fPr>
                              <m:ctrlPr>
                                <a:rPr lang="en-US" sz="3200" i="1">
                                  <a:latin typeface="Cambria Math" panose="02040503050406030204" pitchFamily="18" charset="0"/>
                                </a:rPr>
                              </m:ctrlPr>
                            </m:fPr>
                            <m:num>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𝑣</m:t>
                                      </m:r>
                                    </m:sub>
                                  </m:sSub>
                                </m:e>
                              </m:d>
                            </m:num>
                            <m:den>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𝑋</m:t>
                                  </m:r>
                                </m:e>
                              </m:d>
                            </m:den>
                          </m:f>
                          <m:r>
                            <a:rPr lang="en-US" sz="3200" i="1">
                              <a:latin typeface="Cambria Math" panose="02040503050406030204" pitchFamily="18" charset="0"/>
                            </a:rPr>
                            <m:t>𝑒𝑛𝑡𝑟𝑜𝑝𝑦</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𝑣</m:t>
                              </m:r>
                            </m:sub>
                          </m:sSub>
                          <m:r>
                            <a:rPr lang="en-US" sz="3200" i="1">
                              <a:latin typeface="Cambria Math" panose="02040503050406030204" pitchFamily="18" charset="0"/>
                            </a:rPr>
                            <m:t>)</m:t>
                          </m:r>
                        </m:e>
                      </m:nary>
                    </m:oMath>
                  </m:oMathPara>
                </a14:m>
                <a:endParaRPr lang="en" sz="3200" dirty="0"/>
              </a:p>
              <a:p>
                <a:endParaRPr lang="ro-RO" sz="3200" dirty="0"/>
              </a:p>
              <a:p>
                <a:r>
                  <a:rPr lang="ro-RO" sz="3200" dirty="0"/>
                  <a:t>w</a:t>
                </a:r>
                <a:r>
                  <a:rPr lang="en" sz="3200" dirty="0"/>
                  <a:t>here </a:t>
                </a:r>
                <a14:m>
                  <m:oMath xmlns:m="http://schemas.openxmlformats.org/officeDocument/2006/math">
                    <m:r>
                      <a:rPr lang="en-US" sz="3200" i="1" dirty="0">
                        <a:latin typeface="Cambria Math" panose="02040503050406030204" pitchFamily="18" charset="0"/>
                      </a:rPr>
                      <m:t>𝑋</m:t>
                    </m:r>
                    <m:r>
                      <a:rPr lang="en-US" sz="3200" i="1" baseline="-25000" dirty="0">
                        <a:latin typeface="Cambria Math" panose="02040503050406030204" pitchFamily="18" charset="0"/>
                      </a:rPr>
                      <m:t>𝑣</m:t>
                    </m:r>
                  </m:oMath>
                </a14:m>
                <a:r>
                  <a:rPr lang="en" sz="3200" dirty="0"/>
                  <a:t> is the subset of </a:t>
                </a:r>
                <a14:m>
                  <m:oMath xmlns:m="http://schemas.openxmlformats.org/officeDocument/2006/math">
                    <m:r>
                      <a:rPr lang="en" sz="3200" i="1" dirty="0">
                        <a:latin typeface="Cambria Math" panose="02040503050406030204" pitchFamily="18" charset="0"/>
                      </a:rPr>
                      <m:t>𝑋</m:t>
                    </m:r>
                  </m:oMath>
                </a14:m>
                <a:r>
                  <a:rPr lang="en" sz="3200" dirty="0"/>
                  <a:t> for which </a:t>
                </a:r>
                <a14:m>
                  <m:oMath xmlns:m="http://schemas.openxmlformats.org/officeDocument/2006/math">
                    <m:r>
                      <a:rPr lang="en" sz="3200" i="1" dirty="0">
                        <a:latin typeface="Cambria Math" panose="02040503050406030204" pitchFamily="18" charset="0"/>
                      </a:rPr>
                      <m:t>𝑎</m:t>
                    </m:r>
                    <m:r>
                      <a:rPr lang="en" sz="3200" i="1" dirty="0">
                        <a:latin typeface="Cambria Math" panose="02040503050406030204" pitchFamily="18" charset="0"/>
                      </a:rPr>
                      <m:t> = </m:t>
                    </m:r>
                    <m:r>
                      <a:rPr lang="en" sz="3200" i="1" dirty="0">
                        <a:latin typeface="Cambria Math" panose="02040503050406030204" pitchFamily="18" charset="0"/>
                      </a:rPr>
                      <m:t>𝑣</m:t>
                    </m:r>
                  </m:oMath>
                </a14:m>
                <a:endParaRPr lang="ro-RO" sz="3200" dirty="0"/>
              </a:p>
              <a:p>
                <a:endParaRPr lang="en" sz="2400" dirty="0"/>
              </a:p>
            </p:txBody>
          </p:sp>
        </mc:Choice>
        <mc:Fallback xmlns="">
          <p:sp>
            <p:nvSpPr>
              <p:cNvPr id="39" name="Shape 53">
                <a:extLst>
                  <a:ext uri="{FF2B5EF4-FFF2-40B4-BE49-F238E27FC236}">
                    <a16:creationId xmlns:a16="http://schemas.microsoft.com/office/drawing/2014/main" id="{C39BE3C7-0096-3F44-9F9F-8EC545D05942}"/>
                  </a:ext>
                </a:extLst>
              </p:cNvPr>
              <p:cNvSpPr txBox="1">
                <a:spLocks noRot="1" noChangeAspect="1" noMove="1" noResize="1" noEditPoints="1" noAdjustHandles="1" noChangeArrowheads="1" noChangeShapeType="1" noTextEdit="1"/>
              </p:cNvSpPr>
              <p:nvPr/>
            </p:nvSpPr>
            <p:spPr>
              <a:xfrm>
                <a:off x="469707" y="1397755"/>
                <a:ext cx="11485844" cy="5326210"/>
              </a:xfrm>
              <a:prstGeom prst="rect">
                <a:avLst/>
              </a:prstGeom>
              <a:blipFill>
                <a:blip r:embed="rId2"/>
                <a:stretch>
                  <a:fillRect l="-1062" r="-106"/>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612967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0" name="object 10"/>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1" name="object 11"/>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2" name="object 12"/>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3" name="object 13"/>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4" name="object 14"/>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5" name="object 15"/>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6" name="object 16"/>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7" name="object 17"/>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8" name="object 18"/>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9" name="object 19"/>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0" name="object 20"/>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24" name="object 24"/>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5" name="object 25"/>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26" name="object 26"/>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27" name="object 27"/>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28" name="object 28"/>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29" name="object 29"/>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0" name="object 30"/>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1" name="object 31"/>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32" name="object 32"/>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33" name="object 33"/>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34" name="object 34"/>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35" name="object 35"/>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36" name="object 36"/>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37" name="object 37"/>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38" name="object 38"/>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39" name="object 39"/>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0" name="object 40"/>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1" name="object 41"/>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42" name="object 42"/>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43" name="object 43"/>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44" name="object 44"/>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45" name="object 45"/>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46" name="object 46"/>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47" name="object 47"/>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48" name="object 48"/>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49" name="object 4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0" name="object 5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1" name="object 51"/>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52" name="object 52"/>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53" name="object 53"/>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54" name="object 54"/>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55" name="object 55"/>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56" name="object 56"/>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57" name="object 57"/>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58" name="object 58"/>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59" name="object 59"/>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60" name="object 60"/>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61" name="object 61"/>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62" name="object 62"/>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63" name="object 63"/>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64" name="object 6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65" name="object 6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66" name="object 66"/>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67" name="object 67"/>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68" name="object 68"/>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69" name="object 69"/>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70" name="object 70"/>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1" name="object 71"/>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72" name="object 72"/>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3" name="object 73"/>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74" name="object 74"/>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75" name="object 75"/>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76" name="object 76"/>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77" name="object 77"/>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79" name="Shape 52">
            <a:extLst>
              <a:ext uri="{FF2B5EF4-FFF2-40B4-BE49-F238E27FC236}">
                <a16:creationId xmlns:a16="http://schemas.microsoft.com/office/drawing/2014/main" id="{36E32D95-3852-C84A-A255-5D85738823DF}"/>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911DF5F-F672-5847-BF53-941CF9807833}"/>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0" name="TextBox 79">
                <a:extLst>
                  <a:ext uri="{FF2B5EF4-FFF2-40B4-BE49-F238E27FC236}">
                    <a16:creationId xmlns:a16="http://schemas.microsoft.com/office/drawing/2014/main" id="{E911DF5F-F672-5847-BF53-941CF9807833}"/>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63889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7" name="object 17"/>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8" name="object 18"/>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9" name="object 19"/>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0" name="object 20"/>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4" name="object 24"/>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5" name="object 25"/>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6" name="object 26"/>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7" name="object 27"/>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8" name="object 28"/>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9" name="object 29"/>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0" name="object 30"/>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31" name="object 31"/>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2" name="object 32"/>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33" name="object 33"/>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34" name="object 34"/>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35" name="object 35"/>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36" name="object 36"/>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7" name="object 37"/>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8" name="object 38"/>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39" name="object 39"/>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40" name="object 40"/>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41" name="object 41"/>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42" name="object 42"/>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43" name="object 43"/>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44" name="object 44"/>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45" name="object 45"/>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46" name="object 46"/>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7" name="object 47"/>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49" name="object 49"/>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50" name="object 50"/>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51" name="object 51"/>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52" name="object 52"/>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53" name="object 53"/>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54" name="object 54"/>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55" name="object 55"/>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56" name="object 56"/>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7" name="object 5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8" name="object 58"/>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59" name="object 59"/>
          <p:cNvSpPr/>
          <p:nvPr/>
        </p:nvSpPr>
        <p:spPr>
          <a:xfrm>
            <a:off x="5423716" y="2028235"/>
            <a:ext cx="677245" cy="831318"/>
          </a:xfrm>
          <a:custGeom>
            <a:avLst/>
            <a:gdLst/>
            <a:ahLst/>
            <a:cxnLst/>
            <a:rect l="l" t="t" r="r" b="b"/>
            <a:pathLst>
              <a:path w="508000" h="623569">
                <a:moveTo>
                  <a:pt x="27305" y="498474"/>
                </a:moveTo>
                <a:lnTo>
                  <a:pt x="0" y="623315"/>
                </a:lnTo>
                <a:lnTo>
                  <a:pt x="116205" y="570229"/>
                </a:lnTo>
                <a:lnTo>
                  <a:pt x="104876" y="561085"/>
                </a:lnTo>
                <a:lnTo>
                  <a:pt x="74676" y="561085"/>
                </a:lnTo>
                <a:lnTo>
                  <a:pt x="44958" y="537209"/>
                </a:lnTo>
                <a:lnTo>
                  <a:pt x="56920" y="522379"/>
                </a:lnTo>
                <a:lnTo>
                  <a:pt x="27305" y="498474"/>
                </a:lnTo>
                <a:close/>
              </a:path>
              <a:path w="508000" h="623569">
                <a:moveTo>
                  <a:pt x="56920" y="522379"/>
                </a:moveTo>
                <a:lnTo>
                  <a:pt x="44958" y="537209"/>
                </a:lnTo>
                <a:lnTo>
                  <a:pt x="74676" y="561085"/>
                </a:lnTo>
                <a:lnTo>
                  <a:pt x="86582" y="546320"/>
                </a:lnTo>
                <a:lnTo>
                  <a:pt x="56920" y="522379"/>
                </a:lnTo>
                <a:close/>
              </a:path>
              <a:path w="508000" h="623569">
                <a:moveTo>
                  <a:pt x="86582" y="546320"/>
                </a:moveTo>
                <a:lnTo>
                  <a:pt x="74676" y="561085"/>
                </a:lnTo>
                <a:lnTo>
                  <a:pt x="104876" y="561085"/>
                </a:lnTo>
                <a:lnTo>
                  <a:pt x="86582" y="546320"/>
                </a:lnTo>
                <a:close/>
              </a:path>
              <a:path w="508000" h="623569">
                <a:moveTo>
                  <a:pt x="478282" y="0"/>
                </a:moveTo>
                <a:lnTo>
                  <a:pt x="56920" y="522379"/>
                </a:lnTo>
                <a:lnTo>
                  <a:pt x="86582" y="546320"/>
                </a:lnTo>
                <a:lnTo>
                  <a:pt x="507873" y="23875"/>
                </a:lnTo>
                <a:lnTo>
                  <a:pt x="478282" y="0"/>
                </a:lnTo>
                <a:close/>
              </a:path>
            </a:pathLst>
          </a:custGeom>
          <a:solidFill>
            <a:srgbClr val="000000"/>
          </a:solidFill>
        </p:spPr>
        <p:txBody>
          <a:bodyPr wrap="square" lIns="0" tIns="0" rIns="0" bIns="0" rtlCol="0"/>
          <a:lstStyle/>
          <a:p>
            <a:endParaRPr sz="2666"/>
          </a:p>
        </p:txBody>
      </p:sp>
      <p:sp>
        <p:nvSpPr>
          <p:cNvPr id="60" name="object 60"/>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1" name="object 61"/>
          <p:cNvSpPr/>
          <p:nvPr/>
        </p:nvSpPr>
        <p:spPr>
          <a:xfrm>
            <a:off x="5063085" y="2902999"/>
            <a:ext cx="809139" cy="240150"/>
          </a:xfrm>
          <a:prstGeom prst="rect">
            <a:avLst/>
          </a:prstGeom>
          <a:blipFill>
            <a:blip r:embed="rId12" cstate="print"/>
            <a:stretch>
              <a:fillRect/>
            </a:stretch>
          </a:blipFill>
        </p:spPr>
        <p:txBody>
          <a:bodyPr wrap="square" lIns="0" tIns="0" rIns="0" bIns="0" rtlCol="0"/>
          <a:lstStyle/>
          <a:p>
            <a:endParaRPr sz="2666"/>
          </a:p>
        </p:txBody>
      </p:sp>
      <p:sp>
        <p:nvSpPr>
          <p:cNvPr id="62" name="object 62"/>
          <p:cNvSpPr/>
          <p:nvPr/>
        </p:nvSpPr>
        <p:spPr>
          <a:xfrm>
            <a:off x="5191084" y="3066282"/>
            <a:ext cx="529419" cy="239743"/>
          </a:xfrm>
          <a:prstGeom prst="rect">
            <a:avLst/>
          </a:prstGeom>
          <a:blipFill>
            <a:blip r:embed="rId13" cstate="print"/>
            <a:stretch>
              <a:fillRect/>
            </a:stretch>
          </a:blipFill>
        </p:spPr>
        <p:txBody>
          <a:bodyPr wrap="square" lIns="0" tIns="0" rIns="0" bIns="0" rtlCol="0"/>
          <a:lstStyle/>
          <a:p>
            <a:endParaRPr sz="2666"/>
          </a:p>
        </p:txBody>
      </p:sp>
      <p:sp>
        <p:nvSpPr>
          <p:cNvPr id="63" name="object 63"/>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64" name="object 64"/>
          <p:cNvSpPr/>
          <p:nvPr/>
        </p:nvSpPr>
        <p:spPr>
          <a:xfrm>
            <a:off x="5497030" y="2293039"/>
            <a:ext cx="699729" cy="314918"/>
          </a:xfrm>
          <a:prstGeom prst="rect">
            <a:avLst/>
          </a:prstGeom>
          <a:blipFill>
            <a:blip r:embed="rId14" cstate="print"/>
            <a:stretch>
              <a:fillRect/>
            </a:stretch>
          </a:blipFill>
        </p:spPr>
        <p:txBody>
          <a:bodyPr wrap="square" lIns="0" tIns="0" rIns="0" bIns="0" rtlCol="0"/>
          <a:lstStyle/>
          <a:p>
            <a:endParaRPr sz="2666"/>
          </a:p>
        </p:txBody>
      </p:sp>
      <p:sp>
        <p:nvSpPr>
          <p:cNvPr id="65" name="object 65"/>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6" name="object 66"/>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67" name="object 67"/>
          <p:cNvSpPr/>
          <p:nvPr/>
        </p:nvSpPr>
        <p:spPr>
          <a:xfrm>
            <a:off x="6546252" y="3064252"/>
            <a:ext cx="506189" cy="239743"/>
          </a:xfrm>
          <a:prstGeom prst="rect">
            <a:avLst/>
          </a:prstGeom>
          <a:blipFill>
            <a:blip r:embed="rId16" cstate="print"/>
            <a:stretch>
              <a:fillRect/>
            </a:stretch>
          </a:blipFill>
        </p:spPr>
        <p:txBody>
          <a:bodyPr wrap="square" lIns="0" tIns="0" rIns="0" bIns="0" rtlCol="0"/>
          <a:lstStyle/>
          <a:p>
            <a:endParaRPr sz="2666"/>
          </a:p>
        </p:txBody>
      </p:sp>
      <p:sp>
        <p:nvSpPr>
          <p:cNvPr id="68" name="object 68"/>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69" name="object 69"/>
          <p:cNvSpPr/>
          <p:nvPr/>
        </p:nvSpPr>
        <p:spPr>
          <a:xfrm>
            <a:off x="6269087" y="2293039"/>
            <a:ext cx="611958" cy="314918"/>
          </a:xfrm>
          <a:prstGeom prst="rect">
            <a:avLst/>
          </a:prstGeom>
          <a:blipFill>
            <a:blip r:embed="rId17" cstate="print"/>
            <a:stretch>
              <a:fillRect/>
            </a:stretch>
          </a:blipFill>
        </p:spPr>
        <p:txBody>
          <a:bodyPr wrap="square" lIns="0" tIns="0" rIns="0" bIns="0" rtlCol="0"/>
          <a:lstStyle/>
          <a:p>
            <a:endParaRPr sz="2666"/>
          </a:p>
        </p:txBody>
      </p:sp>
      <p:sp>
        <p:nvSpPr>
          <p:cNvPr id="70" name="object 70"/>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71" name="object 71"/>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2" name="object 72"/>
          <p:cNvSpPr/>
          <p:nvPr/>
        </p:nvSpPr>
        <p:spPr>
          <a:xfrm>
            <a:off x="9298406" y="1599032"/>
            <a:ext cx="467806" cy="329140"/>
          </a:xfrm>
          <a:prstGeom prst="rect">
            <a:avLst/>
          </a:prstGeom>
          <a:blipFill>
            <a:blip r:embed="rId18" cstate="print"/>
            <a:stretch>
              <a:fillRect/>
            </a:stretch>
          </a:blipFill>
        </p:spPr>
        <p:txBody>
          <a:bodyPr wrap="square" lIns="0" tIns="0" rIns="0" bIns="0" rtlCol="0"/>
          <a:lstStyle/>
          <a:p>
            <a:endParaRPr sz="2666"/>
          </a:p>
        </p:txBody>
      </p:sp>
      <p:sp>
        <p:nvSpPr>
          <p:cNvPr id="73" name="object 73"/>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4" name="object 74"/>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8606769" y="2974956"/>
            <a:ext cx="508508" cy="240150"/>
          </a:xfrm>
          <a:prstGeom prst="rect">
            <a:avLst/>
          </a:prstGeom>
          <a:blipFill>
            <a:blip r:embed="rId19" cstate="print"/>
            <a:stretch>
              <a:fillRect/>
            </a:stretch>
          </a:blipFill>
        </p:spPr>
        <p:txBody>
          <a:bodyPr wrap="square" lIns="0" tIns="0" rIns="0" bIns="0" rtlCol="0"/>
          <a:lstStyle/>
          <a:p>
            <a:endParaRPr sz="2666"/>
          </a:p>
        </p:txBody>
      </p:sp>
      <p:sp>
        <p:nvSpPr>
          <p:cNvPr id="76" name="object 76"/>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7" name="object 77"/>
          <p:cNvSpPr/>
          <p:nvPr/>
        </p:nvSpPr>
        <p:spPr>
          <a:xfrm>
            <a:off x="8902726" y="2283725"/>
            <a:ext cx="411765" cy="314918"/>
          </a:xfrm>
          <a:prstGeom prst="rect">
            <a:avLst/>
          </a:prstGeom>
          <a:blipFill>
            <a:blip r:embed="rId20" cstate="print"/>
            <a:stretch>
              <a:fillRect/>
            </a:stretch>
          </a:blipFill>
        </p:spPr>
        <p:txBody>
          <a:bodyPr wrap="square" lIns="0" tIns="0" rIns="0" bIns="0" rtlCol="0"/>
          <a:lstStyle/>
          <a:p>
            <a:endParaRPr sz="2666"/>
          </a:p>
        </p:txBody>
      </p:sp>
      <p:sp>
        <p:nvSpPr>
          <p:cNvPr id="78" name="object 78"/>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9" name="object 79"/>
          <p:cNvSpPr/>
          <p:nvPr/>
        </p:nvSpPr>
        <p:spPr>
          <a:xfrm>
            <a:off x="9772985" y="2892400"/>
            <a:ext cx="889443" cy="239743"/>
          </a:xfrm>
          <a:prstGeom prst="rect">
            <a:avLst/>
          </a:prstGeom>
          <a:blipFill>
            <a:blip r:embed="rId21" cstate="print"/>
            <a:stretch>
              <a:fillRect/>
            </a:stretch>
          </a:blipFill>
        </p:spPr>
        <p:txBody>
          <a:bodyPr wrap="square" lIns="0" tIns="0" rIns="0" bIns="0" rtlCol="0"/>
          <a:lstStyle/>
          <a:p>
            <a:endParaRPr sz="2666"/>
          </a:p>
        </p:txBody>
      </p:sp>
      <p:sp>
        <p:nvSpPr>
          <p:cNvPr id="80" name="object 80"/>
          <p:cNvSpPr/>
          <p:nvPr/>
        </p:nvSpPr>
        <p:spPr>
          <a:xfrm>
            <a:off x="10004604" y="3054940"/>
            <a:ext cx="393479" cy="239743"/>
          </a:xfrm>
          <a:prstGeom prst="rect">
            <a:avLst/>
          </a:prstGeom>
          <a:blipFill>
            <a:blip r:embed="rId22" cstate="print"/>
            <a:stretch>
              <a:fillRect/>
            </a:stretch>
          </a:blipFill>
        </p:spPr>
        <p:txBody>
          <a:bodyPr wrap="square" lIns="0" tIns="0" rIns="0" bIns="0" rtlCol="0"/>
          <a:lstStyle/>
          <a:p>
            <a:endParaRPr sz="2666"/>
          </a:p>
        </p:txBody>
      </p:sp>
      <p:sp>
        <p:nvSpPr>
          <p:cNvPr id="81" name="object 81"/>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82" name="object 82"/>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83" name="object 83"/>
          <p:cNvSpPr/>
          <p:nvPr/>
        </p:nvSpPr>
        <p:spPr>
          <a:xfrm>
            <a:off x="9674784" y="2283725"/>
            <a:ext cx="359617" cy="314918"/>
          </a:xfrm>
          <a:prstGeom prst="rect">
            <a:avLst/>
          </a:prstGeom>
          <a:blipFill>
            <a:blip r:embed="rId23" cstate="print"/>
            <a:stretch>
              <a:fillRect/>
            </a:stretch>
          </a:blipFill>
        </p:spPr>
        <p:txBody>
          <a:bodyPr wrap="square" lIns="0" tIns="0" rIns="0" bIns="0" rtlCol="0"/>
          <a:lstStyle/>
          <a:p>
            <a:endParaRPr sz="2666"/>
          </a:p>
        </p:txBody>
      </p:sp>
      <p:sp>
        <p:nvSpPr>
          <p:cNvPr id="85" name="Shape 52">
            <a:extLst>
              <a:ext uri="{FF2B5EF4-FFF2-40B4-BE49-F238E27FC236}">
                <a16:creationId xmlns:a16="http://schemas.microsoft.com/office/drawing/2014/main" id="{A84213B1-EC0C-B14D-9956-67EE9AD2AF3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67D861D-A9CE-5341-AA20-247C940DCE2C}"/>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6" name="TextBox 85">
                <a:extLst>
                  <a:ext uri="{FF2B5EF4-FFF2-40B4-BE49-F238E27FC236}">
                    <a16:creationId xmlns:a16="http://schemas.microsoft.com/office/drawing/2014/main" id="{667D861D-A9CE-5341-AA20-247C940DCE2C}"/>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7062341-554C-0647-9B65-7159DE29673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87" name="TextBox 86">
                <a:extLst>
                  <a:ext uri="{FF2B5EF4-FFF2-40B4-BE49-F238E27FC236}">
                    <a16:creationId xmlns:a16="http://schemas.microsoft.com/office/drawing/2014/main" id="{97062341-554C-0647-9B65-7159DE29673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75226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8" name="object 18"/>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9" name="object 19"/>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20" name="object 20"/>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4" name="object 24"/>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5" name="object 25"/>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6" name="object 26"/>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7" name="object 27"/>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8" name="object 28"/>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9" name="object 29"/>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0" name="object 30"/>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1" name="object 31"/>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32" name="object 32"/>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3" name="object 33"/>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34" name="object 34"/>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35" name="object 35"/>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36" name="object 36"/>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37" name="object 37"/>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8" name="object 38"/>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9" name="object 39"/>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40" name="object 40"/>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41" name="object 41"/>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42" name="object 42"/>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43" name="object 43"/>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44" name="object 44"/>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45" name="object 45"/>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46" name="object 46"/>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47" name="object 47"/>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8" name="object 48"/>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9" name="object 49"/>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50" name="object 50"/>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51" name="object 51"/>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52" name="object 52"/>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53" name="object 53"/>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54" name="object 54"/>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55" name="object 55"/>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56" name="object 56"/>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57" name="object 5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8" name="object 58"/>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9" name="object 59"/>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60" name="object 60"/>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61" name="object 61"/>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2" name="object 62"/>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63" name="object 63"/>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64" name="object 64"/>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65" name="object 65"/>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66" name="object 66"/>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7" name="object 67"/>
          <p:cNvSpPr/>
          <p:nvPr/>
        </p:nvSpPr>
        <p:spPr>
          <a:xfrm>
            <a:off x="6357300" y="2901712"/>
            <a:ext cx="912028" cy="239743"/>
          </a:xfrm>
          <a:prstGeom prst="rect">
            <a:avLst/>
          </a:prstGeom>
          <a:blipFill>
            <a:blip r:embed="rId15" cstate="print"/>
            <a:stretch>
              <a:fillRect/>
            </a:stretch>
          </a:blipFill>
        </p:spPr>
        <p:txBody>
          <a:bodyPr wrap="square" lIns="0" tIns="0" rIns="0" bIns="0" rtlCol="0"/>
          <a:lstStyle/>
          <a:p>
            <a:endParaRPr sz="2666"/>
          </a:p>
        </p:txBody>
      </p:sp>
      <p:sp>
        <p:nvSpPr>
          <p:cNvPr id="68" name="object 68"/>
          <p:cNvSpPr/>
          <p:nvPr/>
        </p:nvSpPr>
        <p:spPr>
          <a:xfrm>
            <a:off x="6536093" y="3064252"/>
            <a:ext cx="529419" cy="239743"/>
          </a:xfrm>
          <a:prstGeom prst="rect">
            <a:avLst/>
          </a:prstGeom>
          <a:blipFill>
            <a:blip r:embed="rId16" cstate="print"/>
            <a:stretch>
              <a:fillRect/>
            </a:stretch>
          </a:blipFill>
        </p:spPr>
        <p:txBody>
          <a:bodyPr wrap="square" lIns="0" tIns="0" rIns="0" bIns="0" rtlCol="0"/>
          <a:lstStyle/>
          <a:p>
            <a:endParaRPr sz="2666"/>
          </a:p>
        </p:txBody>
      </p:sp>
      <p:sp>
        <p:nvSpPr>
          <p:cNvPr id="69" name="object 69"/>
          <p:cNvSpPr/>
          <p:nvPr/>
        </p:nvSpPr>
        <p:spPr>
          <a:xfrm>
            <a:off x="6062529" y="2027727"/>
            <a:ext cx="706875" cy="829625"/>
          </a:xfrm>
          <a:custGeom>
            <a:avLst/>
            <a:gdLst/>
            <a:ahLst/>
            <a:cxnLst/>
            <a:rect l="l" t="t" r="r" b="b"/>
            <a:pathLst>
              <a:path w="530225" h="622300">
                <a:moveTo>
                  <a:pt x="441837" y="547281"/>
                </a:moveTo>
                <a:lnTo>
                  <a:pt x="412750" y="571881"/>
                </a:lnTo>
                <a:lnTo>
                  <a:pt x="530098" y="622300"/>
                </a:lnTo>
                <a:lnTo>
                  <a:pt x="515448" y="561848"/>
                </a:lnTo>
                <a:lnTo>
                  <a:pt x="454151" y="561848"/>
                </a:lnTo>
                <a:lnTo>
                  <a:pt x="441837" y="547281"/>
                </a:lnTo>
                <a:close/>
              </a:path>
              <a:path w="530225" h="622300">
                <a:moveTo>
                  <a:pt x="470882" y="522717"/>
                </a:moveTo>
                <a:lnTo>
                  <a:pt x="441837" y="547281"/>
                </a:lnTo>
                <a:lnTo>
                  <a:pt x="454151" y="561848"/>
                </a:lnTo>
                <a:lnTo>
                  <a:pt x="483235" y="537337"/>
                </a:lnTo>
                <a:lnTo>
                  <a:pt x="470882" y="522717"/>
                </a:lnTo>
                <a:close/>
              </a:path>
              <a:path w="530225" h="622300">
                <a:moveTo>
                  <a:pt x="499999" y="498094"/>
                </a:moveTo>
                <a:lnTo>
                  <a:pt x="470882" y="522717"/>
                </a:lnTo>
                <a:lnTo>
                  <a:pt x="483235" y="537337"/>
                </a:lnTo>
                <a:lnTo>
                  <a:pt x="454151" y="561848"/>
                </a:lnTo>
                <a:lnTo>
                  <a:pt x="515448" y="561848"/>
                </a:lnTo>
                <a:lnTo>
                  <a:pt x="499999" y="498094"/>
                </a:lnTo>
                <a:close/>
              </a:path>
              <a:path w="530225" h="622300">
                <a:moveTo>
                  <a:pt x="29210" y="0"/>
                </a:moveTo>
                <a:lnTo>
                  <a:pt x="0" y="24637"/>
                </a:lnTo>
                <a:lnTo>
                  <a:pt x="441837" y="547281"/>
                </a:lnTo>
                <a:lnTo>
                  <a:pt x="470882" y="522717"/>
                </a:lnTo>
                <a:lnTo>
                  <a:pt x="29210" y="0"/>
                </a:lnTo>
                <a:close/>
              </a:path>
            </a:pathLst>
          </a:custGeom>
          <a:solidFill>
            <a:srgbClr val="000000"/>
          </a:solidFill>
        </p:spPr>
        <p:txBody>
          <a:bodyPr wrap="square" lIns="0" tIns="0" rIns="0" bIns="0" rtlCol="0"/>
          <a:lstStyle/>
          <a:p>
            <a:endParaRPr sz="2666"/>
          </a:p>
        </p:txBody>
      </p:sp>
      <p:sp>
        <p:nvSpPr>
          <p:cNvPr id="70" name="object 70"/>
          <p:cNvSpPr/>
          <p:nvPr/>
        </p:nvSpPr>
        <p:spPr>
          <a:xfrm>
            <a:off x="6146000" y="2297102"/>
            <a:ext cx="794916" cy="337776"/>
          </a:xfrm>
          <a:custGeom>
            <a:avLst/>
            <a:gdLst/>
            <a:ahLst/>
            <a:cxnLst/>
            <a:rect l="l" t="t" r="r" b="b"/>
            <a:pathLst>
              <a:path w="596264" h="253364">
                <a:moveTo>
                  <a:pt x="0" y="252983"/>
                </a:moveTo>
                <a:lnTo>
                  <a:pt x="595884" y="252983"/>
                </a:lnTo>
                <a:lnTo>
                  <a:pt x="595884" y="0"/>
                </a:lnTo>
                <a:lnTo>
                  <a:pt x="0" y="0"/>
                </a:lnTo>
                <a:lnTo>
                  <a:pt x="0" y="252983"/>
                </a:lnTo>
                <a:close/>
              </a:path>
            </a:pathLst>
          </a:custGeom>
          <a:solidFill>
            <a:srgbClr val="FFFFFF"/>
          </a:solidFill>
        </p:spPr>
        <p:txBody>
          <a:bodyPr wrap="square" lIns="0" tIns="0" rIns="0" bIns="0" rtlCol="0"/>
          <a:lstStyle/>
          <a:p>
            <a:endParaRPr sz="2666"/>
          </a:p>
        </p:txBody>
      </p:sp>
      <p:sp>
        <p:nvSpPr>
          <p:cNvPr id="71" name="object 71"/>
          <p:cNvSpPr/>
          <p:nvPr/>
        </p:nvSpPr>
        <p:spPr>
          <a:xfrm>
            <a:off x="6269087" y="2293039"/>
            <a:ext cx="653406" cy="314918"/>
          </a:xfrm>
          <a:prstGeom prst="rect">
            <a:avLst/>
          </a:prstGeom>
          <a:blipFill>
            <a:blip r:embed="rId17" cstate="print"/>
            <a:stretch>
              <a:fillRect/>
            </a:stretch>
          </a:blipFill>
        </p:spPr>
        <p:txBody>
          <a:bodyPr wrap="square" lIns="0" tIns="0" rIns="0" bIns="0" rtlCol="0"/>
          <a:lstStyle/>
          <a:p>
            <a:endParaRPr sz="2666"/>
          </a:p>
        </p:txBody>
      </p:sp>
      <p:sp>
        <p:nvSpPr>
          <p:cNvPr id="72" name="object 72"/>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73" name="object 73"/>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4" name="object 74"/>
          <p:cNvSpPr/>
          <p:nvPr/>
        </p:nvSpPr>
        <p:spPr>
          <a:xfrm>
            <a:off x="9298406" y="1599032"/>
            <a:ext cx="467806" cy="329140"/>
          </a:xfrm>
          <a:prstGeom prst="rect">
            <a:avLst/>
          </a:prstGeom>
          <a:blipFill>
            <a:blip r:embed="rId18" cstate="print"/>
            <a:stretch>
              <a:fillRect/>
            </a:stretch>
          </a:blipFill>
        </p:spPr>
        <p:txBody>
          <a:bodyPr wrap="square" lIns="0" tIns="0" rIns="0" bIns="0" rtlCol="0"/>
          <a:lstStyle/>
          <a:p>
            <a:endParaRPr sz="2666"/>
          </a:p>
        </p:txBody>
      </p:sp>
      <p:sp>
        <p:nvSpPr>
          <p:cNvPr id="75" name="object 75"/>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6" name="object 76"/>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7" name="object 77"/>
          <p:cNvSpPr/>
          <p:nvPr/>
        </p:nvSpPr>
        <p:spPr>
          <a:xfrm>
            <a:off x="8606769" y="2974956"/>
            <a:ext cx="508508" cy="240150"/>
          </a:xfrm>
          <a:prstGeom prst="rect">
            <a:avLst/>
          </a:prstGeom>
          <a:blipFill>
            <a:blip r:embed="rId19" cstate="print"/>
            <a:stretch>
              <a:fillRect/>
            </a:stretch>
          </a:blipFill>
        </p:spPr>
        <p:txBody>
          <a:bodyPr wrap="square" lIns="0" tIns="0" rIns="0" bIns="0" rtlCol="0"/>
          <a:lstStyle/>
          <a:p>
            <a:endParaRPr sz="2666"/>
          </a:p>
        </p:txBody>
      </p:sp>
      <p:sp>
        <p:nvSpPr>
          <p:cNvPr id="78" name="object 78"/>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9" name="object 79"/>
          <p:cNvSpPr/>
          <p:nvPr/>
        </p:nvSpPr>
        <p:spPr>
          <a:xfrm>
            <a:off x="8902726" y="2283725"/>
            <a:ext cx="411765" cy="314918"/>
          </a:xfrm>
          <a:prstGeom prst="rect">
            <a:avLst/>
          </a:prstGeom>
          <a:blipFill>
            <a:blip r:embed="rId20" cstate="print"/>
            <a:stretch>
              <a:fillRect/>
            </a:stretch>
          </a:blipFill>
        </p:spPr>
        <p:txBody>
          <a:bodyPr wrap="square" lIns="0" tIns="0" rIns="0" bIns="0" rtlCol="0"/>
          <a:lstStyle/>
          <a:p>
            <a:endParaRPr sz="2666"/>
          </a:p>
        </p:txBody>
      </p:sp>
      <p:sp>
        <p:nvSpPr>
          <p:cNvPr id="80" name="object 80"/>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81" name="object 81"/>
          <p:cNvSpPr/>
          <p:nvPr/>
        </p:nvSpPr>
        <p:spPr>
          <a:xfrm>
            <a:off x="9772985" y="2892400"/>
            <a:ext cx="889443" cy="239743"/>
          </a:xfrm>
          <a:prstGeom prst="rect">
            <a:avLst/>
          </a:prstGeom>
          <a:blipFill>
            <a:blip r:embed="rId21" cstate="print"/>
            <a:stretch>
              <a:fillRect/>
            </a:stretch>
          </a:blipFill>
        </p:spPr>
        <p:txBody>
          <a:bodyPr wrap="square" lIns="0" tIns="0" rIns="0" bIns="0" rtlCol="0"/>
          <a:lstStyle/>
          <a:p>
            <a:endParaRPr sz="2666"/>
          </a:p>
        </p:txBody>
      </p:sp>
      <p:sp>
        <p:nvSpPr>
          <p:cNvPr id="82" name="object 82"/>
          <p:cNvSpPr/>
          <p:nvPr/>
        </p:nvSpPr>
        <p:spPr>
          <a:xfrm>
            <a:off x="10004604" y="3054940"/>
            <a:ext cx="393479" cy="239743"/>
          </a:xfrm>
          <a:prstGeom prst="rect">
            <a:avLst/>
          </a:prstGeom>
          <a:blipFill>
            <a:blip r:embed="rId22" cstate="print"/>
            <a:stretch>
              <a:fillRect/>
            </a:stretch>
          </a:blipFill>
        </p:spPr>
        <p:txBody>
          <a:bodyPr wrap="square" lIns="0" tIns="0" rIns="0" bIns="0" rtlCol="0"/>
          <a:lstStyle/>
          <a:p>
            <a:endParaRPr sz="2666"/>
          </a:p>
        </p:txBody>
      </p:sp>
      <p:sp>
        <p:nvSpPr>
          <p:cNvPr id="83" name="object 83"/>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84" name="object 84"/>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85" name="object 85"/>
          <p:cNvSpPr/>
          <p:nvPr/>
        </p:nvSpPr>
        <p:spPr>
          <a:xfrm>
            <a:off x="9674784" y="2283725"/>
            <a:ext cx="359617" cy="314918"/>
          </a:xfrm>
          <a:prstGeom prst="rect">
            <a:avLst/>
          </a:prstGeom>
          <a:blipFill>
            <a:blip r:embed="rId23" cstate="print"/>
            <a:stretch>
              <a:fillRect/>
            </a:stretch>
          </a:blipFill>
        </p:spPr>
        <p:txBody>
          <a:bodyPr wrap="square" lIns="0" tIns="0" rIns="0" bIns="0" rtlCol="0"/>
          <a:lstStyle/>
          <a:p>
            <a:endParaRPr sz="2666"/>
          </a:p>
        </p:txBody>
      </p:sp>
      <p:sp>
        <p:nvSpPr>
          <p:cNvPr id="87" name="Shape 52">
            <a:extLst>
              <a:ext uri="{FF2B5EF4-FFF2-40B4-BE49-F238E27FC236}">
                <a16:creationId xmlns:a16="http://schemas.microsoft.com/office/drawing/2014/main" id="{2DE162C6-2EF3-0E42-9C36-EC7EA5699DB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784B9F-C66F-9541-9FA7-F923909D0448}"/>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8" name="TextBox 87">
                <a:extLst>
                  <a:ext uri="{FF2B5EF4-FFF2-40B4-BE49-F238E27FC236}">
                    <a16:creationId xmlns:a16="http://schemas.microsoft.com/office/drawing/2014/main" id="{4C784B9F-C66F-9541-9FA7-F923909D0448}"/>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96E0EE6-B840-974F-A425-D84C1DCE1AD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89" name="TextBox 88">
                <a:extLst>
                  <a:ext uri="{FF2B5EF4-FFF2-40B4-BE49-F238E27FC236}">
                    <a16:creationId xmlns:a16="http://schemas.microsoft.com/office/drawing/2014/main" id="{796E0EE6-B840-974F-A425-D84C1DCE1AD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0CD7D28-9EDF-A944-83BA-331BD959ABA7}"/>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90" name="TextBox 89">
                <a:extLst>
                  <a:ext uri="{FF2B5EF4-FFF2-40B4-BE49-F238E27FC236}">
                    <a16:creationId xmlns:a16="http://schemas.microsoft.com/office/drawing/2014/main" id="{70CD7D28-9EDF-A944-83BA-331BD959ABA7}"/>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6"/>
                <a:stretch>
                  <a:fillRect l="-518" b="-17391"/>
                </a:stretch>
              </a:blipFill>
            </p:spPr>
            <p:txBody>
              <a:bodyPr/>
              <a:lstStyle/>
              <a:p>
                <a:r>
                  <a:rPr lang="tr-TR">
                    <a:noFill/>
                  </a:rPr>
                  <a:t> </a:t>
                </a:r>
              </a:p>
            </p:txBody>
          </p:sp>
        </mc:Fallback>
      </mc:AlternateContent>
    </p:spTree>
    <p:extLst>
      <p:ext uri="{BB962C8B-B14F-4D97-AF65-F5344CB8AC3E}">
        <p14:creationId xmlns:p14="http://schemas.microsoft.com/office/powerpoint/2010/main" val="145919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29" name="object 29"/>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0" name="object 30"/>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1" name="object 31"/>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2" name="object 32"/>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3" name="object 33"/>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4" name="object 34"/>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5" name="object 35"/>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6" name="object 36"/>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7" name="object 37"/>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8" name="object 38"/>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9" name="object 39"/>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43" name="object 43"/>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44" name="object 44"/>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45" name="object 45"/>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46" name="object 46"/>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47" name="object 47"/>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49" name="object 49"/>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0" name="object 50"/>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1" name="object 51"/>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52" name="object 52"/>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53" name="object 53"/>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54" name="object 54"/>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55" name="object 55"/>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56" name="object 56"/>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57" name="object 57"/>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58" name="object 58"/>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59" name="object 59"/>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0" name="object 60"/>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1" name="object 61"/>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62" name="object 62"/>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63" name="object 63"/>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64" name="object 64"/>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65" name="object 65"/>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66" name="object 66"/>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67" name="object 67"/>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68" name="object 68"/>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69" name="object 6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0" name="object 70"/>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1" name="object 71"/>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2" name="object 72"/>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3" name="object 73"/>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74" name="object 74"/>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75" name="object 75"/>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76" name="object 76"/>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77" name="object 77"/>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79" name="object 79"/>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0" name="object 80"/>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1" name="object 81"/>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82" name="object 82"/>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83" name="object 83"/>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84" name="object 8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85" name="object 85"/>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86" name="object 86"/>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87" name="object 87"/>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88" name="object 88"/>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89" name="object 89"/>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90" name="object 90"/>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91" name="object 91"/>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2" name="object 92"/>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93" name="object 93"/>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94" name="object 94"/>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95" name="object 95"/>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96" name="object 96"/>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98" name="Shape 52">
            <a:extLst>
              <a:ext uri="{FF2B5EF4-FFF2-40B4-BE49-F238E27FC236}">
                <a16:creationId xmlns:a16="http://schemas.microsoft.com/office/drawing/2014/main" id="{27CEECD1-F5D3-8D4B-A46B-E3C4D920DE9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3C51718-3FEC-DF4E-AC09-EEA098F2236E}"/>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99" name="TextBox 98">
                <a:extLst>
                  <a:ext uri="{FF2B5EF4-FFF2-40B4-BE49-F238E27FC236}">
                    <a16:creationId xmlns:a16="http://schemas.microsoft.com/office/drawing/2014/main" id="{23C51718-3FEC-DF4E-AC09-EEA098F2236E}"/>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7FC1D4D1-3EDA-3E41-90CF-0A62A05EB36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0" name="TextBox 99">
                <a:extLst>
                  <a:ext uri="{FF2B5EF4-FFF2-40B4-BE49-F238E27FC236}">
                    <a16:creationId xmlns:a16="http://schemas.microsoft.com/office/drawing/2014/main" id="{7FC1D4D1-3EDA-3E41-90CF-0A62A05EB36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72F7382-9B27-EE43-BEEB-A18A5E1FDA6F}"/>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1" name="TextBox 100">
                <a:extLst>
                  <a:ext uri="{FF2B5EF4-FFF2-40B4-BE49-F238E27FC236}">
                    <a16:creationId xmlns:a16="http://schemas.microsoft.com/office/drawing/2014/main" id="{E72F7382-9B27-EE43-BEEB-A18A5E1FDA6F}"/>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EE2D946-617C-B64F-82CD-585AE07DA69D}"/>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04" name="TextBox 103">
                <a:extLst>
                  <a:ext uri="{FF2B5EF4-FFF2-40B4-BE49-F238E27FC236}">
                    <a16:creationId xmlns:a16="http://schemas.microsoft.com/office/drawing/2014/main" id="{7EE2D946-617C-B64F-82CD-585AE07DA69D}"/>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6"/>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45115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1" name="object 31"/>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2" name="object 32"/>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3" name="object 33"/>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4" name="object 34"/>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5" name="object 35"/>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6" name="object 36"/>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7" name="object 37"/>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8" name="object 38"/>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9" name="object 39"/>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3" name="object 43"/>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4" name="object 44"/>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45" name="object 45"/>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46" name="object 46"/>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47" name="object 47"/>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48" name="object 48"/>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49" name="object 49"/>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50" name="object 50"/>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51" name="object 51"/>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3" name="object 53"/>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54" name="object 54"/>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55" name="object 55"/>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56" name="object 56"/>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57" name="object 57"/>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58" name="object 58"/>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59" name="object 59"/>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60" name="object 60"/>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61" name="object 61"/>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2" name="object 62"/>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3" name="object 63"/>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64" name="object 64"/>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65" name="object 65"/>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66" name="object 66"/>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67" name="object 67"/>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68" name="object 68"/>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69" name="object 69"/>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70" name="object 7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71" name="object 71"/>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2" name="object 72"/>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3" name="object 73"/>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4" name="object 74"/>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76" name="object 76"/>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77" name="object 77"/>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78" name="object 78"/>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79" name="object 79"/>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0" name="object 80"/>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81" name="object 81"/>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2" name="object 82"/>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3" name="object 83"/>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84" name="object 84"/>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85" name="object 8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86" name="object 86"/>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87" name="object 87"/>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88" name="object 88"/>
          <p:cNvSpPr/>
          <p:nvPr/>
        </p:nvSpPr>
        <p:spPr>
          <a:xfrm>
            <a:off x="8828906" y="2018077"/>
            <a:ext cx="677245" cy="831318"/>
          </a:xfrm>
          <a:custGeom>
            <a:avLst/>
            <a:gdLst/>
            <a:ahLst/>
            <a:cxnLst/>
            <a:rect l="l" t="t" r="r" b="b"/>
            <a:pathLst>
              <a:path w="508000" h="623569">
                <a:moveTo>
                  <a:pt x="27304" y="498475"/>
                </a:moveTo>
                <a:lnTo>
                  <a:pt x="0" y="623315"/>
                </a:lnTo>
                <a:lnTo>
                  <a:pt x="116204" y="570230"/>
                </a:lnTo>
                <a:lnTo>
                  <a:pt x="104876" y="561086"/>
                </a:lnTo>
                <a:lnTo>
                  <a:pt x="74675" y="561086"/>
                </a:lnTo>
                <a:lnTo>
                  <a:pt x="44957" y="537209"/>
                </a:lnTo>
                <a:lnTo>
                  <a:pt x="56920" y="522379"/>
                </a:lnTo>
                <a:lnTo>
                  <a:pt x="27304" y="498475"/>
                </a:lnTo>
                <a:close/>
              </a:path>
              <a:path w="508000" h="623569">
                <a:moveTo>
                  <a:pt x="56920" y="522379"/>
                </a:moveTo>
                <a:lnTo>
                  <a:pt x="44957" y="537209"/>
                </a:lnTo>
                <a:lnTo>
                  <a:pt x="74675" y="561086"/>
                </a:lnTo>
                <a:lnTo>
                  <a:pt x="86582" y="546320"/>
                </a:lnTo>
                <a:lnTo>
                  <a:pt x="56920" y="522379"/>
                </a:lnTo>
                <a:close/>
              </a:path>
              <a:path w="508000" h="623569">
                <a:moveTo>
                  <a:pt x="86582" y="546320"/>
                </a:moveTo>
                <a:lnTo>
                  <a:pt x="74675" y="561086"/>
                </a:lnTo>
                <a:lnTo>
                  <a:pt x="104876" y="561086"/>
                </a:lnTo>
                <a:lnTo>
                  <a:pt x="86582" y="546320"/>
                </a:lnTo>
                <a:close/>
              </a:path>
              <a:path w="508000" h="623569">
                <a:moveTo>
                  <a:pt x="478281" y="0"/>
                </a:moveTo>
                <a:lnTo>
                  <a:pt x="56920" y="522379"/>
                </a:lnTo>
                <a:lnTo>
                  <a:pt x="86582" y="546320"/>
                </a:lnTo>
                <a:lnTo>
                  <a:pt x="507873" y="23875"/>
                </a:lnTo>
                <a:lnTo>
                  <a:pt x="478281" y="0"/>
                </a:lnTo>
                <a:close/>
              </a:path>
            </a:pathLst>
          </a:custGeom>
          <a:solidFill>
            <a:srgbClr val="000000"/>
          </a:solidFill>
        </p:spPr>
        <p:txBody>
          <a:bodyPr wrap="square" lIns="0" tIns="0" rIns="0" bIns="0" rtlCol="0"/>
          <a:lstStyle/>
          <a:p>
            <a:endParaRPr sz="2666"/>
          </a:p>
        </p:txBody>
      </p:sp>
      <p:sp>
        <p:nvSpPr>
          <p:cNvPr id="89" name="object 89"/>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0" name="object 90"/>
          <p:cNvSpPr/>
          <p:nvPr/>
        </p:nvSpPr>
        <p:spPr>
          <a:xfrm>
            <a:off x="8594578" y="2974956"/>
            <a:ext cx="534058" cy="240150"/>
          </a:xfrm>
          <a:prstGeom prst="rect">
            <a:avLst/>
          </a:prstGeom>
          <a:blipFill>
            <a:blip r:embed="rId18" cstate="print"/>
            <a:stretch>
              <a:fillRect/>
            </a:stretch>
          </a:blipFill>
        </p:spPr>
        <p:txBody>
          <a:bodyPr wrap="square" lIns="0" tIns="0" rIns="0" bIns="0" rtlCol="0"/>
          <a:lstStyle/>
          <a:p>
            <a:endParaRPr sz="2666"/>
          </a:p>
        </p:txBody>
      </p:sp>
      <p:sp>
        <p:nvSpPr>
          <p:cNvPr id="91" name="object 91"/>
          <p:cNvSpPr/>
          <p:nvPr/>
        </p:nvSpPr>
        <p:spPr>
          <a:xfrm>
            <a:off x="8779129" y="2286944"/>
            <a:ext cx="577351" cy="339469"/>
          </a:xfrm>
          <a:custGeom>
            <a:avLst/>
            <a:gdLst/>
            <a:ahLst/>
            <a:cxnLst/>
            <a:rect l="l" t="t" r="r" b="b"/>
            <a:pathLst>
              <a:path w="433070" h="254635">
                <a:moveTo>
                  <a:pt x="0" y="254507"/>
                </a:moveTo>
                <a:lnTo>
                  <a:pt x="432816" y="254507"/>
                </a:lnTo>
                <a:lnTo>
                  <a:pt x="432816" y="0"/>
                </a:lnTo>
                <a:lnTo>
                  <a:pt x="0" y="0"/>
                </a:lnTo>
                <a:lnTo>
                  <a:pt x="0" y="254507"/>
                </a:lnTo>
                <a:close/>
              </a:path>
            </a:pathLst>
          </a:custGeom>
          <a:solidFill>
            <a:srgbClr val="FFFFFF"/>
          </a:solidFill>
        </p:spPr>
        <p:txBody>
          <a:bodyPr wrap="square" lIns="0" tIns="0" rIns="0" bIns="0" rtlCol="0"/>
          <a:lstStyle/>
          <a:p>
            <a:endParaRPr sz="2666"/>
          </a:p>
        </p:txBody>
      </p:sp>
      <p:sp>
        <p:nvSpPr>
          <p:cNvPr id="92" name="object 92"/>
          <p:cNvSpPr/>
          <p:nvPr/>
        </p:nvSpPr>
        <p:spPr>
          <a:xfrm>
            <a:off x="8902726" y="2283725"/>
            <a:ext cx="438854" cy="314918"/>
          </a:xfrm>
          <a:prstGeom prst="rect">
            <a:avLst/>
          </a:prstGeom>
          <a:blipFill>
            <a:blip r:embed="rId19" cstate="print"/>
            <a:stretch>
              <a:fillRect/>
            </a:stretch>
          </a:blipFill>
        </p:spPr>
        <p:txBody>
          <a:bodyPr wrap="square" lIns="0" tIns="0" rIns="0" bIns="0" rtlCol="0"/>
          <a:lstStyle/>
          <a:p>
            <a:endParaRPr sz="2666"/>
          </a:p>
        </p:txBody>
      </p:sp>
      <p:sp>
        <p:nvSpPr>
          <p:cNvPr id="93" name="object 93"/>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4" name="object 94"/>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95" name="object 95"/>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96" name="object 96"/>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97" name="object 97"/>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98" name="object 98"/>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00" name="Shape 52">
            <a:extLst>
              <a:ext uri="{FF2B5EF4-FFF2-40B4-BE49-F238E27FC236}">
                <a16:creationId xmlns:a16="http://schemas.microsoft.com/office/drawing/2014/main" id="{3F1DB86A-4824-CB42-B719-6098FF26BD8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BF9ACD05-38B6-6843-A99D-1883804EF9F0}"/>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01" name="TextBox 100">
                <a:extLst>
                  <a:ext uri="{FF2B5EF4-FFF2-40B4-BE49-F238E27FC236}">
                    <a16:creationId xmlns:a16="http://schemas.microsoft.com/office/drawing/2014/main" id="{BF9ACD05-38B6-6843-A99D-1883804EF9F0}"/>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3ED7B12-9937-6544-936E-0E86C5A72BE0}"/>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2" name="TextBox 101">
                <a:extLst>
                  <a:ext uri="{FF2B5EF4-FFF2-40B4-BE49-F238E27FC236}">
                    <a16:creationId xmlns:a16="http://schemas.microsoft.com/office/drawing/2014/main" id="{83ED7B12-9937-6544-936E-0E86C5A72BE0}"/>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6822374-B6BA-A844-94D6-2F8D57442319}"/>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3" name="TextBox 102">
                <a:extLst>
                  <a:ext uri="{FF2B5EF4-FFF2-40B4-BE49-F238E27FC236}">
                    <a16:creationId xmlns:a16="http://schemas.microsoft.com/office/drawing/2014/main" id="{16822374-B6BA-A844-94D6-2F8D57442319}"/>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B1C33FE-EC17-7848-98C9-1F23DCDFA25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04" name="TextBox 103">
                <a:extLst>
                  <a:ext uri="{FF2B5EF4-FFF2-40B4-BE49-F238E27FC236}">
                    <a16:creationId xmlns:a16="http://schemas.microsoft.com/office/drawing/2014/main" id="{EB1C33FE-EC17-7848-98C9-1F23DCDFA25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1146D0F-CFC7-5248-BE04-EEF871B5BAC3}"/>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06" name="TextBox 105">
                <a:extLst>
                  <a:ext uri="{FF2B5EF4-FFF2-40B4-BE49-F238E27FC236}">
                    <a16:creationId xmlns:a16="http://schemas.microsoft.com/office/drawing/2014/main" id="{31146D0F-CFC7-5248-BE04-EEF871B5BAC3}"/>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8716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36"/>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7" name="object 37"/>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8" name="object 38"/>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9" name="object 39"/>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3" name="object 43"/>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4" name="object 44"/>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5" name="object 45"/>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6" name="object 46"/>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7" name="object 47"/>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8" name="object 48"/>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9" name="object 49"/>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0" name="object 50"/>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51" name="object 51"/>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52" name="object 52"/>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53" name="object 53"/>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54" name="object 54"/>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55" name="object 55"/>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56" name="object 56"/>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57" name="object 57"/>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8" name="object 58"/>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9" name="object 59"/>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60" name="object 60"/>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61" name="object 61"/>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62" name="object 62"/>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63" name="object 63"/>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64" name="object 64"/>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65" name="object 65"/>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66" name="object 66"/>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67" name="object 67"/>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8" name="object 68"/>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9" name="object 69"/>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70" name="object 70"/>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71" name="object 71"/>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72" name="object 72"/>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73" name="object 73"/>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74" name="object 74"/>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75" name="object 75"/>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76" name="object 76"/>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77" name="object 7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9" name="object 79"/>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80" name="object 80"/>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1" name="object 81"/>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82" name="object 82"/>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83" name="object 83"/>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84" name="object 84"/>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85" name="object 85"/>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6" name="object 86"/>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87" name="object 87"/>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8" name="object 88"/>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9" name="object 89"/>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90" name="object 90"/>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91" name="object 91"/>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92" name="object 92"/>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93" name="object 93"/>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94" name="object 94"/>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95" name="object 95"/>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6" name="object 96"/>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97" name="object 97"/>
          <p:cNvSpPr/>
          <p:nvPr/>
        </p:nvSpPr>
        <p:spPr>
          <a:xfrm>
            <a:off x="8779129" y="2286944"/>
            <a:ext cx="577351" cy="339469"/>
          </a:xfrm>
          <a:custGeom>
            <a:avLst/>
            <a:gdLst/>
            <a:ahLst/>
            <a:cxnLst/>
            <a:rect l="l" t="t" r="r" b="b"/>
            <a:pathLst>
              <a:path w="433070" h="254635">
                <a:moveTo>
                  <a:pt x="0" y="254507"/>
                </a:moveTo>
                <a:lnTo>
                  <a:pt x="432816" y="254507"/>
                </a:lnTo>
                <a:lnTo>
                  <a:pt x="432816" y="0"/>
                </a:lnTo>
                <a:lnTo>
                  <a:pt x="0" y="0"/>
                </a:lnTo>
                <a:lnTo>
                  <a:pt x="0" y="254507"/>
                </a:lnTo>
                <a:close/>
              </a:path>
            </a:pathLst>
          </a:custGeom>
          <a:solidFill>
            <a:srgbClr val="FFFFFF"/>
          </a:solidFill>
        </p:spPr>
        <p:txBody>
          <a:bodyPr wrap="square" lIns="0" tIns="0" rIns="0" bIns="0" rtlCol="0"/>
          <a:lstStyle/>
          <a:p>
            <a:endParaRPr sz="2666"/>
          </a:p>
        </p:txBody>
      </p:sp>
      <p:sp>
        <p:nvSpPr>
          <p:cNvPr id="98" name="object 98"/>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99" name="object 99"/>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00" name="object 100"/>
          <p:cNvSpPr/>
          <p:nvPr/>
        </p:nvSpPr>
        <p:spPr>
          <a:xfrm>
            <a:off x="9760796" y="2892400"/>
            <a:ext cx="916533" cy="239743"/>
          </a:xfrm>
          <a:prstGeom prst="rect">
            <a:avLst/>
          </a:prstGeom>
          <a:blipFill>
            <a:blip r:embed="rId20" cstate="print"/>
            <a:stretch>
              <a:fillRect/>
            </a:stretch>
          </a:blipFill>
        </p:spPr>
        <p:txBody>
          <a:bodyPr wrap="square" lIns="0" tIns="0" rIns="0" bIns="0" rtlCol="0"/>
          <a:lstStyle/>
          <a:p>
            <a:endParaRPr sz="2666"/>
          </a:p>
        </p:txBody>
      </p:sp>
      <p:sp>
        <p:nvSpPr>
          <p:cNvPr id="101" name="object 101"/>
          <p:cNvSpPr/>
          <p:nvPr/>
        </p:nvSpPr>
        <p:spPr>
          <a:xfrm>
            <a:off x="9992413" y="3054940"/>
            <a:ext cx="421922" cy="239743"/>
          </a:xfrm>
          <a:prstGeom prst="rect">
            <a:avLst/>
          </a:prstGeom>
          <a:blipFill>
            <a:blip r:embed="rId21" cstate="print"/>
            <a:stretch>
              <a:fillRect/>
            </a:stretch>
          </a:blipFill>
        </p:spPr>
        <p:txBody>
          <a:bodyPr wrap="square" lIns="0" tIns="0" rIns="0" bIns="0" rtlCol="0"/>
          <a:lstStyle/>
          <a:p>
            <a:endParaRPr sz="2666"/>
          </a:p>
        </p:txBody>
      </p:sp>
      <p:sp>
        <p:nvSpPr>
          <p:cNvPr id="102" name="object 102"/>
          <p:cNvSpPr/>
          <p:nvPr/>
        </p:nvSpPr>
        <p:spPr>
          <a:xfrm>
            <a:off x="9467718" y="2017567"/>
            <a:ext cx="706875" cy="829625"/>
          </a:xfrm>
          <a:custGeom>
            <a:avLst/>
            <a:gdLst/>
            <a:ahLst/>
            <a:cxnLst/>
            <a:rect l="l" t="t" r="r" b="b"/>
            <a:pathLst>
              <a:path w="530225" h="622300">
                <a:moveTo>
                  <a:pt x="441837" y="547281"/>
                </a:moveTo>
                <a:lnTo>
                  <a:pt x="412750" y="571881"/>
                </a:lnTo>
                <a:lnTo>
                  <a:pt x="530097" y="622300"/>
                </a:lnTo>
                <a:lnTo>
                  <a:pt x="515448" y="561848"/>
                </a:lnTo>
                <a:lnTo>
                  <a:pt x="454151" y="561848"/>
                </a:lnTo>
                <a:lnTo>
                  <a:pt x="441837" y="547281"/>
                </a:lnTo>
                <a:close/>
              </a:path>
              <a:path w="530225" h="622300">
                <a:moveTo>
                  <a:pt x="470882" y="522717"/>
                </a:moveTo>
                <a:lnTo>
                  <a:pt x="441837" y="547281"/>
                </a:lnTo>
                <a:lnTo>
                  <a:pt x="454151" y="561848"/>
                </a:lnTo>
                <a:lnTo>
                  <a:pt x="483234" y="537337"/>
                </a:lnTo>
                <a:lnTo>
                  <a:pt x="470882" y="522717"/>
                </a:lnTo>
                <a:close/>
              </a:path>
              <a:path w="530225" h="622300">
                <a:moveTo>
                  <a:pt x="499998" y="498094"/>
                </a:moveTo>
                <a:lnTo>
                  <a:pt x="470882" y="522717"/>
                </a:lnTo>
                <a:lnTo>
                  <a:pt x="483234" y="537337"/>
                </a:lnTo>
                <a:lnTo>
                  <a:pt x="454151" y="561848"/>
                </a:lnTo>
                <a:lnTo>
                  <a:pt x="515448" y="561848"/>
                </a:lnTo>
                <a:lnTo>
                  <a:pt x="499998" y="498094"/>
                </a:lnTo>
                <a:close/>
              </a:path>
              <a:path w="530225" h="622300">
                <a:moveTo>
                  <a:pt x="29209" y="0"/>
                </a:moveTo>
                <a:lnTo>
                  <a:pt x="0" y="24637"/>
                </a:lnTo>
                <a:lnTo>
                  <a:pt x="441837" y="547281"/>
                </a:lnTo>
                <a:lnTo>
                  <a:pt x="470882" y="522717"/>
                </a:lnTo>
                <a:lnTo>
                  <a:pt x="29209" y="0"/>
                </a:lnTo>
                <a:close/>
              </a:path>
            </a:pathLst>
          </a:custGeom>
          <a:solidFill>
            <a:srgbClr val="000000"/>
          </a:solidFill>
        </p:spPr>
        <p:txBody>
          <a:bodyPr wrap="square" lIns="0" tIns="0" rIns="0" bIns="0" rtlCol="0"/>
          <a:lstStyle/>
          <a:p>
            <a:endParaRPr sz="2666"/>
          </a:p>
        </p:txBody>
      </p:sp>
      <p:sp>
        <p:nvSpPr>
          <p:cNvPr id="103" name="object 103"/>
          <p:cNvSpPr/>
          <p:nvPr/>
        </p:nvSpPr>
        <p:spPr>
          <a:xfrm>
            <a:off x="9551187" y="2286944"/>
            <a:ext cx="496082" cy="339469"/>
          </a:xfrm>
          <a:custGeom>
            <a:avLst/>
            <a:gdLst/>
            <a:ahLst/>
            <a:cxnLst/>
            <a:rect l="l" t="t" r="r" b="b"/>
            <a:pathLst>
              <a:path w="372109" h="254635">
                <a:moveTo>
                  <a:pt x="0" y="254507"/>
                </a:moveTo>
                <a:lnTo>
                  <a:pt x="371855" y="254507"/>
                </a:lnTo>
                <a:lnTo>
                  <a:pt x="371855" y="0"/>
                </a:lnTo>
                <a:lnTo>
                  <a:pt x="0" y="0"/>
                </a:lnTo>
                <a:lnTo>
                  <a:pt x="0" y="254507"/>
                </a:lnTo>
                <a:close/>
              </a:path>
            </a:pathLst>
          </a:custGeom>
          <a:solidFill>
            <a:srgbClr val="FFFFFF"/>
          </a:solidFill>
        </p:spPr>
        <p:txBody>
          <a:bodyPr wrap="square" lIns="0" tIns="0" rIns="0" bIns="0" rtlCol="0"/>
          <a:lstStyle/>
          <a:p>
            <a:endParaRPr sz="2666"/>
          </a:p>
        </p:txBody>
      </p:sp>
      <p:sp>
        <p:nvSpPr>
          <p:cNvPr id="104" name="object 104"/>
          <p:cNvSpPr/>
          <p:nvPr/>
        </p:nvSpPr>
        <p:spPr>
          <a:xfrm>
            <a:off x="9674784" y="2283725"/>
            <a:ext cx="371808" cy="314918"/>
          </a:xfrm>
          <a:prstGeom prst="rect">
            <a:avLst/>
          </a:prstGeom>
          <a:blipFill>
            <a:blip r:embed="rId22" cstate="print"/>
            <a:stretch>
              <a:fillRect/>
            </a:stretch>
          </a:blipFill>
        </p:spPr>
        <p:txBody>
          <a:bodyPr wrap="square" lIns="0" tIns="0" rIns="0" bIns="0" rtlCol="0"/>
          <a:lstStyle/>
          <a:p>
            <a:endParaRPr sz="2666"/>
          </a:p>
        </p:txBody>
      </p:sp>
      <p:sp>
        <p:nvSpPr>
          <p:cNvPr id="106" name="Shape 52">
            <a:extLst>
              <a:ext uri="{FF2B5EF4-FFF2-40B4-BE49-F238E27FC236}">
                <a16:creationId xmlns:a16="http://schemas.microsoft.com/office/drawing/2014/main" id="{952DB4F2-959C-8A43-9F12-65A3D5757228}"/>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57F745E-B664-3F4E-95B3-F1F11ACD41AA}"/>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07" name="TextBox 106">
                <a:extLst>
                  <a:ext uri="{FF2B5EF4-FFF2-40B4-BE49-F238E27FC236}">
                    <a16:creationId xmlns:a16="http://schemas.microsoft.com/office/drawing/2014/main" id="{557F745E-B664-3F4E-95B3-F1F11ACD41AA}"/>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0C7535C-E9D7-2949-9537-4A06947EE439}"/>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8" name="TextBox 107">
                <a:extLst>
                  <a:ext uri="{FF2B5EF4-FFF2-40B4-BE49-F238E27FC236}">
                    <a16:creationId xmlns:a16="http://schemas.microsoft.com/office/drawing/2014/main" id="{E0C7535C-E9D7-2949-9537-4A06947EE439}"/>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E353099-FCA6-F34A-98F9-14C48504A352}"/>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9" name="TextBox 108">
                <a:extLst>
                  <a:ext uri="{FF2B5EF4-FFF2-40B4-BE49-F238E27FC236}">
                    <a16:creationId xmlns:a16="http://schemas.microsoft.com/office/drawing/2014/main" id="{5E353099-FCA6-F34A-98F9-14C48504A352}"/>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04C00CA-4466-0545-97FB-9A8D4F3E398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10" name="TextBox 109">
                <a:extLst>
                  <a:ext uri="{FF2B5EF4-FFF2-40B4-BE49-F238E27FC236}">
                    <a16:creationId xmlns:a16="http://schemas.microsoft.com/office/drawing/2014/main" id="{E04C00CA-4466-0545-97FB-9A8D4F3E398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AFF6C99B-BE2D-AE4D-ABC1-3B7B2582609B}"/>
                  </a:ext>
                </a:extLst>
              </p:cNvPr>
              <p:cNvSpPr txBox="1"/>
              <p:nvPr/>
            </p:nvSpPr>
            <p:spPr>
              <a:xfrm>
                <a:off x="4367774" y="5441029"/>
                <a:ext cx="6878271" cy="707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811</m:t>
                      </m:r>
                    </m:oMath>
                  </m:oMathPara>
                </a14:m>
                <a:endParaRPr lang="en-US" sz="2133" dirty="0">
                  <a:latin typeface="Cambria Math"/>
                  <a:cs typeface="Cambria Math"/>
                </a:endParaRPr>
              </a:p>
            </p:txBody>
          </p:sp>
        </mc:Choice>
        <mc:Fallback xmlns="">
          <p:sp>
            <p:nvSpPr>
              <p:cNvPr id="111" name="TextBox 110">
                <a:extLst>
                  <a:ext uri="{FF2B5EF4-FFF2-40B4-BE49-F238E27FC236}">
                    <a16:creationId xmlns:a16="http://schemas.microsoft.com/office/drawing/2014/main" id="{AFF6C99B-BE2D-AE4D-ABC1-3B7B2582609B}"/>
                  </a:ext>
                </a:extLst>
              </p:cNvPr>
              <p:cNvSpPr txBox="1">
                <a:spLocks noRot="1" noChangeAspect="1" noMove="1" noResize="1" noEditPoints="1" noAdjustHandles="1" noChangeArrowheads="1" noChangeShapeType="1" noTextEdit="1"/>
              </p:cNvSpPr>
              <p:nvPr/>
            </p:nvSpPr>
            <p:spPr>
              <a:xfrm>
                <a:off x="4367774" y="5441029"/>
                <a:ext cx="6878271" cy="707245"/>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FE62C50-8818-884C-9F6A-1B193447AB7E}"/>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12" name="TextBox 111">
                <a:extLst>
                  <a:ext uri="{FF2B5EF4-FFF2-40B4-BE49-F238E27FC236}">
                    <a16:creationId xmlns:a16="http://schemas.microsoft.com/office/drawing/2014/main" id="{4FE62C50-8818-884C-9F6A-1B193447AB7E}"/>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63540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Naïve Bayes</a:t>
            </a:r>
            <a:endParaRPr lang="en-US" dirty="0"/>
          </a:p>
        </p:txBody>
      </p:sp>
      <p:sp>
        <p:nvSpPr>
          <p:cNvPr id="3" name="Content Placeholder 2"/>
          <p:cNvSpPr>
            <a:spLocks noGrp="1"/>
          </p:cNvSpPr>
          <p:nvPr>
            <p:ph idx="1"/>
          </p:nvPr>
        </p:nvSpPr>
        <p:spPr>
          <a:xfrm>
            <a:off x="838091" y="1826627"/>
            <a:ext cx="10742802" cy="4906006"/>
          </a:xfrm>
        </p:spPr>
        <p:txBody>
          <a:bodyPr>
            <a:noAutofit/>
          </a:bodyPr>
          <a:lstStyle/>
          <a:p>
            <a:r>
              <a:rPr lang="en-US" sz="3600" b="1" dirty="0"/>
              <a:t>Naïve Bayes Classifier </a:t>
            </a:r>
            <a:r>
              <a:rPr lang="en-US" sz="3600" dirty="0"/>
              <a:t>is one of the simple</a:t>
            </a:r>
            <a:r>
              <a:rPr lang="tr-TR" sz="3600" dirty="0"/>
              <a:t>  </a:t>
            </a:r>
            <a:r>
              <a:rPr lang="en-US" sz="3600" dirty="0"/>
              <a:t>and most effective Classification algorithms which </a:t>
            </a:r>
            <a:r>
              <a:rPr lang="tr-TR" sz="3600" dirty="0"/>
              <a:t>  </a:t>
            </a:r>
            <a:r>
              <a:rPr lang="en-US" sz="3600" dirty="0"/>
              <a:t>helps in building the fast machine learning </a:t>
            </a:r>
            <a:r>
              <a:rPr lang="tr-TR" sz="3600" dirty="0"/>
              <a:t>     </a:t>
            </a:r>
            <a:r>
              <a:rPr lang="en-US" sz="3600" dirty="0"/>
              <a:t>models that can make quick predictions.</a:t>
            </a:r>
            <a:endParaRPr lang="tr-TR" sz="3600" dirty="0"/>
          </a:p>
          <a:p>
            <a:endParaRPr lang="tr-TR" sz="3600" dirty="0"/>
          </a:p>
          <a:p>
            <a:r>
              <a:rPr lang="en-US" altLang="en-US" sz="3600" b="1" dirty="0"/>
              <a:t>It is a probabilistic classifier, which means it </a:t>
            </a:r>
            <a:r>
              <a:rPr lang="tr-TR" altLang="en-US" sz="3600" b="1" dirty="0"/>
              <a:t> </a:t>
            </a:r>
            <a:r>
              <a:rPr lang="en-US" altLang="en-US" sz="3600" b="1" dirty="0"/>
              <a:t>predicts on the </a:t>
            </a:r>
            <a:r>
              <a:rPr lang="tr-TR" altLang="en-US" sz="3600" b="1" dirty="0"/>
              <a:t> </a:t>
            </a:r>
            <a:r>
              <a:rPr lang="en-US" altLang="en-US" sz="3600" b="1" dirty="0"/>
              <a:t>basis of the probability of </a:t>
            </a:r>
            <a:r>
              <a:rPr lang="tr-TR" altLang="en-US" sz="3600" b="1" dirty="0"/>
              <a:t>   </a:t>
            </a:r>
            <a:r>
              <a:rPr lang="en-US" altLang="en-US" sz="3600" b="1" dirty="0"/>
              <a:t>an object</a:t>
            </a:r>
            <a:r>
              <a:rPr lang="en-US" altLang="en-US" sz="3600" dirty="0"/>
              <a:t>.</a:t>
            </a:r>
            <a:br>
              <a:rPr lang="en-US" sz="3600" dirty="0"/>
            </a:br>
            <a:endParaRPr lang="en-US" sz="3600" dirty="0"/>
          </a:p>
        </p:txBody>
      </p:sp>
    </p:spTree>
    <p:extLst>
      <p:ext uri="{BB962C8B-B14F-4D97-AF65-F5344CB8AC3E}">
        <p14:creationId xmlns:p14="http://schemas.microsoft.com/office/powerpoint/2010/main" val="180897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5" name="object 45"/>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6" name="object 46"/>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7" name="object 47"/>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8" name="object 48"/>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9" name="object 49"/>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0" name="object 50"/>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1" name="object 51"/>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2" name="object 52"/>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3" name="object 53"/>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4" name="object 54"/>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5" name="object 55"/>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6" name="object 56"/>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7" name="object 57"/>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8" name="object 58"/>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59" name="object 59"/>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60" name="object 60"/>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61" name="object 61"/>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62" name="object 62"/>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63" name="object 63"/>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64" name="object 64"/>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65" name="object 65"/>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66" name="object 66"/>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67" name="object 67"/>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68" name="object 68"/>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69" name="object 69"/>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70" name="object 70"/>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71" name="object 71"/>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72" name="object 72"/>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73" name="object 73"/>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74" name="object 74"/>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75" name="object 75"/>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76" name="object 76"/>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77" name="object 77"/>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78" name="object 78"/>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79" name="object 79"/>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80" name="object 80"/>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81" name="object 81"/>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82" name="object 82"/>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83" name="object 83"/>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93" name="object 93"/>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94" name="object 94"/>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95" name="object 95"/>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96" name="object 96"/>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97" name="object 97"/>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98" name="object 98"/>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99" name="object 99"/>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0" name="object 100"/>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101" name="object 101"/>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102" name="object 102"/>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3" name="object 103"/>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104" name="object 104"/>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5" name="object 105"/>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106" name="object 106"/>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107" name="object 107"/>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108" name="object 108"/>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109" name="object 109"/>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10" name="object 110"/>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111" name="object 111"/>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12" name="object 112"/>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3" name="object 113"/>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114" name="object 114"/>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115" name="object 115"/>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116" name="object 116"/>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7" name="object 117"/>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118" name="object 118"/>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119" name="object 119"/>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120" name="object 120"/>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121" name="object 121"/>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22" name="object 122"/>
          <p:cNvSpPr/>
          <p:nvPr/>
        </p:nvSpPr>
        <p:spPr>
          <a:xfrm>
            <a:off x="8090369" y="1366565"/>
            <a:ext cx="2851202" cy="21333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
        <p:nvSpPr>
          <p:cNvPr id="124" name="Shape 52">
            <a:extLst>
              <a:ext uri="{FF2B5EF4-FFF2-40B4-BE49-F238E27FC236}">
                <a16:creationId xmlns:a16="http://schemas.microsoft.com/office/drawing/2014/main" id="{90B658E7-6C1E-734B-90AF-8AA8FE45C09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B57340F-6FA5-F349-9295-818248423304}"/>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25" name="TextBox 124">
                <a:extLst>
                  <a:ext uri="{FF2B5EF4-FFF2-40B4-BE49-F238E27FC236}">
                    <a16:creationId xmlns:a16="http://schemas.microsoft.com/office/drawing/2014/main" id="{BB57340F-6FA5-F349-9295-818248423304}"/>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7DA45CEB-9194-4D49-8CDF-7F5DA2800BED}"/>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26" name="TextBox 125">
                <a:extLst>
                  <a:ext uri="{FF2B5EF4-FFF2-40B4-BE49-F238E27FC236}">
                    <a16:creationId xmlns:a16="http://schemas.microsoft.com/office/drawing/2014/main" id="{7DA45CEB-9194-4D49-8CDF-7F5DA2800BED}"/>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0063AC5E-7186-0E42-94F4-8882BC75799F}"/>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27" name="TextBox 126">
                <a:extLst>
                  <a:ext uri="{FF2B5EF4-FFF2-40B4-BE49-F238E27FC236}">
                    <a16:creationId xmlns:a16="http://schemas.microsoft.com/office/drawing/2014/main" id="{0063AC5E-7186-0E42-94F4-8882BC75799F}"/>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7EEFF5D-E6FC-714C-A511-92E60217896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28" name="TextBox 127">
                <a:extLst>
                  <a:ext uri="{FF2B5EF4-FFF2-40B4-BE49-F238E27FC236}">
                    <a16:creationId xmlns:a16="http://schemas.microsoft.com/office/drawing/2014/main" id="{07EEFF5D-E6FC-714C-A511-92E60217896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ED24885-42AB-0548-B3AD-92480B194B35}"/>
                  </a:ext>
                </a:extLst>
              </p:cNvPr>
              <p:cNvSpPr txBox="1"/>
              <p:nvPr/>
            </p:nvSpPr>
            <p:spPr>
              <a:xfrm>
                <a:off x="4367774" y="5441029"/>
                <a:ext cx="6878271" cy="707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811</m:t>
                      </m:r>
                    </m:oMath>
                  </m:oMathPara>
                </a14:m>
                <a:endParaRPr lang="en-US" sz="2133" dirty="0">
                  <a:latin typeface="Cambria Math"/>
                  <a:cs typeface="Cambria Math"/>
                </a:endParaRPr>
              </a:p>
            </p:txBody>
          </p:sp>
        </mc:Choice>
        <mc:Fallback xmlns="">
          <p:sp>
            <p:nvSpPr>
              <p:cNvPr id="129" name="TextBox 128">
                <a:extLst>
                  <a:ext uri="{FF2B5EF4-FFF2-40B4-BE49-F238E27FC236}">
                    <a16:creationId xmlns:a16="http://schemas.microsoft.com/office/drawing/2014/main" id="{DED24885-42AB-0548-B3AD-92480B194B35}"/>
                  </a:ext>
                </a:extLst>
              </p:cNvPr>
              <p:cNvSpPr txBox="1">
                <a:spLocks noRot="1" noChangeAspect="1" noMove="1" noResize="1" noEditPoints="1" noAdjustHandles="1" noChangeArrowheads="1" noChangeShapeType="1" noTextEdit="1"/>
              </p:cNvSpPr>
              <p:nvPr/>
            </p:nvSpPr>
            <p:spPr>
              <a:xfrm>
                <a:off x="4367774" y="5441029"/>
                <a:ext cx="6878271" cy="707245"/>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3DF4A4A0-DF62-ED43-8534-6383F49DA33E}"/>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30" name="TextBox 129">
                <a:extLst>
                  <a:ext uri="{FF2B5EF4-FFF2-40B4-BE49-F238E27FC236}">
                    <a16:creationId xmlns:a16="http://schemas.microsoft.com/office/drawing/2014/main" id="{3DF4A4A0-DF62-ED43-8534-6383F49DA33E}"/>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46ABD7-F095-7F4C-A171-A41B595455C6}"/>
                  </a:ext>
                </a:extLst>
              </p:cNvPr>
              <p:cNvSpPr txBox="1"/>
              <p:nvPr/>
            </p:nvSpPr>
            <p:spPr>
              <a:xfrm>
                <a:off x="94815" y="6038854"/>
                <a:ext cx="6673911"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𝒇𝒍𝒚</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𝟖𝟏𝟏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𝟓𝟐𝟏</m:t>
                      </m:r>
                    </m:oMath>
                  </m:oMathPara>
                </a14:m>
                <a:endParaRPr lang="en-US" sz="2133" b="1" dirty="0">
                  <a:latin typeface="Cambria Math"/>
                  <a:cs typeface="Cambria Math"/>
                </a:endParaRPr>
              </a:p>
            </p:txBody>
          </p:sp>
        </mc:Choice>
        <mc:Fallback xmlns="">
          <p:sp>
            <p:nvSpPr>
              <p:cNvPr id="131" name="TextBox 130">
                <a:extLst>
                  <a:ext uri="{FF2B5EF4-FFF2-40B4-BE49-F238E27FC236}">
                    <a16:creationId xmlns:a16="http://schemas.microsoft.com/office/drawing/2014/main" id="{2746ABD7-F095-7F4C-A171-A41B595455C6}"/>
                  </a:ext>
                </a:extLst>
              </p:cNvPr>
              <p:cNvSpPr txBox="1">
                <a:spLocks noRot="1" noChangeAspect="1" noMove="1" noResize="1" noEditPoints="1" noAdjustHandles="1" noChangeArrowheads="1" noChangeShapeType="1" noTextEdit="1"/>
              </p:cNvSpPr>
              <p:nvPr/>
            </p:nvSpPr>
            <p:spPr>
              <a:xfrm>
                <a:off x="94815" y="6038854"/>
                <a:ext cx="6673911" cy="707694"/>
              </a:xfrm>
              <a:prstGeom prst="rect">
                <a:avLst/>
              </a:prstGeom>
              <a:blipFill>
                <a:blip r:embed="rId2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49FA75D-B306-AD4B-A13F-81D372D82F91}"/>
                  </a:ext>
                </a:extLst>
              </p:cNvPr>
              <p:cNvSpPr txBox="1"/>
              <p:nvPr/>
            </p:nvSpPr>
            <p:spPr>
              <a:xfrm>
                <a:off x="209750" y="1027391"/>
                <a:ext cx="8759852" cy="502573"/>
              </a:xfrm>
              <a:prstGeom prst="rect">
                <a:avLst/>
              </a:prstGeom>
              <a:noFill/>
            </p:spPr>
            <p:txBody>
              <a:bodyPr wrap="square" rtlCol="0">
                <a:spAutoFit/>
              </a:bodyPr>
              <a:lstStyle/>
              <a:p>
                <a:r>
                  <a:rPr lang="en-US" sz="2666" dirty="0">
                    <a:solidFill>
                      <a:srgbClr val="FF0000"/>
                    </a:solidFill>
                  </a:rPr>
                  <a:t>In practice, we compute </a:t>
                </a:r>
                <a14:m>
                  <m:oMath xmlns:m="http://schemas.openxmlformats.org/officeDocument/2006/math">
                    <m:r>
                      <a:rPr lang="en-US" sz="2666" i="1" dirty="0">
                        <a:solidFill>
                          <a:srgbClr val="FF0000"/>
                        </a:solidFill>
                        <a:latin typeface="Cambria Math" panose="02040503050406030204" pitchFamily="18" charset="0"/>
                      </a:rPr>
                      <m:t>𝑒𝑛𝑡𝑟𝑜𝑝𝑦</m:t>
                    </m:r>
                    <m:r>
                      <a:rPr lang="en-US" sz="2666" i="1" dirty="0">
                        <a:solidFill>
                          <a:srgbClr val="FF0000"/>
                        </a:solidFill>
                        <a:latin typeface="Cambria Math" panose="02040503050406030204" pitchFamily="18" charset="0"/>
                      </a:rPr>
                      <m:t>(</m:t>
                    </m:r>
                    <m:r>
                      <a:rPr lang="en-US" sz="2666" i="1" dirty="0">
                        <a:solidFill>
                          <a:srgbClr val="FF0000"/>
                        </a:solidFill>
                        <a:latin typeface="Cambria Math" panose="02040503050406030204" pitchFamily="18" charset="0"/>
                      </a:rPr>
                      <m:t>𝑋</m:t>
                    </m:r>
                    <m:r>
                      <a:rPr lang="en-US" sz="2666" i="1" dirty="0">
                        <a:solidFill>
                          <a:srgbClr val="FF0000"/>
                        </a:solidFill>
                        <a:latin typeface="Cambria Math" panose="02040503050406030204" pitchFamily="18" charset="0"/>
                      </a:rPr>
                      <m:t>)</m:t>
                    </m:r>
                  </m:oMath>
                </a14:m>
                <a:r>
                  <a:rPr lang="en-US" sz="2666" dirty="0">
                    <a:solidFill>
                      <a:srgbClr val="FF0000"/>
                    </a:solidFill>
                  </a:rPr>
                  <a:t> only once!</a:t>
                </a:r>
              </a:p>
            </p:txBody>
          </p:sp>
        </mc:Choice>
        <mc:Fallback xmlns="">
          <p:sp>
            <p:nvSpPr>
              <p:cNvPr id="132" name="TextBox 131">
                <a:extLst>
                  <a:ext uri="{FF2B5EF4-FFF2-40B4-BE49-F238E27FC236}">
                    <a16:creationId xmlns:a16="http://schemas.microsoft.com/office/drawing/2014/main" id="{549FA75D-B306-AD4B-A13F-81D372D82F91}"/>
                  </a:ext>
                </a:extLst>
              </p:cNvPr>
              <p:cNvSpPr txBox="1">
                <a:spLocks noRot="1" noChangeAspect="1" noMove="1" noResize="1" noEditPoints="1" noAdjustHandles="1" noChangeArrowheads="1" noChangeShapeType="1" noTextEdit="1"/>
              </p:cNvSpPr>
              <p:nvPr/>
            </p:nvSpPr>
            <p:spPr>
              <a:xfrm>
                <a:off x="209750" y="1027391"/>
                <a:ext cx="8759852" cy="502573"/>
              </a:xfrm>
              <a:prstGeom prst="rect">
                <a:avLst/>
              </a:prstGeom>
              <a:blipFill>
                <a:blip r:embed="rId30"/>
                <a:stretch>
                  <a:fillRect l="-1322" t="-12195" b="-31707"/>
                </a:stretch>
              </a:blipFill>
            </p:spPr>
            <p:txBody>
              <a:bodyPr/>
              <a:lstStyle/>
              <a:p>
                <a:r>
                  <a:rPr lang="tr-TR">
                    <a:noFill/>
                  </a:rPr>
                  <a:t> </a:t>
                </a:r>
              </a:p>
            </p:txBody>
          </p:sp>
        </mc:Fallback>
      </mc:AlternateContent>
      <p:sp>
        <p:nvSpPr>
          <p:cNvPr id="133" name="object 122">
            <a:extLst>
              <a:ext uri="{FF2B5EF4-FFF2-40B4-BE49-F238E27FC236}">
                <a16:creationId xmlns:a16="http://schemas.microsoft.com/office/drawing/2014/main" id="{D38B9703-9B76-1A41-B19B-133FA6BC7ACF}"/>
              </a:ext>
            </a:extLst>
          </p:cNvPr>
          <p:cNvSpPr/>
          <p:nvPr/>
        </p:nvSpPr>
        <p:spPr>
          <a:xfrm>
            <a:off x="5453517" y="6168443"/>
            <a:ext cx="960772" cy="5555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Tree>
    <p:extLst>
      <p:ext uri="{BB962C8B-B14F-4D97-AF65-F5344CB8AC3E}">
        <p14:creationId xmlns:p14="http://schemas.microsoft.com/office/powerpoint/2010/main" val="42766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32" grpId="0"/>
      <p:bldP spid="1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7300357" y="2236490"/>
            <a:ext cx="4545305" cy="3920776"/>
          </a:xfrm>
          <a:prstGeom prst="rect">
            <a:avLst/>
          </a:prstGeom>
          <a:blipFill>
            <a:blip r:embed="rId2" cstate="print"/>
            <a:stretch>
              <a:fillRect/>
            </a:stretch>
          </a:blipFill>
        </p:spPr>
        <p:txBody>
          <a:bodyPr wrap="square" lIns="0" tIns="0" rIns="0" bIns="0" rtlCol="0"/>
          <a:lstStyle/>
          <a:p>
            <a:endParaRPr sz="2666"/>
          </a:p>
        </p:txBody>
      </p:sp>
      <p:sp>
        <p:nvSpPr>
          <p:cNvPr id="17" name="object 17"/>
          <p:cNvSpPr/>
          <p:nvPr/>
        </p:nvSpPr>
        <p:spPr>
          <a:xfrm>
            <a:off x="754849" y="2248783"/>
            <a:ext cx="1575735" cy="1258731"/>
          </a:xfrm>
          <a:prstGeom prst="rect">
            <a:avLst/>
          </a:prstGeom>
          <a:blipFill>
            <a:blip r:embed="rId3" cstate="print"/>
            <a:stretch>
              <a:fillRect/>
            </a:stretch>
          </a:blipFill>
        </p:spPr>
        <p:txBody>
          <a:bodyPr wrap="square" lIns="0" tIns="0" rIns="0" bIns="0" rtlCol="0"/>
          <a:lstStyle/>
          <a:p>
            <a:endParaRPr sz="2666"/>
          </a:p>
        </p:txBody>
      </p:sp>
      <p:sp>
        <p:nvSpPr>
          <p:cNvPr id="18" name="object 18"/>
          <p:cNvSpPr/>
          <p:nvPr/>
        </p:nvSpPr>
        <p:spPr>
          <a:xfrm>
            <a:off x="1276540" y="2294716"/>
            <a:ext cx="485862" cy="508759"/>
          </a:xfrm>
          <a:prstGeom prst="rect">
            <a:avLst/>
          </a:prstGeom>
          <a:blipFill>
            <a:blip r:embed="rId4" cstate="print"/>
            <a:stretch>
              <a:fillRect/>
            </a:stretch>
          </a:blipFill>
        </p:spPr>
        <p:txBody>
          <a:bodyPr wrap="square" lIns="0" tIns="0" rIns="0" bIns="0" rtlCol="0"/>
          <a:lstStyle/>
          <a:p>
            <a:endParaRPr sz="2666"/>
          </a:p>
        </p:txBody>
      </p:sp>
      <p:sp>
        <p:nvSpPr>
          <p:cNvPr id="19" name="object 19"/>
          <p:cNvSpPr/>
          <p:nvPr/>
        </p:nvSpPr>
        <p:spPr>
          <a:xfrm>
            <a:off x="1758289" y="2407490"/>
            <a:ext cx="515721" cy="532243"/>
          </a:xfrm>
          <a:prstGeom prst="rect">
            <a:avLst/>
          </a:prstGeom>
          <a:blipFill>
            <a:blip r:embed="rId5" cstate="print"/>
            <a:stretch>
              <a:fillRect/>
            </a:stretch>
          </a:blipFill>
        </p:spPr>
        <p:txBody>
          <a:bodyPr wrap="square" lIns="0" tIns="0" rIns="0" bIns="0" rtlCol="0"/>
          <a:lstStyle/>
          <a:p>
            <a:endParaRPr sz="2666"/>
          </a:p>
        </p:txBody>
      </p:sp>
      <p:sp>
        <p:nvSpPr>
          <p:cNvPr id="20" name="object 20"/>
          <p:cNvSpPr/>
          <p:nvPr/>
        </p:nvSpPr>
        <p:spPr>
          <a:xfrm>
            <a:off x="956379" y="2477433"/>
            <a:ext cx="549110" cy="552072"/>
          </a:xfrm>
          <a:prstGeom prst="rect">
            <a:avLst/>
          </a:prstGeom>
          <a:blipFill>
            <a:blip r:embed="rId6" cstate="print"/>
            <a:stretch>
              <a:fillRect/>
            </a:stretch>
          </a:blipFill>
        </p:spPr>
        <p:txBody>
          <a:bodyPr wrap="square" lIns="0" tIns="0" rIns="0" bIns="0" rtlCol="0"/>
          <a:lstStyle/>
          <a:p>
            <a:endParaRPr sz="2666"/>
          </a:p>
        </p:txBody>
      </p:sp>
      <p:sp>
        <p:nvSpPr>
          <p:cNvPr id="21" name="object 21"/>
          <p:cNvSpPr/>
          <p:nvPr/>
        </p:nvSpPr>
        <p:spPr>
          <a:xfrm>
            <a:off x="1382705" y="2477550"/>
            <a:ext cx="551006" cy="551294"/>
          </a:xfrm>
          <a:prstGeom prst="rect">
            <a:avLst/>
          </a:prstGeom>
          <a:blipFill>
            <a:blip r:embed="rId7" cstate="print"/>
            <a:stretch>
              <a:fillRect/>
            </a:stretch>
          </a:blipFill>
        </p:spPr>
        <p:txBody>
          <a:bodyPr wrap="square" lIns="0" tIns="0" rIns="0" bIns="0" rtlCol="0"/>
          <a:lstStyle/>
          <a:p>
            <a:endParaRPr sz="2666"/>
          </a:p>
        </p:txBody>
      </p:sp>
      <p:sp>
        <p:nvSpPr>
          <p:cNvPr id="22" name="object 22"/>
          <p:cNvSpPr/>
          <p:nvPr/>
        </p:nvSpPr>
        <p:spPr>
          <a:xfrm>
            <a:off x="1206148" y="2496378"/>
            <a:ext cx="481775" cy="505401"/>
          </a:xfrm>
          <a:prstGeom prst="rect">
            <a:avLst/>
          </a:prstGeom>
          <a:blipFill>
            <a:blip r:embed="rId8" cstate="print"/>
            <a:stretch>
              <a:fillRect/>
            </a:stretch>
          </a:blipFill>
        </p:spPr>
        <p:txBody>
          <a:bodyPr wrap="square" lIns="0" tIns="0" rIns="0" bIns="0" rtlCol="0"/>
          <a:lstStyle/>
          <a:p>
            <a:endParaRPr sz="2666"/>
          </a:p>
        </p:txBody>
      </p:sp>
      <p:sp>
        <p:nvSpPr>
          <p:cNvPr id="23" name="object 23"/>
          <p:cNvSpPr/>
          <p:nvPr/>
        </p:nvSpPr>
        <p:spPr>
          <a:xfrm>
            <a:off x="945391" y="2438373"/>
            <a:ext cx="394935" cy="430084"/>
          </a:xfrm>
          <a:prstGeom prst="rect">
            <a:avLst/>
          </a:prstGeom>
          <a:blipFill>
            <a:blip r:embed="rId9" cstate="print"/>
            <a:stretch>
              <a:fillRect/>
            </a:stretch>
          </a:blipFill>
        </p:spPr>
        <p:txBody>
          <a:bodyPr wrap="square" lIns="0" tIns="0" rIns="0" bIns="0" rtlCol="0"/>
          <a:lstStyle/>
          <a:p>
            <a:endParaRPr sz="2666"/>
          </a:p>
        </p:txBody>
      </p:sp>
      <p:sp>
        <p:nvSpPr>
          <p:cNvPr id="24" name="object 24"/>
          <p:cNvSpPr/>
          <p:nvPr/>
        </p:nvSpPr>
        <p:spPr>
          <a:xfrm>
            <a:off x="700026" y="2476314"/>
            <a:ext cx="567310" cy="577064"/>
          </a:xfrm>
          <a:prstGeom prst="rect">
            <a:avLst/>
          </a:prstGeom>
          <a:blipFill>
            <a:blip r:embed="rId10" cstate="print"/>
            <a:stretch>
              <a:fillRect/>
            </a:stretch>
          </a:blipFill>
        </p:spPr>
        <p:txBody>
          <a:bodyPr wrap="square" lIns="0" tIns="0" rIns="0" bIns="0" rtlCol="0"/>
          <a:lstStyle/>
          <a:p>
            <a:endParaRPr sz="2666"/>
          </a:p>
        </p:txBody>
      </p:sp>
      <p:sp>
        <p:nvSpPr>
          <p:cNvPr id="25" name="object 25"/>
          <p:cNvSpPr/>
          <p:nvPr/>
        </p:nvSpPr>
        <p:spPr>
          <a:xfrm>
            <a:off x="1681830" y="2236585"/>
            <a:ext cx="530890" cy="546573"/>
          </a:xfrm>
          <a:prstGeom prst="rect">
            <a:avLst/>
          </a:prstGeom>
          <a:blipFill>
            <a:blip r:embed="rId11" cstate="print"/>
            <a:stretch>
              <a:fillRect/>
            </a:stretch>
          </a:blipFill>
        </p:spPr>
        <p:txBody>
          <a:bodyPr wrap="square" lIns="0" tIns="0" rIns="0" bIns="0" rtlCol="0"/>
          <a:lstStyle/>
          <a:p>
            <a:endParaRPr sz="2666"/>
          </a:p>
        </p:txBody>
      </p:sp>
      <p:sp>
        <p:nvSpPr>
          <p:cNvPr id="26" name="object 26"/>
          <p:cNvSpPr/>
          <p:nvPr/>
        </p:nvSpPr>
        <p:spPr>
          <a:xfrm>
            <a:off x="1508384" y="2415617"/>
            <a:ext cx="481775" cy="505401"/>
          </a:xfrm>
          <a:prstGeom prst="rect">
            <a:avLst/>
          </a:prstGeom>
          <a:blipFill>
            <a:blip r:embed="rId8" cstate="print"/>
            <a:stretch>
              <a:fillRect/>
            </a:stretch>
          </a:blipFill>
        </p:spPr>
        <p:txBody>
          <a:bodyPr wrap="square" lIns="0" tIns="0" rIns="0" bIns="0" rtlCol="0"/>
          <a:lstStyle/>
          <a:p>
            <a:endParaRPr sz="2666"/>
          </a:p>
        </p:txBody>
      </p:sp>
      <p:sp>
        <p:nvSpPr>
          <p:cNvPr id="27" name="object 27"/>
          <p:cNvSpPr/>
          <p:nvPr/>
        </p:nvSpPr>
        <p:spPr>
          <a:xfrm>
            <a:off x="734633" y="2752681"/>
            <a:ext cx="1523802" cy="702980"/>
          </a:xfrm>
          <a:prstGeom prst="rect">
            <a:avLst/>
          </a:prstGeom>
          <a:blipFill>
            <a:blip r:embed="rId12" cstate="print"/>
            <a:stretch>
              <a:fillRect/>
            </a:stretch>
          </a:blipFill>
        </p:spPr>
        <p:txBody>
          <a:bodyPr wrap="square" lIns="0" tIns="0" rIns="0" bIns="0" rtlCol="0"/>
          <a:lstStyle/>
          <a:p>
            <a:endParaRPr sz="2666"/>
          </a:p>
        </p:txBody>
      </p:sp>
      <p:sp>
        <p:nvSpPr>
          <p:cNvPr id="28" name="object 28"/>
          <p:cNvSpPr/>
          <p:nvPr/>
        </p:nvSpPr>
        <p:spPr>
          <a:xfrm>
            <a:off x="4909843" y="2193950"/>
            <a:ext cx="2034791" cy="1394804"/>
          </a:xfrm>
          <a:prstGeom prst="rect">
            <a:avLst/>
          </a:prstGeom>
          <a:blipFill>
            <a:blip r:embed="rId13" cstate="print"/>
            <a:stretch>
              <a:fillRect/>
            </a:stretch>
          </a:blipFill>
        </p:spPr>
        <p:txBody>
          <a:bodyPr wrap="square" lIns="0" tIns="0" rIns="0" bIns="0" rtlCol="0"/>
          <a:lstStyle/>
          <a:p>
            <a:endParaRPr sz="2666"/>
          </a:p>
        </p:txBody>
      </p:sp>
      <p:sp>
        <p:nvSpPr>
          <p:cNvPr id="29" name="object 29"/>
          <p:cNvSpPr/>
          <p:nvPr/>
        </p:nvSpPr>
        <p:spPr>
          <a:xfrm>
            <a:off x="4902738" y="2188876"/>
            <a:ext cx="1977301" cy="1226322"/>
          </a:xfrm>
          <a:prstGeom prst="rect">
            <a:avLst/>
          </a:prstGeom>
          <a:blipFill>
            <a:blip r:embed="rId14" cstate="print"/>
            <a:stretch>
              <a:fillRect/>
            </a:stretch>
          </a:blipFill>
        </p:spPr>
        <p:txBody>
          <a:bodyPr wrap="square" lIns="0" tIns="0" rIns="0" bIns="0" rtlCol="0"/>
          <a:lstStyle/>
          <a:p>
            <a:endParaRPr sz="2666"/>
          </a:p>
        </p:txBody>
      </p:sp>
      <p:sp>
        <p:nvSpPr>
          <p:cNvPr id="30" name="object 30"/>
          <p:cNvSpPr/>
          <p:nvPr/>
        </p:nvSpPr>
        <p:spPr>
          <a:xfrm>
            <a:off x="5062230" y="2835982"/>
            <a:ext cx="1523802" cy="700949"/>
          </a:xfrm>
          <a:prstGeom prst="rect">
            <a:avLst/>
          </a:prstGeom>
          <a:blipFill>
            <a:blip r:embed="rId15" cstate="print"/>
            <a:stretch>
              <a:fillRect/>
            </a:stretch>
          </a:blipFill>
        </p:spPr>
        <p:txBody>
          <a:bodyPr wrap="square" lIns="0" tIns="0" rIns="0" bIns="0" rtlCol="0"/>
          <a:lstStyle/>
          <a:p>
            <a:endParaRPr sz="2666"/>
          </a:p>
        </p:txBody>
      </p:sp>
      <p:sp>
        <p:nvSpPr>
          <p:cNvPr id="31" name="object 31"/>
          <p:cNvSpPr/>
          <p:nvPr/>
        </p:nvSpPr>
        <p:spPr>
          <a:xfrm>
            <a:off x="2822071" y="2496616"/>
            <a:ext cx="1553786" cy="268594"/>
          </a:xfrm>
          <a:prstGeom prst="rect">
            <a:avLst/>
          </a:prstGeom>
          <a:blipFill>
            <a:blip r:embed="rId16" cstate="print"/>
            <a:stretch>
              <a:fillRect/>
            </a:stretch>
          </a:blipFill>
        </p:spPr>
        <p:txBody>
          <a:bodyPr wrap="square" lIns="0" tIns="0" rIns="0" bIns="0" rtlCol="0"/>
          <a:lstStyle/>
          <a:p>
            <a:endParaRPr sz="2666"/>
          </a:p>
        </p:txBody>
      </p:sp>
      <p:sp>
        <p:nvSpPr>
          <p:cNvPr id="32" name="object 32"/>
          <p:cNvSpPr/>
          <p:nvPr/>
        </p:nvSpPr>
        <p:spPr>
          <a:xfrm>
            <a:off x="2876928" y="2680386"/>
            <a:ext cx="1457144" cy="268189"/>
          </a:xfrm>
          <a:prstGeom prst="rect">
            <a:avLst/>
          </a:prstGeom>
          <a:blipFill>
            <a:blip r:embed="rId17" cstate="print"/>
            <a:stretch>
              <a:fillRect/>
            </a:stretch>
          </a:blipFill>
        </p:spPr>
        <p:txBody>
          <a:bodyPr wrap="square" lIns="0" tIns="0" rIns="0" bIns="0" rtlCol="0"/>
          <a:lstStyle/>
          <a:p>
            <a:endParaRPr sz="2666"/>
          </a:p>
        </p:txBody>
      </p:sp>
      <p:sp>
        <p:nvSpPr>
          <p:cNvPr id="33" name="object 33"/>
          <p:cNvSpPr/>
          <p:nvPr/>
        </p:nvSpPr>
        <p:spPr>
          <a:xfrm>
            <a:off x="2793629" y="2863241"/>
            <a:ext cx="1619190" cy="268189"/>
          </a:xfrm>
          <a:prstGeom prst="rect">
            <a:avLst/>
          </a:prstGeom>
          <a:blipFill>
            <a:blip r:embed="rId18" cstate="print"/>
            <a:stretch>
              <a:fillRect/>
            </a:stretch>
          </a:blipFill>
        </p:spPr>
        <p:txBody>
          <a:bodyPr wrap="square" lIns="0" tIns="0" rIns="0" bIns="0" rtlCol="0"/>
          <a:lstStyle/>
          <a:p>
            <a:endParaRPr sz="2666"/>
          </a:p>
        </p:txBody>
      </p:sp>
      <p:sp>
        <p:nvSpPr>
          <p:cNvPr id="34" name="object 34"/>
          <p:cNvSpPr/>
          <p:nvPr/>
        </p:nvSpPr>
        <p:spPr>
          <a:xfrm>
            <a:off x="3069943" y="3046097"/>
            <a:ext cx="1032291" cy="268189"/>
          </a:xfrm>
          <a:prstGeom prst="rect">
            <a:avLst/>
          </a:prstGeom>
          <a:blipFill>
            <a:blip r:embed="rId19" cstate="print"/>
            <a:stretch>
              <a:fillRect/>
            </a:stretch>
          </a:blipFill>
        </p:spPr>
        <p:txBody>
          <a:bodyPr wrap="square" lIns="0" tIns="0" rIns="0" bIns="0" rtlCol="0"/>
          <a:lstStyle/>
          <a:p>
            <a:endParaRPr sz="2666"/>
          </a:p>
        </p:txBody>
      </p:sp>
      <p:sp>
        <p:nvSpPr>
          <p:cNvPr id="36" name="Shape 52">
            <a:extLst>
              <a:ext uri="{FF2B5EF4-FFF2-40B4-BE49-F238E27FC236}">
                <a16:creationId xmlns:a16="http://schemas.microsoft.com/office/drawing/2014/main" id="{96EA374C-52B4-FA47-BC1F-B2A0A1262F4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Gini Impurity</a:t>
            </a:r>
          </a:p>
        </p:txBody>
      </p:sp>
      <mc:AlternateContent xmlns:mc="http://schemas.openxmlformats.org/markup-compatibility/2006" xmlns:a14="http://schemas.microsoft.com/office/drawing/2010/main">
        <mc:Choice Requires="a14">
          <p:sp>
            <p:nvSpPr>
              <p:cNvPr id="37" name="Shape 53">
                <a:extLst>
                  <a:ext uri="{FF2B5EF4-FFF2-40B4-BE49-F238E27FC236}">
                    <a16:creationId xmlns:a16="http://schemas.microsoft.com/office/drawing/2014/main" id="{AE0799E1-13AD-3247-83FF-EA162A50138E}"/>
                  </a:ext>
                </a:extLst>
              </p:cNvPr>
              <p:cNvSpPr txBox="1"/>
              <p:nvPr/>
            </p:nvSpPr>
            <p:spPr>
              <a:xfrm>
                <a:off x="244041" y="1257352"/>
                <a:ext cx="11441483"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Gini impurity measures how often a randomly chosen example would be incorrectly labeled if it was randomly labeled according to the label distribution</a:t>
                </a:r>
              </a:p>
              <a:p>
                <a:endParaRPr lang="en" sz="2400" dirty="0"/>
              </a:p>
              <a:p>
                <a:endParaRPr lang="en" sz="2400" dirty="0"/>
              </a:p>
              <a:p>
                <a:endParaRPr lang="en" sz="2400" dirty="0"/>
              </a:p>
              <a:p>
                <a:endParaRPr lang="en" sz="2400" dirty="0"/>
              </a:p>
              <a:p>
                <a:pPr marL="380962" indent="-380962">
                  <a:buFont typeface="Arial" panose="020B0604020202020204" pitchFamily="34" charset="0"/>
                  <a:buChar char="•"/>
                </a:pPr>
                <a:r>
                  <a:rPr lang="en" sz="2400" dirty="0"/>
                  <a:t>For a set of samples </a:t>
                </a:r>
                <a14:m>
                  <m:oMath xmlns:m="http://schemas.openxmlformats.org/officeDocument/2006/math">
                    <m:r>
                      <a:rPr lang="en" sz="2400" i="1" dirty="0">
                        <a:latin typeface="Cambria Math" panose="02040503050406030204" pitchFamily="18" charset="0"/>
                      </a:rPr>
                      <m:t>𝑋</m:t>
                    </m:r>
                  </m:oMath>
                </a14:m>
                <a:r>
                  <a:rPr lang="en" sz="2400" dirty="0"/>
                  <a:t> with </a:t>
                </a:r>
                <a14:m>
                  <m:oMath xmlns:m="http://schemas.openxmlformats.org/officeDocument/2006/math">
                    <m:r>
                      <a:rPr lang="en" sz="2400" i="1" dirty="0">
                        <a:latin typeface="Cambria Math" panose="02040503050406030204" pitchFamily="18" charset="0"/>
                      </a:rPr>
                      <m:t>𝑘</m:t>
                    </m:r>
                  </m:oMath>
                </a14:m>
                <a:r>
                  <a:rPr lang="en" sz="2400" dirty="0"/>
                  <a:t> classes:</a:t>
                </a:r>
              </a:p>
              <a:p>
                <a:endParaRPr lang="en" sz="1600"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𝑔𝑖𝑛𝑖</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𝑘</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2</m:t>
                              </m:r>
                            </m:sup>
                          </m:sSubSup>
                        </m:e>
                      </m:nary>
                    </m:oMath>
                  </m:oMathPara>
                </a14:m>
                <a:endParaRPr lang="en" sz="2400" dirty="0"/>
              </a:p>
              <a:p>
                <a:endParaRPr lang="ro-RO" sz="1600" dirty="0"/>
              </a:p>
              <a:p>
                <a:r>
                  <a:rPr lang="ro-RO" sz="2400" dirty="0"/>
                  <a:t>w</a:t>
                </a:r>
                <a:r>
                  <a:rPr lang="en" sz="2400" dirty="0"/>
                  <a:t>here </a:t>
                </a:r>
                <a14:m>
                  <m:oMath xmlns:m="http://schemas.openxmlformats.org/officeDocument/2006/math">
                    <m:r>
                      <a:rPr lang="en" sz="2400" i="1" dirty="0">
                        <a:latin typeface="Cambria Math" panose="02040503050406030204" pitchFamily="18" charset="0"/>
                      </a:rPr>
                      <m:t>𝑝</m:t>
                    </m:r>
                    <m:r>
                      <a:rPr lang="en" sz="2400" i="1" baseline="-25000" dirty="0">
                        <a:latin typeface="Cambria Math" panose="02040503050406030204" pitchFamily="18" charset="0"/>
                      </a:rPr>
                      <m:t>𝑖</m:t>
                    </m:r>
                  </m:oMath>
                </a14:m>
                <a:r>
                  <a:rPr lang="en" sz="2400" dirty="0"/>
                  <a:t> is the proportion of elements of class </a:t>
                </a:r>
                <a14:m>
                  <m:oMath xmlns:m="http://schemas.openxmlformats.org/officeDocument/2006/math">
                    <m:r>
                      <a:rPr lang="ro-RO" sz="2400" i="1" dirty="0">
                        <a:latin typeface="Cambria Math" panose="02040503050406030204" pitchFamily="18" charset="0"/>
                      </a:rPr>
                      <m:t>𝑖</m:t>
                    </m:r>
                  </m:oMath>
                </a14:m>
                <a:endParaRPr lang="ro-RO" sz="2400" dirty="0"/>
              </a:p>
              <a:p>
                <a:endParaRPr lang="en" sz="2400" dirty="0"/>
              </a:p>
              <a:p>
                <a:pPr marL="380962" indent="-380962">
                  <a:buFont typeface="Arial" panose="020B0604020202020204" pitchFamily="34" charset="0"/>
                  <a:buChar char="•"/>
                </a:pPr>
                <a:r>
                  <a:rPr lang="en" sz="2400" dirty="0">
                    <a:solidFill>
                      <a:srgbClr val="FF0000"/>
                    </a:solidFill>
                  </a:rPr>
                  <a:t>Can be used as an alternative to entropy for selecting attributes!</a:t>
                </a:r>
              </a:p>
            </p:txBody>
          </p:sp>
        </mc:Choice>
        <mc:Fallback xmlns="">
          <p:sp>
            <p:nvSpPr>
              <p:cNvPr id="37" name="Shape 53">
                <a:extLst>
                  <a:ext uri="{FF2B5EF4-FFF2-40B4-BE49-F238E27FC236}">
                    <a16:creationId xmlns:a16="http://schemas.microsoft.com/office/drawing/2014/main" id="{AE0799E1-13AD-3247-83FF-EA162A50138E}"/>
                  </a:ext>
                </a:extLst>
              </p:cNvPr>
              <p:cNvSpPr txBox="1">
                <a:spLocks noRot="1" noChangeAspect="1" noMove="1" noResize="1" noEditPoints="1" noAdjustHandles="1" noChangeArrowheads="1" noChangeShapeType="1" noTextEdit="1"/>
              </p:cNvSpPr>
              <p:nvPr/>
            </p:nvSpPr>
            <p:spPr>
              <a:xfrm>
                <a:off x="244041" y="1257352"/>
                <a:ext cx="11441483" cy="5326210"/>
              </a:xfrm>
              <a:prstGeom prst="rect">
                <a:avLst/>
              </a:prstGeom>
              <a:blipFill>
                <a:blip r:embed="rId20"/>
                <a:stretch>
                  <a:fillRect l="-533" b="-3089"/>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013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59"/>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0" name="object 60"/>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1" name="object 61"/>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2" name="object 62"/>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3" name="object 63"/>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4" name="object 64"/>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5" name="object 65"/>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6" name="object 66"/>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7" name="object 67"/>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8" name="object 68"/>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9" name="object 69"/>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0" name="object 70"/>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1" name="object 71"/>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2" name="object 72"/>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3" name="object 73"/>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74" name="object 74"/>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75" name="object 75"/>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76" name="object 76"/>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77" name="object 77"/>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78" name="object 78"/>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79" name="object 79"/>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80" name="object 80"/>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81" name="object 81"/>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82" name="object 82"/>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83" name="object 83"/>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84" name="object 84"/>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85" name="object 85"/>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86" name="object 86"/>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87" name="object 87"/>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88" name="object 88"/>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89" name="object 89"/>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90" name="object 90"/>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91" name="object 91"/>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92" name="object 92"/>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93" name="object 93"/>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94" name="object 94"/>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95" name="object 95"/>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96" name="object 96"/>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97" name="object 97"/>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98" name="object 98"/>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99" name="object 9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100" name="object 10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01" name="object 101"/>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102" name="object 102"/>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03" name="object 103"/>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4" name="object 104"/>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105" name="object 105"/>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6" name="object 106"/>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107" name="object 107"/>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108" name="object 108"/>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9" name="object 109"/>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110" name="object 110"/>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111" name="object 111"/>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112" name="object 112"/>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113" name="object 113"/>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114" name="object 11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115" name="object 11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16" name="object 116"/>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117" name="object 117"/>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18" name="object 118"/>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9" name="object 119"/>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120" name="object 120"/>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121" name="object 121"/>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122" name="object 122"/>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23" name="object 123"/>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124" name="object 124"/>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125" name="object 125"/>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126" name="object 126"/>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127" name="object 127"/>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28" name="object 128"/>
          <p:cNvSpPr/>
          <p:nvPr/>
        </p:nvSpPr>
        <p:spPr>
          <a:xfrm>
            <a:off x="8090369" y="1366565"/>
            <a:ext cx="2851202" cy="21333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solidFill>
                <a:srgbClr val="FF0000"/>
              </a:solidFill>
            </a:endParaRPr>
          </a:p>
        </p:txBody>
      </p:sp>
      <p:sp>
        <p:nvSpPr>
          <p:cNvPr id="129" name="Shape 52">
            <a:extLst>
              <a:ext uri="{FF2B5EF4-FFF2-40B4-BE49-F238E27FC236}">
                <a16:creationId xmlns:a16="http://schemas.microsoft.com/office/drawing/2014/main" id="{B3111BB4-3825-DA49-B507-806F3B031B6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impurity decrease</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352EA85-ED80-0C42-86F9-CAD7A9506BA3}"/>
                  </a:ext>
                </a:extLst>
              </p:cNvPr>
              <p:cNvSpPr txBox="1"/>
              <p:nvPr/>
            </p:nvSpPr>
            <p:spPr>
              <a:xfrm>
                <a:off x="94814" y="3535556"/>
                <a:ext cx="10688621"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489</m:t>
                      </m:r>
                    </m:oMath>
                  </m:oMathPara>
                </a14:m>
                <a:endParaRPr lang="en-US" sz="2133" dirty="0">
                  <a:latin typeface="Cambria Math"/>
                  <a:cs typeface="Cambria Math"/>
                </a:endParaRPr>
              </a:p>
            </p:txBody>
          </p:sp>
        </mc:Choice>
        <mc:Fallback xmlns="">
          <p:sp>
            <p:nvSpPr>
              <p:cNvPr id="130" name="TextBox 129">
                <a:extLst>
                  <a:ext uri="{FF2B5EF4-FFF2-40B4-BE49-F238E27FC236}">
                    <a16:creationId xmlns:a16="http://schemas.microsoft.com/office/drawing/2014/main" id="{1352EA85-ED80-0C42-86F9-CAD7A9506BA3}"/>
                  </a:ext>
                </a:extLst>
              </p:cNvPr>
              <p:cNvSpPr txBox="1">
                <a:spLocks noRot="1" noChangeAspect="1" noMove="1" noResize="1" noEditPoints="1" noAdjustHandles="1" noChangeArrowheads="1" noChangeShapeType="1" noTextEdit="1"/>
              </p:cNvSpPr>
              <p:nvPr/>
            </p:nvSpPr>
            <p:spPr>
              <a:xfrm>
                <a:off x="94814" y="3535556"/>
                <a:ext cx="10688621" cy="894604"/>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75CAA65E-EE94-1449-8467-BE50B0FB6D8A}"/>
                  </a:ext>
                </a:extLst>
              </p:cNvPr>
              <p:cNvSpPr txBox="1"/>
              <p:nvPr/>
            </p:nvSpPr>
            <p:spPr>
              <a:xfrm>
                <a:off x="97993" y="4160772"/>
                <a:ext cx="6878271"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444</m:t>
                      </m:r>
                    </m:oMath>
                  </m:oMathPara>
                </a14:m>
                <a:endParaRPr lang="en-US" sz="2133" dirty="0">
                  <a:latin typeface="Cambria Math"/>
                  <a:cs typeface="Cambria Math"/>
                </a:endParaRPr>
              </a:p>
            </p:txBody>
          </p:sp>
        </mc:Choice>
        <mc:Fallback xmlns="">
          <p:sp>
            <p:nvSpPr>
              <p:cNvPr id="131" name="TextBox 130">
                <a:extLst>
                  <a:ext uri="{FF2B5EF4-FFF2-40B4-BE49-F238E27FC236}">
                    <a16:creationId xmlns:a16="http://schemas.microsoft.com/office/drawing/2014/main" id="{75CAA65E-EE94-1449-8467-BE50B0FB6D8A}"/>
                  </a:ext>
                </a:extLst>
              </p:cNvPr>
              <p:cNvSpPr txBox="1">
                <a:spLocks noRot="1" noChangeAspect="1" noMove="1" noResize="1" noEditPoints="1" noAdjustHandles="1" noChangeArrowheads="1" noChangeShapeType="1" noTextEdit="1"/>
              </p:cNvSpPr>
              <p:nvPr/>
            </p:nvSpPr>
            <p:spPr>
              <a:xfrm>
                <a:off x="97993" y="4160772"/>
                <a:ext cx="6878271" cy="894604"/>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50F3B26-6D0A-BB49-9DC8-D4B9F017F3CB}"/>
                  </a:ext>
                </a:extLst>
              </p:cNvPr>
              <p:cNvSpPr txBox="1"/>
              <p:nvPr/>
            </p:nvSpPr>
            <p:spPr>
              <a:xfrm>
                <a:off x="94814" y="5575927"/>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32" name="TextBox 131">
                <a:extLst>
                  <a:ext uri="{FF2B5EF4-FFF2-40B4-BE49-F238E27FC236}">
                    <a16:creationId xmlns:a16="http://schemas.microsoft.com/office/drawing/2014/main" id="{550F3B26-6D0A-BB49-9DC8-D4B9F017F3CB}"/>
                  </a:ext>
                </a:extLst>
              </p:cNvPr>
              <p:cNvSpPr txBox="1">
                <a:spLocks noRot="1" noChangeAspect="1" noMove="1" noResize="1" noEditPoints="1" noAdjustHandles="1" noChangeArrowheads="1" noChangeShapeType="1" noTextEdit="1"/>
              </p:cNvSpPr>
              <p:nvPr/>
            </p:nvSpPr>
            <p:spPr>
              <a:xfrm>
                <a:off x="94814" y="5575927"/>
                <a:ext cx="3528786" cy="447174"/>
              </a:xfrm>
              <a:prstGeom prst="rect">
                <a:avLst/>
              </a:prstGeom>
              <a:blipFill>
                <a:blip r:embed="rId25"/>
                <a:stretch>
                  <a:fillRect l="-865" b="-1095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7B684B1F-0A40-8548-A24F-54F36B00A36F}"/>
                  </a:ext>
                </a:extLst>
              </p:cNvPr>
              <p:cNvSpPr txBox="1"/>
              <p:nvPr/>
            </p:nvSpPr>
            <p:spPr>
              <a:xfrm>
                <a:off x="5077307" y="5336984"/>
                <a:ext cx="6203903"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375</m:t>
                      </m:r>
                    </m:oMath>
                  </m:oMathPara>
                </a14:m>
                <a:endParaRPr lang="en-US" sz="2133" dirty="0">
                  <a:latin typeface="Cambria Math"/>
                  <a:cs typeface="Cambria Math"/>
                </a:endParaRPr>
              </a:p>
            </p:txBody>
          </p:sp>
        </mc:Choice>
        <mc:Fallback xmlns="">
          <p:sp>
            <p:nvSpPr>
              <p:cNvPr id="133" name="TextBox 132">
                <a:extLst>
                  <a:ext uri="{FF2B5EF4-FFF2-40B4-BE49-F238E27FC236}">
                    <a16:creationId xmlns:a16="http://schemas.microsoft.com/office/drawing/2014/main" id="{7B684B1F-0A40-8548-A24F-54F36B00A36F}"/>
                  </a:ext>
                </a:extLst>
              </p:cNvPr>
              <p:cNvSpPr txBox="1">
                <a:spLocks noRot="1" noChangeAspect="1" noMove="1" noResize="1" noEditPoints="1" noAdjustHandles="1" noChangeArrowheads="1" noChangeShapeType="1" noTextEdit="1"/>
              </p:cNvSpPr>
              <p:nvPr/>
            </p:nvSpPr>
            <p:spPr>
              <a:xfrm>
                <a:off x="5077307" y="5336984"/>
                <a:ext cx="6203903" cy="894604"/>
              </a:xfrm>
              <a:prstGeom prst="rect">
                <a:avLst/>
              </a:prstGeom>
              <a:blipFill>
                <a:blip r:embed="rId2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EF50E469-DCF0-5440-B7CD-C3D4AF0F1527}"/>
                  </a:ext>
                </a:extLst>
              </p:cNvPr>
              <p:cNvSpPr txBox="1"/>
              <p:nvPr/>
            </p:nvSpPr>
            <p:spPr>
              <a:xfrm>
                <a:off x="94814" y="4842605"/>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ea typeface="Cambria Math" panose="02040503050406030204" pitchFamily="18" charset="0"/>
                          <a:cs typeface="Cambria Math"/>
                        </a:rPr>
                        <m:t>△</m:t>
                      </m:r>
                      <m:r>
                        <a:rPr lang="en-US" sz="2133" b="1" i="1" spc="-7" dirty="0">
                          <a:latin typeface="Cambria Math" panose="02040503050406030204" pitchFamily="18" charset="0"/>
                          <a:cs typeface="Cambria Math"/>
                        </a:rPr>
                        <m:t>𝒈𝒊𝒏𝒊</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𝟒𝟖𝟗</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𝟒𝟒𝟒</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𝟓</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𝟎𝟏𝟑</m:t>
                      </m:r>
                    </m:oMath>
                  </m:oMathPara>
                </a14:m>
                <a:endParaRPr lang="en-US" sz="2133" b="1" dirty="0">
                  <a:latin typeface="Cambria Math"/>
                  <a:cs typeface="Cambria Math"/>
                </a:endParaRPr>
              </a:p>
            </p:txBody>
          </p:sp>
        </mc:Choice>
        <mc:Fallback xmlns="">
          <p:sp>
            <p:nvSpPr>
              <p:cNvPr id="134" name="TextBox 133">
                <a:extLst>
                  <a:ext uri="{FF2B5EF4-FFF2-40B4-BE49-F238E27FC236}">
                    <a16:creationId xmlns:a16="http://schemas.microsoft.com/office/drawing/2014/main" id="{EF50E469-DCF0-5440-B7CD-C3D4AF0F1527}"/>
                  </a:ext>
                </a:extLst>
              </p:cNvPr>
              <p:cNvSpPr txBox="1">
                <a:spLocks noRot="1" noChangeAspect="1" noMove="1" noResize="1" noEditPoints="1" noAdjustHandles="1" noChangeArrowheads="1" noChangeShapeType="1" noTextEdit="1"/>
              </p:cNvSpPr>
              <p:nvPr/>
            </p:nvSpPr>
            <p:spPr>
              <a:xfrm>
                <a:off x="94814" y="4842605"/>
                <a:ext cx="7530966" cy="707694"/>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E118C335-9A3B-664C-BA2C-54E7C4C035C8}"/>
                  </a:ext>
                </a:extLst>
              </p:cNvPr>
              <p:cNvSpPr txBox="1"/>
              <p:nvPr/>
            </p:nvSpPr>
            <p:spPr>
              <a:xfrm>
                <a:off x="94815" y="6038854"/>
                <a:ext cx="6673911"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ea typeface="Cambria Math" panose="02040503050406030204" pitchFamily="18" charset="0"/>
                          <a:cs typeface="Cambria Math"/>
                        </a:rPr>
                        <m:t>△</m:t>
                      </m:r>
                      <m:r>
                        <a:rPr lang="en-US" sz="2133" b="1" i="1" spc="-7" dirty="0">
                          <a:latin typeface="Cambria Math" panose="02040503050406030204" pitchFamily="18" charset="0"/>
                          <a:cs typeface="Cambria Math"/>
                        </a:rPr>
                        <m:t>𝒈𝒊𝒏𝒊</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𝒇𝒍𝒚</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𝟒𝟖𝟗</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𝟑𝟕𝟓</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𝟐𝟕𝟒</m:t>
                      </m:r>
                    </m:oMath>
                  </m:oMathPara>
                </a14:m>
                <a:endParaRPr lang="en-US" sz="2133" b="1" dirty="0">
                  <a:latin typeface="Cambria Math"/>
                  <a:cs typeface="Cambria Math"/>
                </a:endParaRPr>
              </a:p>
            </p:txBody>
          </p:sp>
        </mc:Choice>
        <mc:Fallback xmlns="">
          <p:sp>
            <p:nvSpPr>
              <p:cNvPr id="135" name="TextBox 134">
                <a:extLst>
                  <a:ext uri="{FF2B5EF4-FFF2-40B4-BE49-F238E27FC236}">
                    <a16:creationId xmlns:a16="http://schemas.microsoft.com/office/drawing/2014/main" id="{E118C335-9A3B-664C-BA2C-54E7C4C035C8}"/>
                  </a:ext>
                </a:extLst>
              </p:cNvPr>
              <p:cNvSpPr txBox="1">
                <a:spLocks noRot="1" noChangeAspect="1" noMove="1" noResize="1" noEditPoints="1" noAdjustHandles="1" noChangeArrowheads="1" noChangeShapeType="1" noTextEdit="1"/>
              </p:cNvSpPr>
              <p:nvPr/>
            </p:nvSpPr>
            <p:spPr>
              <a:xfrm>
                <a:off x="94815" y="6038854"/>
                <a:ext cx="6673911" cy="707694"/>
              </a:xfrm>
              <a:prstGeom prst="rect">
                <a:avLst/>
              </a:prstGeom>
              <a:blipFill>
                <a:blip r:embed="rId2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CD79094F-E485-C04F-9867-5B65C9207454}"/>
                  </a:ext>
                </a:extLst>
              </p:cNvPr>
              <p:cNvSpPr txBox="1"/>
              <p:nvPr/>
            </p:nvSpPr>
            <p:spPr>
              <a:xfrm>
                <a:off x="209750" y="1027391"/>
                <a:ext cx="7551815" cy="502573"/>
              </a:xfrm>
              <a:prstGeom prst="rect">
                <a:avLst/>
              </a:prstGeom>
              <a:noFill/>
            </p:spPr>
            <p:txBody>
              <a:bodyPr wrap="square" rtlCol="0">
                <a:spAutoFit/>
              </a:bodyPr>
              <a:lstStyle/>
              <a:p>
                <a:r>
                  <a:rPr lang="en-US" sz="2666" dirty="0">
                    <a:solidFill>
                      <a:srgbClr val="FF0000"/>
                    </a:solidFill>
                  </a:rPr>
                  <a:t>In practice, we compute </a:t>
                </a:r>
                <a14:m>
                  <m:oMath xmlns:m="http://schemas.openxmlformats.org/officeDocument/2006/math">
                    <m:r>
                      <a:rPr lang="en-US" sz="2666" i="1" dirty="0">
                        <a:solidFill>
                          <a:srgbClr val="FF0000"/>
                        </a:solidFill>
                        <a:latin typeface="Cambria Math" panose="02040503050406030204" pitchFamily="18" charset="0"/>
                      </a:rPr>
                      <m:t>𝑔𝑖𝑛𝑖</m:t>
                    </m:r>
                    <m:r>
                      <a:rPr lang="en-US" sz="2666" i="1" dirty="0">
                        <a:solidFill>
                          <a:srgbClr val="FF0000"/>
                        </a:solidFill>
                        <a:latin typeface="Cambria Math" panose="02040503050406030204" pitchFamily="18" charset="0"/>
                      </a:rPr>
                      <m:t>(</m:t>
                    </m:r>
                    <m:r>
                      <a:rPr lang="en-US" sz="2666" i="1" dirty="0">
                        <a:solidFill>
                          <a:srgbClr val="FF0000"/>
                        </a:solidFill>
                        <a:latin typeface="Cambria Math" panose="02040503050406030204" pitchFamily="18" charset="0"/>
                      </a:rPr>
                      <m:t>𝑋</m:t>
                    </m:r>
                    <m:r>
                      <a:rPr lang="en-US" sz="2666" i="1" dirty="0">
                        <a:solidFill>
                          <a:srgbClr val="FF0000"/>
                        </a:solidFill>
                        <a:latin typeface="Cambria Math" panose="02040503050406030204" pitchFamily="18" charset="0"/>
                      </a:rPr>
                      <m:t>)</m:t>
                    </m:r>
                  </m:oMath>
                </a14:m>
                <a:r>
                  <a:rPr lang="en-US" sz="2666" dirty="0">
                    <a:solidFill>
                      <a:srgbClr val="FF0000"/>
                    </a:solidFill>
                  </a:rPr>
                  <a:t> only once!</a:t>
                </a:r>
              </a:p>
            </p:txBody>
          </p:sp>
        </mc:Choice>
        <mc:Fallback xmlns="">
          <p:sp>
            <p:nvSpPr>
              <p:cNvPr id="136" name="TextBox 135">
                <a:extLst>
                  <a:ext uri="{FF2B5EF4-FFF2-40B4-BE49-F238E27FC236}">
                    <a16:creationId xmlns:a16="http://schemas.microsoft.com/office/drawing/2014/main" id="{CD79094F-E485-C04F-9867-5B65C9207454}"/>
                  </a:ext>
                </a:extLst>
              </p:cNvPr>
              <p:cNvSpPr txBox="1">
                <a:spLocks noRot="1" noChangeAspect="1" noMove="1" noResize="1" noEditPoints="1" noAdjustHandles="1" noChangeArrowheads="1" noChangeShapeType="1" noTextEdit="1"/>
              </p:cNvSpPr>
              <p:nvPr/>
            </p:nvSpPr>
            <p:spPr>
              <a:xfrm>
                <a:off x="209750" y="1027391"/>
                <a:ext cx="7551815" cy="502573"/>
              </a:xfrm>
              <a:prstGeom prst="rect">
                <a:avLst/>
              </a:prstGeom>
              <a:blipFill>
                <a:blip r:embed="rId29"/>
                <a:stretch>
                  <a:fillRect l="-1533" t="-12195" b="-3170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7205366-2828-004A-B35F-74DA4C0A232C}"/>
                  </a:ext>
                </a:extLst>
              </p:cNvPr>
              <p:cNvSpPr txBox="1"/>
              <p:nvPr/>
            </p:nvSpPr>
            <p:spPr>
              <a:xfrm>
                <a:off x="7204844" y="4365995"/>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m:t>
                      </m:r>
                    </m:oMath>
                  </m:oMathPara>
                </a14:m>
                <a:endParaRPr lang="en-US" sz="2133" dirty="0">
                  <a:latin typeface="Cambria Math"/>
                  <a:cs typeface="Cambria Math"/>
                </a:endParaRPr>
              </a:p>
            </p:txBody>
          </p:sp>
        </mc:Choice>
        <mc:Fallback xmlns="">
          <p:sp>
            <p:nvSpPr>
              <p:cNvPr id="137" name="TextBox 136">
                <a:extLst>
                  <a:ext uri="{FF2B5EF4-FFF2-40B4-BE49-F238E27FC236}">
                    <a16:creationId xmlns:a16="http://schemas.microsoft.com/office/drawing/2014/main" id="{D7205366-2828-004A-B35F-74DA4C0A232C}"/>
                  </a:ext>
                </a:extLst>
              </p:cNvPr>
              <p:cNvSpPr txBox="1">
                <a:spLocks noRot="1" noChangeAspect="1" noMove="1" noResize="1" noEditPoints="1" noAdjustHandles="1" noChangeArrowheads="1" noChangeShapeType="1" noTextEdit="1"/>
              </p:cNvSpPr>
              <p:nvPr/>
            </p:nvSpPr>
            <p:spPr>
              <a:xfrm>
                <a:off x="7204844" y="4365995"/>
                <a:ext cx="3528786" cy="420564"/>
              </a:xfrm>
              <a:prstGeom prst="rect">
                <a:avLst/>
              </a:prstGeom>
              <a:blipFill>
                <a:blip r:embed="rId30"/>
                <a:stretch>
                  <a:fillRect l="-864" b="-18841"/>
                </a:stretch>
              </a:blipFill>
            </p:spPr>
            <p:txBody>
              <a:bodyPr/>
              <a:lstStyle/>
              <a:p>
                <a:r>
                  <a:rPr lang="tr-TR">
                    <a:noFill/>
                  </a:rPr>
                  <a:t> </a:t>
                </a:r>
              </a:p>
            </p:txBody>
          </p:sp>
        </mc:Fallback>
      </mc:AlternateContent>
      <p:sp>
        <p:nvSpPr>
          <p:cNvPr id="138" name="object 122">
            <a:extLst>
              <a:ext uri="{FF2B5EF4-FFF2-40B4-BE49-F238E27FC236}">
                <a16:creationId xmlns:a16="http://schemas.microsoft.com/office/drawing/2014/main" id="{C3A4970E-C757-4D42-9FA4-6AD34A9DCA89}"/>
              </a:ext>
            </a:extLst>
          </p:cNvPr>
          <p:cNvSpPr/>
          <p:nvPr/>
        </p:nvSpPr>
        <p:spPr>
          <a:xfrm>
            <a:off x="5641062" y="6168443"/>
            <a:ext cx="960772" cy="5555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Tree>
    <p:extLst>
      <p:ext uri="{BB962C8B-B14F-4D97-AF65-F5344CB8AC3E}">
        <p14:creationId xmlns:p14="http://schemas.microsoft.com/office/powerpoint/2010/main" val="167505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6" grpId="0"/>
      <p:bldP spid="1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4085439" y="3201343"/>
            <a:ext cx="4019535" cy="3474026"/>
          </a:xfrm>
          <a:prstGeom prst="rect">
            <a:avLst/>
          </a:prstGeom>
          <a:blipFill>
            <a:blip r:embed="rId2" cstate="print"/>
            <a:stretch>
              <a:fillRect/>
            </a:stretch>
          </a:blipFill>
        </p:spPr>
        <p:txBody>
          <a:bodyPr wrap="square" lIns="0" tIns="0" rIns="0" bIns="0" rtlCol="0"/>
          <a:lstStyle/>
          <a:p>
            <a:endParaRPr sz="2666"/>
          </a:p>
        </p:txBody>
      </p:sp>
      <p:sp>
        <p:nvSpPr>
          <p:cNvPr id="20" name="Shape 52">
            <a:extLst>
              <a:ext uri="{FF2B5EF4-FFF2-40B4-BE49-F238E27FC236}">
                <a16:creationId xmlns:a16="http://schemas.microsoft.com/office/drawing/2014/main" id="{25040480-8382-2A48-B312-DCF8F974D97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Entropy versus Gini Impurity</a:t>
            </a:r>
          </a:p>
        </p:txBody>
      </p:sp>
      <p:sp>
        <p:nvSpPr>
          <p:cNvPr id="21" name="Shape 53">
            <a:extLst>
              <a:ext uri="{FF2B5EF4-FFF2-40B4-BE49-F238E27FC236}">
                <a16:creationId xmlns:a16="http://schemas.microsoft.com/office/drawing/2014/main" id="{E2E24897-38C6-E54F-93A1-84E4E2C16931}"/>
              </a:ext>
            </a:extLst>
          </p:cNvPr>
          <p:cNvSpPr txBox="1"/>
          <p:nvPr/>
        </p:nvSpPr>
        <p:spPr>
          <a:xfrm>
            <a:off x="236502" y="1077100"/>
            <a:ext cx="11801530" cy="2124242"/>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Entropy and Gini Impurity give similar results in practice</a:t>
            </a:r>
          </a:p>
          <a:p>
            <a:pPr marL="959904" indent="-457154">
              <a:buFont typeface="Wingdings" pitchFamily="2" charset="2"/>
              <a:buChar char="Ø"/>
            </a:pPr>
            <a:r>
              <a:rPr lang="en" sz="2400" dirty="0"/>
              <a:t>They only disagree in about 2% of cases</a:t>
            </a:r>
          </a:p>
          <a:p>
            <a:pPr marL="959904" indent="-380962">
              <a:buFont typeface="Wingdings" pitchFamily="2" charset="2"/>
              <a:buChar char="Ø"/>
            </a:pPr>
            <a:r>
              <a:rPr lang="en" sz="2400" dirty="0"/>
              <a:t>Entropy might be slower to compute, because of the log</a:t>
            </a:r>
          </a:p>
        </p:txBody>
      </p:sp>
    </p:spTree>
    <p:extLst>
      <p:ext uri="{BB962C8B-B14F-4D97-AF65-F5344CB8AC3E}">
        <p14:creationId xmlns:p14="http://schemas.microsoft.com/office/powerpoint/2010/main" val="4882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2050" name="Picture 2">
            <a:extLst>
              <a:ext uri="{FF2B5EF4-FFF2-40B4-BE49-F238E27FC236}">
                <a16:creationId xmlns:a16="http://schemas.microsoft.com/office/drawing/2014/main" id="{5A0D0CE6-6259-406D-9DF0-463799192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707198"/>
            <a:ext cx="6624737" cy="4968553"/>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9ADF625E-C85B-4CAB-89D4-5E73A8DE91D7}"/>
              </a:ext>
            </a:extLst>
          </p:cNvPr>
          <p:cNvPicPr>
            <a:picLocks noChangeAspect="1"/>
          </p:cNvPicPr>
          <p:nvPr/>
        </p:nvPicPr>
        <p:blipFill>
          <a:blip r:embed="rId4"/>
          <a:stretch>
            <a:fillRect/>
          </a:stretch>
        </p:blipFill>
        <p:spPr>
          <a:xfrm>
            <a:off x="478582" y="2781722"/>
            <a:ext cx="3911032" cy="3590285"/>
          </a:xfrm>
          <a:prstGeom prst="rect">
            <a:avLst/>
          </a:prstGeom>
        </p:spPr>
      </p:pic>
      <p:sp>
        <p:nvSpPr>
          <p:cNvPr id="12" name="Metin kutusu 11">
            <a:extLst>
              <a:ext uri="{FF2B5EF4-FFF2-40B4-BE49-F238E27FC236}">
                <a16:creationId xmlns:a16="http://schemas.microsoft.com/office/drawing/2014/main" id="{6C93D8CD-EB8A-4136-A9F9-2F62737E18D2}"/>
              </a:ext>
            </a:extLst>
          </p:cNvPr>
          <p:cNvSpPr txBox="1"/>
          <p:nvPr/>
        </p:nvSpPr>
        <p:spPr>
          <a:xfrm>
            <a:off x="334566" y="1437828"/>
            <a:ext cx="11233248" cy="830997"/>
          </a:xfrm>
          <a:prstGeom prst="rect">
            <a:avLst/>
          </a:prstGeom>
          <a:noFill/>
        </p:spPr>
        <p:txBody>
          <a:bodyPr wrap="square">
            <a:spAutoFit/>
          </a:bodyPr>
          <a:lstStyle/>
          <a:p>
            <a:r>
              <a:rPr lang="tr-TR" sz="2400" dirty="0" err="1"/>
              <a:t>The</a:t>
            </a:r>
            <a:r>
              <a:rPr lang="tr-TR" sz="2400" dirty="0"/>
              <a:t> </a:t>
            </a:r>
            <a:r>
              <a:rPr lang="tr-TR" sz="2400" dirty="0" err="1"/>
              <a:t>decision</a:t>
            </a:r>
            <a:r>
              <a:rPr lang="tr-TR" sz="2400" dirty="0"/>
              <a:t> </a:t>
            </a:r>
            <a:r>
              <a:rPr lang="tr-TR" sz="2400" dirty="0" err="1"/>
              <a:t>tree</a:t>
            </a:r>
            <a:r>
              <a:rPr lang="tr-TR" sz="2400" dirty="0"/>
              <a:t> </a:t>
            </a:r>
            <a:r>
              <a:rPr lang="tr-TR" sz="2400" dirty="0" err="1"/>
              <a:t>uses</a:t>
            </a:r>
            <a:r>
              <a:rPr lang="tr-TR" sz="2400" dirty="0"/>
              <a:t> </a:t>
            </a:r>
            <a:r>
              <a:rPr lang="tr-TR" sz="2400" dirty="0" err="1"/>
              <a:t>your</a:t>
            </a:r>
            <a:r>
              <a:rPr lang="tr-TR" sz="2400" dirty="0"/>
              <a:t> </a:t>
            </a:r>
            <a:r>
              <a:rPr lang="tr-TR" sz="2400" dirty="0" err="1"/>
              <a:t>earlier</a:t>
            </a:r>
            <a:r>
              <a:rPr lang="tr-TR" sz="2400" dirty="0"/>
              <a:t> </a:t>
            </a:r>
            <a:r>
              <a:rPr lang="tr-TR" sz="2400" dirty="0" err="1"/>
              <a:t>decisions</a:t>
            </a:r>
            <a:r>
              <a:rPr lang="tr-TR" sz="2400" dirty="0"/>
              <a:t> </a:t>
            </a:r>
            <a:r>
              <a:rPr lang="tr-TR" sz="2400" dirty="0" err="1"/>
              <a:t>to</a:t>
            </a:r>
            <a:r>
              <a:rPr lang="tr-TR" sz="2400" dirty="0"/>
              <a:t> </a:t>
            </a:r>
            <a:r>
              <a:rPr lang="tr-TR" sz="2400" dirty="0" err="1"/>
              <a:t>calculate</a:t>
            </a:r>
            <a:r>
              <a:rPr lang="tr-TR" sz="2400" dirty="0"/>
              <a:t> </a:t>
            </a:r>
            <a:r>
              <a:rPr lang="tr-TR" sz="2400" dirty="0" err="1"/>
              <a:t>the</a:t>
            </a:r>
            <a:r>
              <a:rPr lang="tr-TR" sz="2400" dirty="0"/>
              <a:t> </a:t>
            </a:r>
            <a:r>
              <a:rPr lang="tr-TR" sz="2400" dirty="0" err="1"/>
              <a:t>odds</a:t>
            </a:r>
            <a:r>
              <a:rPr lang="tr-TR" sz="2400" dirty="0"/>
              <a:t> </a:t>
            </a:r>
            <a:r>
              <a:rPr lang="tr-TR" sz="2400" dirty="0" err="1"/>
              <a:t>for</a:t>
            </a:r>
            <a:r>
              <a:rPr lang="tr-TR" sz="2400" dirty="0"/>
              <a:t> </a:t>
            </a:r>
            <a:r>
              <a:rPr lang="tr-TR" sz="2400" dirty="0" err="1"/>
              <a:t>you</a:t>
            </a:r>
            <a:r>
              <a:rPr lang="tr-TR" sz="2400" dirty="0"/>
              <a:t> </a:t>
            </a:r>
            <a:r>
              <a:rPr lang="tr-TR" sz="2400" dirty="0" err="1"/>
              <a:t>to</a:t>
            </a:r>
            <a:r>
              <a:rPr lang="tr-TR" sz="2400" dirty="0"/>
              <a:t> </a:t>
            </a:r>
            <a:r>
              <a:rPr lang="tr-TR" sz="2400" dirty="0" err="1"/>
              <a:t>wanting</a:t>
            </a:r>
            <a:r>
              <a:rPr lang="tr-TR" sz="2400" dirty="0"/>
              <a:t> </a:t>
            </a:r>
            <a:r>
              <a:rPr lang="tr-TR" sz="2400" dirty="0" err="1"/>
              <a:t>to</a:t>
            </a:r>
            <a:r>
              <a:rPr lang="tr-TR" sz="2400" dirty="0"/>
              <a:t>    </a:t>
            </a:r>
            <a:r>
              <a:rPr lang="tr-TR" sz="2400" dirty="0" err="1"/>
              <a:t>go</a:t>
            </a:r>
            <a:r>
              <a:rPr lang="tr-TR" sz="2400" dirty="0"/>
              <a:t> </a:t>
            </a:r>
            <a:r>
              <a:rPr lang="tr-TR" sz="2400" dirty="0" err="1"/>
              <a:t>see</a:t>
            </a:r>
            <a:r>
              <a:rPr lang="tr-TR" sz="2400" dirty="0"/>
              <a:t> a </a:t>
            </a:r>
            <a:r>
              <a:rPr lang="tr-TR" sz="2400" dirty="0" err="1"/>
              <a:t>comedian</a:t>
            </a:r>
            <a:r>
              <a:rPr lang="tr-TR" sz="2400" dirty="0"/>
              <a:t> </a:t>
            </a:r>
            <a:r>
              <a:rPr lang="tr-TR" sz="2400" dirty="0" err="1"/>
              <a:t>or</a:t>
            </a:r>
            <a:r>
              <a:rPr lang="tr-TR" sz="2400" dirty="0"/>
              <a:t> not.</a:t>
            </a:r>
          </a:p>
        </p:txBody>
      </p:sp>
    </p:spTree>
    <p:extLst>
      <p:ext uri="{BB962C8B-B14F-4D97-AF65-F5344CB8AC3E}">
        <p14:creationId xmlns:p14="http://schemas.microsoft.com/office/powerpoint/2010/main" val="4000118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4" name="Resim 3">
            <a:extLst>
              <a:ext uri="{FF2B5EF4-FFF2-40B4-BE49-F238E27FC236}">
                <a16:creationId xmlns:a16="http://schemas.microsoft.com/office/drawing/2014/main" id="{AD45DC4A-B17C-42B3-A7E9-F59741F3E50C}"/>
              </a:ext>
            </a:extLst>
          </p:cNvPr>
          <p:cNvPicPr>
            <a:picLocks noChangeAspect="1"/>
          </p:cNvPicPr>
          <p:nvPr/>
        </p:nvPicPr>
        <p:blipFill>
          <a:blip r:embed="rId3"/>
          <a:stretch>
            <a:fillRect/>
          </a:stretch>
        </p:blipFill>
        <p:spPr>
          <a:xfrm>
            <a:off x="8211936" y="1341562"/>
            <a:ext cx="3667637" cy="2991267"/>
          </a:xfrm>
          <a:prstGeom prst="rect">
            <a:avLst/>
          </a:prstGeom>
        </p:spPr>
      </p:pic>
      <p:sp>
        <p:nvSpPr>
          <p:cNvPr id="6" name="Rectangle 2">
            <a:extLst>
              <a:ext uri="{FF2B5EF4-FFF2-40B4-BE49-F238E27FC236}">
                <a16:creationId xmlns:a16="http://schemas.microsoft.com/office/drawing/2014/main" id="{E3F2E180-44C7-4F63-BD4A-4EAF0FE08AC1}"/>
              </a:ext>
            </a:extLst>
          </p:cNvPr>
          <p:cNvSpPr>
            <a:spLocks noChangeArrowheads="1"/>
          </p:cNvSpPr>
          <p:nvPr/>
        </p:nvSpPr>
        <p:spPr bwMode="auto">
          <a:xfrm>
            <a:off x="28990" y="1557005"/>
            <a:ext cx="7967413" cy="51141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next</a:t>
            </a:r>
            <a:r>
              <a:rPr kumimoji="0" lang="tr-TR" altLang="tr-TR" sz="1600" b="0" i="0" u="none" strike="noStrike" cap="none" normalizeH="0" baseline="0" dirty="0">
                <a:ln>
                  <a:noFill/>
                </a:ln>
                <a:solidFill>
                  <a:srgbClr val="000000"/>
                </a:solidFill>
                <a:effectLst/>
                <a:latin typeface="Verdana" panose="020B0604030504040204" pitchFamily="34" charset="0"/>
              </a:rPr>
              <a:t> step </a:t>
            </a:r>
            <a:r>
              <a:rPr kumimoji="0" lang="tr-TR" altLang="tr-TR" sz="1600" b="0" i="0" u="none" strike="noStrike" cap="none" normalizeH="0" baseline="0" dirty="0" err="1">
                <a:ln>
                  <a:noFill/>
                </a:ln>
                <a:solidFill>
                  <a:srgbClr val="000000"/>
                </a:solidFill>
                <a:effectLst/>
                <a:latin typeface="Verdana" panose="020B0604030504040204" pitchFamily="34" charset="0"/>
              </a:rPr>
              <a:t>contains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two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of 6.5 </a:t>
            </a:r>
            <a:r>
              <a:rPr kumimoji="0" lang="tr-TR" altLang="tr-TR" sz="1600" b="0" i="0" u="none" strike="noStrike" cap="none" normalizeH="0" baseline="0" dirty="0" err="1">
                <a:ln>
                  <a:noFill/>
                </a:ln>
                <a:solidFill>
                  <a:srgbClr val="000000"/>
                </a:solidFill>
                <a:effectLst/>
                <a:latin typeface="Verdana" panose="020B0604030504040204" pitchFamily="34" charset="0"/>
              </a:rPr>
              <a:t>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lower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rest.</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- 5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gini</a:t>
            </a:r>
            <a:r>
              <a:rPr kumimoji="0" lang="tr-TR" altLang="tr-TR" sz="1600" b="0" i="0" u="none" strike="noStrike" cap="none" normalizeH="0" baseline="0" dirty="0">
                <a:ln>
                  <a:noFill/>
                </a:ln>
                <a:solidFill>
                  <a:srgbClr val="DC143C"/>
                </a:solidFill>
                <a:effectLst/>
                <a:latin typeface="Consolas" panose="020B0609020204030204" pitchFamily="49" charset="0"/>
              </a:rPr>
              <a:t> = 0.0</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all</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samples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got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result</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samples</a:t>
            </a:r>
            <a:r>
              <a:rPr kumimoji="0" lang="tr-TR" altLang="tr-TR" sz="1600" b="0" i="0" u="none" strike="noStrike" cap="none" normalizeH="0" baseline="0" dirty="0">
                <a:ln>
                  <a:noFill/>
                </a:ln>
                <a:solidFill>
                  <a:srgbClr val="DC143C"/>
                </a:solidFill>
                <a:effectLst/>
                <a:latin typeface="Consolas" panose="020B0609020204030204" pitchFamily="49" charset="0"/>
              </a:rPr>
              <a:t> = 5</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there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are</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this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branch</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comedian</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of 6.5 </a:t>
            </a:r>
            <a:r>
              <a:rPr kumimoji="0" lang="tr-TR" altLang="tr-TR" sz="1600" b="0" i="0" u="none" strike="noStrike" cap="none" normalizeH="0" baseline="0" dirty="0" err="1">
                <a:ln>
                  <a:noFill/>
                </a:ln>
                <a:solidFill>
                  <a:srgbClr val="000000"/>
                </a:solidFill>
                <a:effectLst/>
                <a:latin typeface="Verdana" panose="020B0604030504040204" pitchFamily="34" charset="0"/>
              </a:rPr>
              <a:t>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lower</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value</a:t>
            </a:r>
            <a:r>
              <a:rPr kumimoji="0" lang="tr-TR" altLang="tr-TR" sz="1600" b="0" i="0" u="none" strike="noStrike" cap="none" normalizeH="0" baseline="0" dirty="0">
                <a:ln>
                  <a:noFill/>
                </a:ln>
                <a:solidFill>
                  <a:srgbClr val="DC143C"/>
                </a:solidFill>
                <a:effectLst/>
                <a:latin typeface="Consolas" panose="020B0609020204030204" pitchFamily="49" charset="0"/>
              </a:rPr>
              <a:t> = [5, 0]</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"NO"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0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"GO".</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- 8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Nationality</a:t>
            </a:r>
            <a:endPar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Nationality</a:t>
            </a:r>
            <a:r>
              <a:rPr kumimoji="0" lang="tr-TR" altLang="tr-TR" sz="1600" b="0" i="0" u="none" strike="noStrike" cap="none" normalizeH="0" baseline="0" dirty="0">
                <a:ln>
                  <a:noFill/>
                </a:ln>
                <a:solidFill>
                  <a:srgbClr val="DC143C"/>
                </a:solidFill>
                <a:effectLst/>
                <a:latin typeface="Consolas" panose="020B0609020204030204" pitchFamily="49" charset="0"/>
              </a:rPr>
              <a:t> &lt;= 0.5</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nationality</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value</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less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than</a:t>
            </a:r>
            <a:r>
              <a:rPr kumimoji="0" lang="tr-TR" altLang="tr-TR" sz="1600" b="0" i="0" u="none" strike="noStrike" cap="none" normalizeH="0" baseline="0" dirty="0">
                <a:ln>
                  <a:noFill/>
                </a:ln>
                <a:solidFill>
                  <a:srgbClr val="000000"/>
                </a:solidFill>
                <a:effectLst/>
                <a:latin typeface="Verdana" panose="020B0604030504040204" pitchFamily="34" charset="0"/>
              </a:rPr>
              <a:t> 0.5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follow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arrow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which</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everyone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from</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UK ),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rest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follow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arrow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right</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gini</a:t>
            </a:r>
            <a:r>
              <a:rPr kumimoji="0" lang="tr-TR" altLang="tr-TR" sz="1600" b="0" i="0" u="none" strike="noStrike" cap="none" normalizeH="0" baseline="0" dirty="0">
                <a:ln>
                  <a:noFill/>
                </a:ln>
                <a:solidFill>
                  <a:srgbClr val="DC143C"/>
                </a:solidFill>
                <a:effectLst/>
                <a:latin typeface="Consolas" panose="020B0609020204030204" pitchFamily="49" charset="0"/>
              </a:rPr>
              <a:t> = 0.219</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about</a:t>
            </a:r>
            <a:r>
              <a:rPr kumimoji="0" lang="tr-TR" altLang="tr-TR" sz="1600" b="0" i="0" u="none" strike="noStrike" cap="none" normalizeH="0" baseline="0" dirty="0">
                <a:ln>
                  <a:noFill/>
                </a:ln>
                <a:solidFill>
                  <a:srgbClr val="000000"/>
                </a:solidFill>
                <a:effectLst/>
                <a:latin typeface="Verdana" panose="020B0604030504040204" pitchFamily="34" charset="0"/>
              </a:rPr>
              <a:t> 22% of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samples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would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go</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direction</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samples</a:t>
            </a:r>
            <a:r>
              <a:rPr kumimoji="0" lang="tr-TR" altLang="tr-TR" sz="1600" b="0" i="0" u="none" strike="noStrike" cap="none" normalizeH="0" baseline="0" dirty="0">
                <a:ln>
                  <a:noFill/>
                </a:ln>
                <a:solidFill>
                  <a:srgbClr val="DC143C"/>
                </a:solidFill>
                <a:effectLst/>
                <a:latin typeface="Consolas" panose="020B0609020204030204" pitchFamily="49" charset="0"/>
              </a:rPr>
              <a:t> = 8</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there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are</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this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branch</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higher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than</a:t>
            </a:r>
            <a:r>
              <a:rPr kumimoji="0" lang="tr-TR" altLang="tr-TR" sz="1600" b="0" i="0" u="none" strike="noStrike" cap="none" normalizeH="0" baseline="0" dirty="0">
                <a:ln>
                  <a:noFill/>
                </a:ln>
                <a:solidFill>
                  <a:srgbClr val="000000"/>
                </a:solidFill>
                <a:effectLst/>
                <a:latin typeface="Verdana" panose="020B0604030504040204" pitchFamily="34" charset="0"/>
              </a:rPr>
              <a:t> 6.5).</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value</a:t>
            </a:r>
            <a:r>
              <a:rPr kumimoji="0" lang="tr-TR" altLang="tr-TR" sz="1600" b="0" i="0" u="none" strike="noStrike" cap="none" normalizeH="0" baseline="0" dirty="0">
                <a:ln>
                  <a:noFill/>
                </a:ln>
                <a:solidFill>
                  <a:srgbClr val="DC143C"/>
                </a:solidFill>
                <a:effectLst/>
                <a:latin typeface="Consolas" panose="020B0609020204030204" pitchFamily="49" charset="0"/>
              </a:rPr>
              <a:t> = [1, 7]</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these</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1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"NO"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7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"GO".</a:t>
            </a:r>
            <a:endParaRPr kumimoji="0" lang="tr-TR" altLang="tr-T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92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 calcmode="lin" valueType="num">
                                      <p:cBhvr additive="base">
                                        <p:cTn id="5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4098" name="Picture 2">
            <a:extLst>
              <a:ext uri="{FF2B5EF4-FFF2-40B4-BE49-F238E27FC236}">
                <a16:creationId xmlns:a16="http://schemas.microsoft.com/office/drawing/2014/main" id="{2E17FE13-5F92-44E8-A9C2-D6CE62A82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446" y="1701602"/>
            <a:ext cx="342900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05693B-4B50-474D-9163-8D8B03F044C8}"/>
              </a:ext>
            </a:extLst>
          </p:cNvPr>
          <p:cNvSpPr>
            <a:spLocks noChangeArrowheads="1"/>
          </p:cNvSpPr>
          <p:nvPr/>
        </p:nvSpPr>
        <p:spPr bwMode="auto">
          <a:xfrm>
            <a:off x="118542" y="1252964"/>
            <a:ext cx="7463357" cy="5237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- 4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Age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rgbClr val="DC143C"/>
                </a:solidFill>
                <a:effectLst/>
                <a:latin typeface="Consolas" panose="020B0609020204030204" pitchFamily="49" charset="0"/>
              </a:rPr>
              <a:t>Age &lt;= 35.5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age</a:t>
            </a:r>
            <a:r>
              <a:rPr kumimoji="0" lang="tr-TR" altLang="tr-TR" sz="1800" b="0" i="0" u="none" strike="noStrike" cap="none" normalizeH="0" baseline="0" dirty="0">
                <a:ln>
                  <a:noFill/>
                </a:ln>
                <a:solidFill>
                  <a:srgbClr val="000000"/>
                </a:solidFill>
                <a:effectLst/>
                <a:latin typeface="Verdana" panose="020B0604030504040204" pitchFamily="34" charset="0"/>
              </a:rPr>
              <a:t> of 35.5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younger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rest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right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0.375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about</a:t>
            </a:r>
            <a:r>
              <a:rPr kumimoji="0" lang="tr-TR" altLang="tr-TR" sz="1800" b="0" i="0" u="none" strike="noStrike" cap="none" normalizeH="0" baseline="0" dirty="0">
                <a:ln>
                  <a:noFill/>
                </a:ln>
                <a:solidFill>
                  <a:srgbClr val="000000"/>
                </a:solidFill>
                <a:effectLst/>
                <a:latin typeface="Verdana" panose="020B0604030504040204" pitchFamily="34" charset="0"/>
              </a:rPr>
              <a:t> 37,5%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would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one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direction</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from</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UK).</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[1, 3]</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3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- 4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0.0</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all</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result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not </a:t>
            </a:r>
            <a:r>
              <a:rPr kumimoji="0" lang="tr-TR" altLang="tr-TR" sz="1800" b="0" i="0" u="none" strike="noStrike" cap="none" normalizeH="0" baseline="0" dirty="0" err="1">
                <a:ln>
                  <a:noFill/>
                </a:ln>
                <a:solidFill>
                  <a:srgbClr val="000000"/>
                </a:solidFill>
                <a:effectLst/>
                <a:latin typeface="Verdana" panose="020B0604030504040204" pitchFamily="34" charset="0"/>
              </a:rPr>
              <a:t>from</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UK).</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[0,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0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8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 calcmode="lin" valueType="num">
                                      <p:cBhvr additive="base">
                                        <p:cTn id="4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5122" name="Picture 2">
            <a:extLst>
              <a:ext uri="{FF2B5EF4-FFF2-40B4-BE49-F238E27FC236}">
                <a16:creationId xmlns:a16="http://schemas.microsoft.com/office/drawing/2014/main" id="{2821835F-AD1B-468C-BD20-57B07221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470" y="1845618"/>
            <a:ext cx="3467100" cy="2638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9A7463D-7F6E-4004-AF45-3C065EECEB53}"/>
              </a:ext>
            </a:extLst>
          </p:cNvPr>
          <p:cNvSpPr>
            <a:spLocks noChangeArrowheads="1"/>
          </p:cNvSpPr>
          <p:nvPr/>
        </p:nvSpPr>
        <p:spPr bwMode="auto">
          <a:xfrm>
            <a:off x="0" y="1407039"/>
            <a:ext cx="7823397" cy="5483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- 2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0.0</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all</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result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age</a:t>
            </a:r>
            <a:r>
              <a:rPr kumimoji="0" lang="tr-TR" altLang="tr-TR" sz="1800" b="0" i="0" u="none" strike="noStrike" cap="none" normalizeH="0" baseline="0" dirty="0">
                <a:ln>
                  <a:noFill/>
                </a:ln>
                <a:solidFill>
                  <a:srgbClr val="000000"/>
                </a:solidFill>
                <a:effectLst/>
                <a:latin typeface="Verdana" panose="020B0604030504040204" pitchFamily="34" charset="0"/>
              </a:rPr>
              <a:t> 35.5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younger</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[0,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0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- 2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Experience</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Experience</a:t>
            </a:r>
            <a:r>
              <a:rPr kumimoji="0" lang="tr-TR" altLang="tr-TR" sz="1800" b="0" i="0" u="none" strike="noStrike" cap="none" normalizeH="0" baseline="0" dirty="0">
                <a:ln>
                  <a:noFill/>
                </a:ln>
                <a:solidFill>
                  <a:srgbClr val="DC143C"/>
                </a:solidFill>
                <a:effectLst/>
                <a:latin typeface="Consolas" panose="020B0609020204030204" pitchFamily="49" charset="0"/>
              </a:rPr>
              <a:t> &lt;= 9.5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with</a:t>
            </a:r>
            <a:r>
              <a:rPr kumimoji="0" lang="tr-TR" altLang="tr-TR" sz="1800" b="0" i="0" u="none" strike="noStrike" cap="none" normalizeH="0" baseline="0" dirty="0">
                <a:ln>
                  <a:noFill/>
                </a:ln>
                <a:solidFill>
                  <a:srgbClr val="000000"/>
                </a:solidFill>
                <a:effectLst/>
                <a:latin typeface="Verdana" panose="020B0604030504040204" pitchFamily="34" charset="0"/>
              </a:rPr>
              <a:t> 9.5 </a:t>
            </a:r>
            <a:r>
              <a:rPr kumimoji="0" lang="tr-TR" altLang="tr-TR" sz="1800" b="0" i="0" u="none" strike="noStrike" cap="none" normalizeH="0" baseline="0" dirty="0" err="1">
                <a:ln>
                  <a:noFill/>
                </a:ln>
                <a:solidFill>
                  <a:srgbClr val="000000"/>
                </a:solidFill>
                <a:effectLst/>
                <a:latin typeface="Verdana" panose="020B0604030504040204" pitchFamily="34" charset="0"/>
              </a:rPr>
              <a:t>years</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experience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less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rest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right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50%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would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one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direction</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older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than</a:t>
            </a:r>
            <a:r>
              <a:rPr kumimoji="0" lang="tr-TR" altLang="tr-TR" sz="1800" b="0" i="0" u="none" strike="noStrike" cap="none" normalizeH="0" baseline="0" dirty="0">
                <a:ln>
                  <a:noFill/>
                </a:ln>
                <a:solidFill>
                  <a:srgbClr val="000000"/>
                </a:solidFill>
                <a:effectLst/>
                <a:latin typeface="Verdana" panose="020B0604030504040204" pitchFamily="34" charset="0"/>
              </a:rPr>
              <a:t> 35.5).</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[1, 1]</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36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6146" name="Picture 2">
            <a:extLst>
              <a:ext uri="{FF2B5EF4-FFF2-40B4-BE49-F238E27FC236}">
                <a16:creationId xmlns:a16="http://schemas.microsoft.com/office/drawing/2014/main" id="{1DE282F7-4256-4079-A7D2-3D5EF4FD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430" y="1773610"/>
            <a:ext cx="3581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356B88-AD65-4165-862B-C4D111858C50}"/>
              </a:ext>
            </a:extLst>
          </p:cNvPr>
          <p:cNvSpPr>
            <a:spLocks noChangeArrowheads="1"/>
          </p:cNvSpPr>
          <p:nvPr/>
        </p:nvSpPr>
        <p:spPr bwMode="auto">
          <a:xfrm>
            <a:off x="0" y="2004012"/>
            <a:ext cx="8111429" cy="4437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- 1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Ends</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gini</a:t>
            </a:r>
            <a:r>
              <a:rPr kumimoji="0" lang="tr-TR" altLang="tr-TR" b="0" i="0" u="none" strike="noStrike" cap="none" normalizeH="0" baseline="0" dirty="0">
                <a:ln>
                  <a:noFill/>
                </a:ln>
                <a:solidFill>
                  <a:srgbClr val="DC143C"/>
                </a:solidFill>
                <a:effectLst/>
                <a:latin typeface="Consolas" panose="020B0609020204030204" pitchFamily="49" charset="0"/>
              </a:rPr>
              <a:t> = 0.0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all</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samples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got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result</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samples</a:t>
            </a:r>
            <a:r>
              <a:rPr kumimoji="0" lang="tr-TR" altLang="tr-TR" b="0" i="0" u="none" strike="noStrike" cap="none" normalizeH="0" baseline="0" dirty="0">
                <a:ln>
                  <a:noFill/>
                </a:ln>
                <a:solidFill>
                  <a:srgbClr val="DC143C"/>
                </a:solidFill>
                <a:effectLst/>
                <a:latin typeface="Consolas" panose="020B0609020204030204" pitchFamily="49" charset="0"/>
              </a:rPr>
              <a:t> =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there</a:t>
            </a:r>
            <a:r>
              <a:rPr kumimoji="0" lang="tr-TR" altLang="tr-TR" b="0" i="0" u="none" strike="noStrike" cap="none" normalizeH="0" baseline="0" dirty="0">
                <a:ln>
                  <a:noFill/>
                </a:ln>
                <a:solidFill>
                  <a:srgbClr val="000000"/>
                </a:solidFill>
                <a:effectLst/>
                <a:latin typeface="Verdana" panose="020B0604030504040204" pitchFamily="34" charset="0"/>
              </a:rPr>
              <a:t> is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left</a:t>
            </a:r>
            <a:r>
              <a:rPr kumimoji="0" lang="tr-TR" altLang="tr-TR" b="0" i="0" u="none" strike="noStrike" cap="none" normalizeH="0" baseline="0" dirty="0">
                <a:ln>
                  <a:noFill/>
                </a:ln>
                <a:solidFill>
                  <a:srgbClr val="000000"/>
                </a:solidFill>
                <a:effectLst/>
                <a:latin typeface="Verdana" panose="020B0604030504040204" pitchFamily="34" charset="0"/>
              </a:rPr>
              <a:t> in </a:t>
            </a:r>
            <a:r>
              <a:rPr kumimoji="0" lang="tr-TR" altLang="tr-TR" b="0" i="0" u="none" strike="noStrike" cap="none" normalizeH="0" baseline="0" dirty="0" err="1">
                <a:ln>
                  <a:noFill/>
                </a:ln>
                <a:solidFill>
                  <a:srgbClr val="000000"/>
                </a:solidFill>
                <a:effectLst/>
                <a:latin typeface="Verdana" panose="020B0604030504040204" pitchFamily="34" charset="0"/>
              </a:rPr>
              <a:t>this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branch</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with</a:t>
            </a:r>
            <a:r>
              <a:rPr kumimoji="0" lang="tr-TR" altLang="tr-TR" b="0" i="0" u="none" strike="noStrike" cap="none" normalizeH="0" baseline="0" dirty="0">
                <a:ln>
                  <a:noFill/>
                </a:ln>
                <a:solidFill>
                  <a:srgbClr val="000000"/>
                </a:solidFill>
                <a:effectLst/>
                <a:latin typeface="Verdana" panose="020B0604030504040204" pitchFamily="34" charset="0"/>
              </a:rPr>
              <a:t> 9.5 </a:t>
            </a:r>
            <a:r>
              <a:rPr kumimoji="0" lang="tr-TR" altLang="tr-TR" b="0" i="0" u="none" strike="noStrike" cap="none" normalizeH="0" baseline="0" dirty="0" err="1">
                <a:ln>
                  <a:noFill/>
                </a:ln>
                <a:solidFill>
                  <a:srgbClr val="000000"/>
                </a:solidFill>
                <a:effectLst/>
                <a:latin typeface="Verdana" panose="020B0604030504040204" pitchFamily="34" charset="0"/>
              </a:rPr>
              <a:t>years</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experience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or</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less</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value</a:t>
            </a:r>
            <a:r>
              <a:rPr kumimoji="0" lang="tr-TR" altLang="tr-TR" b="0" i="0" u="none" strike="noStrike" cap="none" normalizeH="0" baseline="0" dirty="0">
                <a:ln>
                  <a:noFill/>
                </a:ln>
                <a:solidFill>
                  <a:srgbClr val="DC143C"/>
                </a:solidFill>
                <a:effectLst/>
                <a:latin typeface="Consolas" panose="020B0609020204030204" pitchFamily="49" charset="0"/>
              </a:rPr>
              <a:t> = [0,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0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"NO" </a:t>
            </a:r>
            <a:r>
              <a:rPr kumimoji="0" lang="tr-TR" altLang="tr-TR" b="0" i="0" u="none" strike="noStrike" cap="none" normalizeH="0" baseline="0" dirty="0" err="1">
                <a:ln>
                  <a:noFill/>
                </a:ln>
                <a:solidFill>
                  <a:srgbClr val="000000"/>
                </a:solidFill>
                <a:effectLst/>
                <a:latin typeface="Verdana" panose="020B0604030504040204" pitchFamily="34" charset="0"/>
              </a:rPr>
              <a:t>and</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"GO".</a:t>
            </a:r>
            <a:endPar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- 1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Ends</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gini</a:t>
            </a:r>
            <a:r>
              <a:rPr kumimoji="0" lang="tr-TR" altLang="tr-TR" b="0" i="0" u="none" strike="noStrike" cap="none" normalizeH="0" baseline="0" dirty="0">
                <a:ln>
                  <a:noFill/>
                </a:ln>
                <a:solidFill>
                  <a:srgbClr val="DC143C"/>
                </a:solidFill>
                <a:effectLst/>
                <a:latin typeface="Consolas" panose="020B0609020204030204" pitchFamily="49" charset="0"/>
              </a:rPr>
              <a:t> = 0.0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all</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samples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got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result</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samples</a:t>
            </a:r>
            <a:r>
              <a:rPr kumimoji="0" lang="tr-TR" altLang="tr-TR" b="0" i="0" u="none" strike="noStrike" cap="none" normalizeH="0" baseline="0" dirty="0">
                <a:ln>
                  <a:noFill/>
                </a:ln>
                <a:solidFill>
                  <a:srgbClr val="DC143C"/>
                </a:solidFill>
                <a:effectLst/>
                <a:latin typeface="Consolas" panose="020B0609020204030204" pitchFamily="49" charset="0"/>
              </a:rPr>
              <a:t> =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there</a:t>
            </a:r>
            <a:r>
              <a:rPr kumimoji="0" lang="tr-TR" altLang="tr-TR" b="0" i="0" u="none" strike="noStrike" cap="none" normalizeH="0" baseline="0" dirty="0">
                <a:ln>
                  <a:noFill/>
                </a:ln>
                <a:solidFill>
                  <a:srgbClr val="000000"/>
                </a:solidFill>
                <a:effectLst/>
                <a:latin typeface="Verdana" panose="020B0604030504040204" pitchFamily="34" charset="0"/>
              </a:rPr>
              <a:t> is 1 </a:t>
            </a:r>
            <a:r>
              <a:rPr kumimoji="0" lang="tr-TR" altLang="tr-TR" b="0" i="0" u="none" strike="noStrike" cap="none" normalizeH="0" baseline="0" dirty="0" err="1">
                <a:ln>
                  <a:noFill/>
                </a:ln>
                <a:solidFill>
                  <a:srgbClr val="000000"/>
                </a:solidFill>
                <a:effectLst/>
                <a:latin typeface="Verdana" panose="020B0604030504040204" pitchFamily="34" charset="0"/>
              </a:rPr>
              <a:t>comedians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left</a:t>
            </a:r>
            <a:r>
              <a:rPr kumimoji="0" lang="tr-TR" altLang="tr-TR" b="0" i="0" u="none" strike="noStrike" cap="none" normalizeH="0" baseline="0" dirty="0">
                <a:ln>
                  <a:noFill/>
                </a:ln>
                <a:solidFill>
                  <a:srgbClr val="000000"/>
                </a:solidFill>
                <a:effectLst/>
                <a:latin typeface="Verdana" panose="020B0604030504040204" pitchFamily="34" charset="0"/>
              </a:rPr>
              <a:t> in </a:t>
            </a:r>
            <a:r>
              <a:rPr kumimoji="0" lang="tr-TR" altLang="tr-TR" b="0" i="0" u="none" strike="noStrike" cap="none" normalizeH="0" baseline="0" dirty="0" err="1">
                <a:ln>
                  <a:noFill/>
                </a:ln>
                <a:solidFill>
                  <a:srgbClr val="000000"/>
                </a:solidFill>
                <a:effectLst/>
                <a:latin typeface="Verdana" panose="020B0604030504040204" pitchFamily="34" charset="0"/>
              </a:rPr>
              <a:t>this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branch</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with</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more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than</a:t>
            </a:r>
            <a:r>
              <a:rPr kumimoji="0" lang="tr-TR" altLang="tr-TR" b="0" i="0" u="none" strike="noStrike" cap="none" normalizeH="0" baseline="0" dirty="0">
                <a:ln>
                  <a:noFill/>
                </a:ln>
                <a:solidFill>
                  <a:srgbClr val="000000"/>
                </a:solidFill>
                <a:effectLst/>
                <a:latin typeface="Verdana" panose="020B0604030504040204" pitchFamily="34" charset="0"/>
              </a:rPr>
              <a:t> 9.5 </a:t>
            </a:r>
            <a:r>
              <a:rPr kumimoji="0" lang="tr-TR" altLang="tr-TR" b="0" i="0" u="none" strike="noStrike" cap="none" normalizeH="0" baseline="0" dirty="0" err="1">
                <a:ln>
                  <a:noFill/>
                </a:ln>
                <a:solidFill>
                  <a:srgbClr val="000000"/>
                </a:solidFill>
                <a:effectLst/>
                <a:latin typeface="Verdana" panose="020B0604030504040204" pitchFamily="34" charset="0"/>
              </a:rPr>
              <a:t>years</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experience</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value</a:t>
            </a:r>
            <a:r>
              <a:rPr kumimoji="0" lang="tr-TR" altLang="tr-TR" b="0" i="0" u="none" strike="noStrike" cap="none" normalizeH="0" baseline="0" dirty="0">
                <a:ln>
                  <a:noFill/>
                </a:ln>
                <a:solidFill>
                  <a:srgbClr val="DC143C"/>
                </a:solidFill>
                <a:effectLst/>
                <a:latin typeface="Consolas" panose="020B0609020204030204" pitchFamily="49" charset="0"/>
              </a:rPr>
              <a:t> = [1, 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"NO" </a:t>
            </a:r>
            <a:r>
              <a:rPr kumimoji="0" lang="tr-TR" altLang="tr-TR" b="0" i="0" u="none" strike="noStrike" cap="none" normalizeH="0" baseline="0" dirty="0" err="1">
                <a:ln>
                  <a:noFill/>
                </a:ln>
                <a:solidFill>
                  <a:srgbClr val="000000"/>
                </a:solidFill>
                <a:effectLst/>
                <a:latin typeface="Verdana" panose="020B0604030504040204" pitchFamily="34" charset="0"/>
              </a:rPr>
              <a:t>and</a:t>
            </a:r>
            <a:r>
              <a:rPr kumimoji="0" lang="tr-TR" altLang="tr-TR" b="0" i="0" u="none" strike="noStrike" cap="none" normalizeH="0" baseline="0" dirty="0">
                <a:ln>
                  <a:noFill/>
                </a:ln>
                <a:solidFill>
                  <a:srgbClr val="000000"/>
                </a:solidFill>
                <a:effectLst/>
                <a:latin typeface="Verdana" panose="020B0604030504040204" pitchFamily="34" charset="0"/>
              </a:rPr>
              <a:t> 0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"GO".</a:t>
            </a:r>
            <a:endParaRPr kumimoji="0" lang="tr-TR" altLang="tr-T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1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959056"/>
            <a:ext cx="11719049" cy="941477"/>
          </a:xfrm>
          <a:prstGeom prst="rect">
            <a:avLst/>
          </a:prstGeom>
          <a:noFill/>
          <a:ln>
            <a:noFill/>
          </a:ln>
        </p:spPr>
        <p:txBody>
          <a:bodyPr lIns="121884" tIns="121884" rIns="121884" bIns="121884" anchor="t" anchorCtr="0">
            <a:noAutofit/>
          </a:bodyPr>
          <a:lstStyle/>
          <a:p>
            <a:pPr algn="ctr"/>
            <a:r>
              <a:rPr lang="en" sz="4800" dirty="0"/>
              <a:t>Pruning</a:t>
            </a:r>
          </a:p>
        </p:txBody>
      </p:sp>
    </p:spTree>
    <p:extLst>
      <p:ext uri="{BB962C8B-B14F-4D97-AF65-F5344CB8AC3E}">
        <p14:creationId xmlns:p14="http://schemas.microsoft.com/office/powerpoint/2010/main" val="2392321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called Naïve Bayes?</a:t>
            </a:r>
          </a:p>
        </p:txBody>
      </p:sp>
      <p:sp>
        <p:nvSpPr>
          <p:cNvPr id="3" name="Content Placeholder 2"/>
          <p:cNvSpPr>
            <a:spLocks noGrp="1"/>
          </p:cNvSpPr>
          <p:nvPr>
            <p:ph idx="1"/>
          </p:nvPr>
        </p:nvSpPr>
        <p:spPr/>
        <p:txBody>
          <a:bodyPr>
            <a:normAutofit fontScale="85000" lnSpcReduction="10000"/>
          </a:bodyPr>
          <a:lstStyle/>
          <a:p>
            <a:r>
              <a:rPr lang="en-US" sz="3200" dirty="0"/>
              <a:t>The Naïve Bayes algorithm is comprised of two words Naïve and Bayes, Which can be described as:</a:t>
            </a:r>
          </a:p>
          <a:p>
            <a:endParaRPr lang="en-US" sz="3200" dirty="0"/>
          </a:p>
          <a:p>
            <a:r>
              <a:rPr lang="en-US" sz="3200" b="1" dirty="0"/>
              <a:t>Naïve: </a:t>
            </a:r>
            <a:r>
              <a:rPr lang="en-US" sz="3200" dirty="0"/>
              <a:t>It is called Naïve because it assumes that the occurrence of a certain feature is independent of the occurrence of other features. </a:t>
            </a:r>
            <a:endParaRPr lang="tr-TR" sz="3200" dirty="0"/>
          </a:p>
          <a:p>
            <a:pPr marL="0" indent="0">
              <a:buNone/>
            </a:pPr>
            <a:r>
              <a:rPr lang="en-US" sz="3200" dirty="0"/>
              <a:t>Such as if the fruit is identified on the bases of color, shape, and taste, then red, spherical, and sweet fruit is recognized as an apple. Hence each feature individually contributes to identify that it is an apple without depending on each other.</a:t>
            </a:r>
          </a:p>
          <a:p>
            <a:r>
              <a:rPr lang="en-US" sz="3200" b="1" dirty="0"/>
              <a:t>Bayes: </a:t>
            </a:r>
            <a:r>
              <a:rPr lang="en-US" sz="3200" dirty="0"/>
              <a:t>It is called Bayes because it depends on the principle of Bayes' Theorem.</a:t>
            </a:r>
            <a:endParaRPr lang="en-US" sz="2800" dirty="0"/>
          </a:p>
        </p:txBody>
      </p:sp>
    </p:spTree>
    <p:extLst>
      <p:ext uri="{BB962C8B-B14F-4D97-AF65-F5344CB8AC3E}">
        <p14:creationId xmlns:p14="http://schemas.microsoft.com/office/powerpoint/2010/main" val="404628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52">
            <a:extLst>
              <a:ext uri="{FF2B5EF4-FFF2-40B4-BE49-F238E27FC236}">
                <a16:creationId xmlns:a16="http://schemas.microsoft.com/office/drawing/2014/main" id="{B1820F84-DBD7-F949-9A04-5856272928D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Pruning</a:t>
            </a:r>
          </a:p>
        </p:txBody>
      </p:sp>
      <p:sp>
        <p:nvSpPr>
          <p:cNvPr id="27" name="Shape 53">
            <a:extLst>
              <a:ext uri="{FF2B5EF4-FFF2-40B4-BE49-F238E27FC236}">
                <a16:creationId xmlns:a16="http://schemas.microsoft.com/office/drawing/2014/main" id="{F4184A79-21EC-D349-9BDC-9CC4E849C5D6}"/>
              </a:ext>
            </a:extLst>
          </p:cNvPr>
          <p:cNvSpPr txBox="1"/>
          <p:nvPr/>
        </p:nvSpPr>
        <p:spPr>
          <a:xfrm>
            <a:off x="293275" y="1360941"/>
            <a:ext cx="11801530" cy="4981658"/>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933" dirty="0"/>
              <a:t>Pruning is a technique that reduces the size of a decision tree by </a:t>
            </a:r>
            <a:r>
              <a:rPr lang="tr-TR" sz="2933" dirty="0"/>
              <a:t>               </a:t>
            </a:r>
            <a:r>
              <a:rPr lang="en" sz="2933" dirty="0"/>
              <a:t>removing branches of the tree which provide little predictive power</a:t>
            </a:r>
          </a:p>
          <a:p>
            <a:pPr marL="457154" indent="-457154">
              <a:buFont typeface="Arial" panose="020B0604020202020204" pitchFamily="34" charset="0"/>
              <a:buChar char="•"/>
            </a:pPr>
            <a:r>
              <a:rPr lang="en" sz="2933" dirty="0"/>
              <a:t>It is a </a:t>
            </a:r>
            <a:r>
              <a:rPr lang="en" sz="2933" b="1" dirty="0"/>
              <a:t>regularization</a:t>
            </a:r>
            <a:r>
              <a:rPr lang="en" sz="2933" dirty="0"/>
              <a:t> method that reduces the complexity of the final </a:t>
            </a:r>
            <a:r>
              <a:rPr lang="tr-TR" sz="2933" dirty="0"/>
              <a:t>     </a:t>
            </a:r>
            <a:r>
              <a:rPr lang="en" sz="2933" dirty="0"/>
              <a:t>model, thus reducing overfitting</a:t>
            </a:r>
          </a:p>
          <a:p>
            <a:pPr marL="959904" indent="-457154">
              <a:buFont typeface="Wingdings" pitchFamily="2" charset="2"/>
              <a:buChar char="Ø"/>
            </a:pPr>
            <a:r>
              <a:rPr lang="en" sz="2933" dirty="0">
                <a:solidFill>
                  <a:srgbClr val="FF0000"/>
                </a:solidFill>
              </a:rPr>
              <a:t>Decision trees are prone to overfitting!</a:t>
            </a:r>
          </a:p>
          <a:p>
            <a:endParaRPr lang="en" sz="2933" dirty="0">
              <a:solidFill>
                <a:srgbClr val="FF0000"/>
              </a:solidFill>
            </a:endParaRPr>
          </a:p>
          <a:p>
            <a:pPr marL="380962" indent="-380962">
              <a:buFont typeface="Arial" panose="020B0604020202020204" pitchFamily="34" charset="0"/>
              <a:buChar char="•"/>
            </a:pPr>
            <a:r>
              <a:rPr lang="en" sz="2933" dirty="0"/>
              <a:t>Pruning methods:</a:t>
            </a:r>
          </a:p>
          <a:p>
            <a:pPr marL="959904" indent="-380962">
              <a:buFont typeface="Wingdings" pitchFamily="2" charset="2"/>
              <a:buChar char="Ø"/>
            </a:pPr>
            <a:r>
              <a:rPr lang="en" sz="2933" dirty="0"/>
              <a:t>Pre-pruning: Stop the tree building algorithm before it fully classifies </a:t>
            </a:r>
            <a:r>
              <a:rPr lang="tr-TR" sz="2933" dirty="0"/>
              <a:t> </a:t>
            </a:r>
            <a:r>
              <a:rPr lang="en" sz="2933" dirty="0"/>
              <a:t>the data</a:t>
            </a:r>
          </a:p>
          <a:p>
            <a:pPr marL="959904" indent="-380962">
              <a:buFont typeface="Wingdings" pitchFamily="2" charset="2"/>
              <a:buChar char="Ø"/>
            </a:pPr>
            <a:r>
              <a:rPr lang="en" sz="2933" dirty="0"/>
              <a:t>Post-pruning: Build the complete tree, then replace some non-leaf </a:t>
            </a:r>
            <a:r>
              <a:rPr lang="tr-TR" sz="2933" dirty="0"/>
              <a:t>     </a:t>
            </a:r>
            <a:r>
              <a:rPr lang="en" sz="2933" dirty="0"/>
              <a:t>nodes with leaf nodes if this improves validation error</a:t>
            </a:r>
          </a:p>
        </p:txBody>
      </p:sp>
    </p:spTree>
    <p:extLst>
      <p:ext uri="{BB962C8B-B14F-4D97-AF65-F5344CB8AC3E}">
        <p14:creationId xmlns:p14="http://schemas.microsoft.com/office/powerpoint/2010/main" val="139660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object 34"/>
              <p:cNvSpPr txBox="1"/>
              <p:nvPr/>
            </p:nvSpPr>
            <p:spPr>
              <a:xfrm>
                <a:off x="7465341" y="3247956"/>
                <a:ext cx="4141554" cy="338082"/>
              </a:xfrm>
              <a:prstGeom prst="rect">
                <a:avLst/>
              </a:prstGeom>
            </p:spPr>
            <p:txBody>
              <a:bodyPr vert="horz" wrap="square" lIns="0" tIns="16931" rIns="0" bIns="0" rtlCol="0">
                <a:spAutoFit/>
              </a:bodyPr>
              <a:lstStyle/>
              <a:p>
                <a:pPr marL="50795">
                  <a:spcBef>
                    <a:spcPts val="133"/>
                  </a:spcBef>
                </a:pPr>
                <a14:m>
                  <m:oMathPara xmlns:m="http://schemas.openxmlformats.org/officeDocument/2006/math">
                    <m:oMathParaPr>
                      <m:jc m:val="centerGroup"/>
                    </m:oMathParaPr>
                    <m:oMath xmlns:m="http://schemas.openxmlformats.org/officeDocument/2006/math">
                      <m:r>
                        <a:rPr lang="en-US" sz="2133" i="1" dirty="0">
                          <a:latin typeface="Cambria Math" panose="02040503050406030204" pitchFamily="18" charset="0"/>
                          <a:cs typeface="Cambria Math"/>
                        </a:rPr>
                        <m:t>𝑒𝑛𝑡𝑟𝑜𝑝𝑦</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54</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m:t>
                      </m:r>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29</m:t>
                      </m:r>
                      <m:r>
                        <a:rPr lang="en-US" sz="2133" i="1" dirty="0">
                          <a:latin typeface="Cambria Math" panose="02040503050406030204" pitchFamily="18" charset="0"/>
                          <a:cs typeface="Cambria Math"/>
                        </a:rPr>
                        <m:t> &lt; </m:t>
                      </m:r>
                      <m:r>
                        <a:rPr lang="en-US" sz="2133" i="1" spc="40" dirty="0">
                          <a:latin typeface="Cambria Math" panose="02040503050406030204" pitchFamily="18" charset="0"/>
                          <a:cs typeface="Cambria Math"/>
                        </a:rPr>
                        <m:t>𝜃</m:t>
                      </m:r>
                      <m:r>
                        <a:rPr lang="en-US" sz="2133" i="1" spc="59" baseline="-16339" dirty="0">
                          <a:latin typeface="Cambria Math" panose="02040503050406030204" pitchFamily="18" charset="0"/>
                          <a:cs typeface="Cambria Math"/>
                        </a:rPr>
                        <m:t>𝑒𝑛𝑡</m:t>
                      </m:r>
                    </m:oMath>
                  </m:oMathPara>
                </a14:m>
                <a:endParaRPr lang="en-US" sz="2133" baseline="-16339" dirty="0">
                  <a:latin typeface="Cambria Math"/>
                  <a:cs typeface="Cambria Math"/>
                </a:endParaRPr>
              </a:p>
            </p:txBody>
          </p:sp>
        </mc:Choice>
        <mc:Fallback xmlns="">
          <p:sp>
            <p:nvSpPr>
              <p:cNvPr id="34" name="object 34"/>
              <p:cNvSpPr txBox="1">
                <a:spLocks noRot="1" noChangeAspect="1" noMove="1" noResize="1" noEditPoints="1" noAdjustHandles="1" noChangeArrowheads="1" noChangeShapeType="1" noTextEdit="1"/>
              </p:cNvSpPr>
              <p:nvPr/>
            </p:nvSpPr>
            <p:spPr>
              <a:xfrm>
                <a:off x="7465341" y="3247956"/>
                <a:ext cx="4141554" cy="338082"/>
              </a:xfrm>
              <a:prstGeom prst="rect">
                <a:avLst/>
              </a:prstGeom>
              <a:blipFill>
                <a:blip r:embed="rId2"/>
                <a:stretch>
                  <a:fillRect b="-38182"/>
                </a:stretch>
              </a:blipFill>
            </p:spPr>
            <p:txBody>
              <a:bodyPr/>
              <a:lstStyle/>
              <a:p>
                <a:r>
                  <a:rPr lang="tr-TR">
                    <a:noFill/>
                  </a:rPr>
                  <a:t> </a:t>
                </a:r>
              </a:p>
            </p:txBody>
          </p:sp>
        </mc:Fallback>
      </mc:AlternateContent>
      <p:sp>
        <p:nvSpPr>
          <p:cNvPr id="35" name="object 35"/>
          <p:cNvSpPr txBox="1"/>
          <p:nvPr/>
        </p:nvSpPr>
        <p:spPr>
          <a:xfrm>
            <a:off x="8847360" y="927035"/>
            <a:ext cx="1219888" cy="305081"/>
          </a:xfrm>
          <a:prstGeom prst="rect">
            <a:avLst/>
          </a:prstGeom>
        </p:spPr>
        <p:txBody>
          <a:bodyPr vert="horz" wrap="square" lIns="0" tIns="17778" rIns="0" bIns="0" rtlCol="0">
            <a:spAutoFit/>
          </a:bodyPr>
          <a:lstStyle/>
          <a:p>
            <a:pPr marL="50795">
              <a:spcBef>
                <a:spcPts val="140"/>
              </a:spcBef>
            </a:pPr>
            <a:r>
              <a:rPr sz="1866" spc="7" dirty="0">
                <a:latin typeface="Cambria Math"/>
                <a:cs typeface="Cambria Math"/>
              </a:rPr>
              <a:t>𝜽</a:t>
            </a:r>
            <a:r>
              <a:rPr spc="9" baseline="-16666" dirty="0">
                <a:latin typeface="Cambria Math"/>
                <a:cs typeface="Cambria Math"/>
              </a:rPr>
              <a:t>𝒆𝒏𝒕 </a:t>
            </a:r>
            <a:r>
              <a:rPr sz="1866" dirty="0">
                <a:latin typeface="Cambria Math"/>
                <a:cs typeface="Cambria Math"/>
              </a:rPr>
              <a:t>= 𝟎.</a:t>
            </a:r>
            <a:r>
              <a:rPr sz="1866" spc="-107" dirty="0">
                <a:latin typeface="Cambria Math"/>
                <a:cs typeface="Cambria Math"/>
              </a:rPr>
              <a:t> </a:t>
            </a:r>
            <a:r>
              <a:rPr sz="1866" dirty="0">
                <a:latin typeface="Cambria Math"/>
                <a:cs typeface="Cambria Math"/>
              </a:rPr>
              <a:t>𝟒</a:t>
            </a:r>
          </a:p>
        </p:txBody>
      </p:sp>
      <p:sp>
        <p:nvSpPr>
          <p:cNvPr id="39" name="object 39"/>
          <p:cNvSpPr/>
          <p:nvPr/>
        </p:nvSpPr>
        <p:spPr>
          <a:xfrm>
            <a:off x="9013794" y="4524899"/>
            <a:ext cx="924440" cy="461373"/>
          </a:xfrm>
          <a:custGeom>
            <a:avLst/>
            <a:gdLst/>
            <a:ahLst/>
            <a:cxnLst/>
            <a:rect l="l" t="t" r="r" b="b"/>
            <a:pathLst>
              <a:path w="693420" h="346075">
                <a:moveTo>
                  <a:pt x="0" y="345947"/>
                </a:moveTo>
                <a:lnTo>
                  <a:pt x="693420" y="345947"/>
                </a:lnTo>
                <a:lnTo>
                  <a:pt x="693420" y="0"/>
                </a:lnTo>
                <a:lnTo>
                  <a:pt x="0" y="0"/>
                </a:lnTo>
                <a:lnTo>
                  <a:pt x="0" y="345947"/>
                </a:lnTo>
                <a:close/>
              </a:path>
            </a:pathLst>
          </a:custGeom>
          <a:solidFill>
            <a:srgbClr val="E7E7E7"/>
          </a:solidFill>
        </p:spPr>
        <p:txBody>
          <a:bodyPr wrap="square" lIns="0" tIns="0" rIns="0" bIns="0" rtlCol="0"/>
          <a:lstStyle/>
          <a:p>
            <a:endParaRPr sz="2666"/>
          </a:p>
        </p:txBody>
      </p:sp>
      <p:sp>
        <p:nvSpPr>
          <p:cNvPr id="40" name="object 40"/>
          <p:cNvSpPr/>
          <p:nvPr/>
        </p:nvSpPr>
        <p:spPr>
          <a:xfrm>
            <a:off x="9013794" y="4524899"/>
            <a:ext cx="924440" cy="461373"/>
          </a:xfrm>
          <a:custGeom>
            <a:avLst/>
            <a:gdLst/>
            <a:ahLst/>
            <a:cxnLst/>
            <a:rect l="l" t="t" r="r" b="b"/>
            <a:pathLst>
              <a:path w="693420" h="346075">
                <a:moveTo>
                  <a:pt x="0" y="345947"/>
                </a:moveTo>
                <a:lnTo>
                  <a:pt x="693420" y="345947"/>
                </a:lnTo>
                <a:lnTo>
                  <a:pt x="693420" y="0"/>
                </a:lnTo>
                <a:lnTo>
                  <a:pt x="0" y="0"/>
                </a:lnTo>
                <a:lnTo>
                  <a:pt x="0" y="345947"/>
                </a:lnTo>
                <a:close/>
              </a:path>
            </a:pathLst>
          </a:custGeom>
          <a:ln w="19812">
            <a:solidFill>
              <a:srgbClr val="000000"/>
            </a:solidFill>
          </a:ln>
        </p:spPr>
        <p:txBody>
          <a:bodyPr wrap="square" lIns="0" tIns="0" rIns="0" bIns="0" rtlCol="0"/>
          <a:lstStyle/>
          <a:p>
            <a:endParaRPr sz="2666"/>
          </a:p>
        </p:txBody>
      </p:sp>
      <p:sp>
        <p:nvSpPr>
          <p:cNvPr id="41" name="object 41"/>
          <p:cNvSpPr/>
          <p:nvPr/>
        </p:nvSpPr>
        <p:spPr>
          <a:xfrm>
            <a:off x="9298913" y="4525915"/>
            <a:ext cx="674536" cy="418536"/>
          </a:xfrm>
          <a:prstGeom prst="rect">
            <a:avLst/>
          </a:prstGeom>
          <a:blipFill>
            <a:blip r:embed="rId3" cstate="print"/>
            <a:stretch>
              <a:fillRect/>
            </a:stretch>
          </a:blipFill>
        </p:spPr>
        <p:txBody>
          <a:bodyPr wrap="square" lIns="0" tIns="0" rIns="0" bIns="0" rtlCol="0"/>
          <a:lstStyle/>
          <a:p>
            <a:endParaRPr sz="2666"/>
          </a:p>
        </p:txBody>
      </p:sp>
      <p:sp>
        <p:nvSpPr>
          <p:cNvPr id="42" name="object 42"/>
          <p:cNvSpPr/>
          <p:nvPr/>
        </p:nvSpPr>
        <p:spPr>
          <a:xfrm>
            <a:off x="8500780" y="4978485"/>
            <a:ext cx="978619" cy="762747"/>
          </a:xfrm>
          <a:custGeom>
            <a:avLst/>
            <a:gdLst/>
            <a:ahLst/>
            <a:cxnLst/>
            <a:rect l="l" t="t" r="r" b="b"/>
            <a:pathLst>
              <a:path w="734059" h="572135">
                <a:moveTo>
                  <a:pt x="36830" y="494880"/>
                </a:moveTo>
                <a:lnTo>
                  <a:pt x="0" y="571703"/>
                </a:lnTo>
                <a:lnTo>
                  <a:pt x="83566" y="555053"/>
                </a:lnTo>
                <a:lnTo>
                  <a:pt x="70140" y="537768"/>
                </a:lnTo>
                <a:lnTo>
                  <a:pt x="54101" y="537768"/>
                </a:lnTo>
                <a:lnTo>
                  <a:pt x="46228" y="527735"/>
                </a:lnTo>
                <a:lnTo>
                  <a:pt x="56283" y="519927"/>
                </a:lnTo>
                <a:lnTo>
                  <a:pt x="36830" y="494880"/>
                </a:lnTo>
                <a:close/>
              </a:path>
              <a:path w="734059" h="572135">
                <a:moveTo>
                  <a:pt x="56283" y="519927"/>
                </a:moveTo>
                <a:lnTo>
                  <a:pt x="46228" y="527735"/>
                </a:lnTo>
                <a:lnTo>
                  <a:pt x="54101" y="537768"/>
                </a:lnTo>
                <a:lnTo>
                  <a:pt x="64105" y="529997"/>
                </a:lnTo>
                <a:lnTo>
                  <a:pt x="56283" y="519927"/>
                </a:lnTo>
                <a:close/>
              </a:path>
              <a:path w="734059" h="572135">
                <a:moveTo>
                  <a:pt x="64105" y="529997"/>
                </a:moveTo>
                <a:lnTo>
                  <a:pt x="54101" y="537768"/>
                </a:lnTo>
                <a:lnTo>
                  <a:pt x="70140" y="537768"/>
                </a:lnTo>
                <a:lnTo>
                  <a:pt x="64105" y="529997"/>
                </a:lnTo>
                <a:close/>
              </a:path>
              <a:path w="734059" h="572135">
                <a:moveTo>
                  <a:pt x="725805" y="0"/>
                </a:moveTo>
                <a:lnTo>
                  <a:pt x="56283" y="519927"/>
                </a:lnTo>
                <a:lnTo>
                  <a:pt x="64105" y="529997"/>
                </a:lnTo>
                <a:lnTo>
                  <a:pt x="733552" y="9905"/>
                </a:lnTo>
                <a:lnTo>
                  <a:pt x="725805" y="0"/>
                </a:lnTo>
                <a:close/>
              </a:path>
            </a:pathLst>
          </a:custGeom>
          <a:solidFill>
            <a:srgbClr val="000000"/>
          </a:solidFill>
        </p:spPr>
        <p:txBody>
          <a:bodyPr wrap="square" lIns="0" tIns="0" rIns="0" bIns="0" rtlCol="0"/>
          <a:lstStyle/>
          <a:p>
            <a:endParaRPr sz="2666"/>
          </a:p>
        </p:txBody>
      </p:sp>
      <p:sp>
        <p:nvSpPr>
          <p:cNvPr id="43" name="object 43"/>
          <p:cNvSpPr/>
          <p:nvPr/>
        </p:nvSpPr>
        <p:spPr>
          <a:xfrm>
            <a:off x="9468903" y="4978315"/>
            <a:ext cx="1004016" cy="762747"/>
          </a:xfrm>
          <a:custGeom>
            <a:avLst/>
            <a:gdLst/>
            <a:ahLst/>
            <a:cxnLst/>
            <a:rect l="l" t="t" r="r" b="b"/>
            <a:pathLst>
              <a:path w="753109" h="572135">
                <a:moveTo>
                  <a:pt x="688467" y="530809"/>
                </a:moveTo>
                <a:lnTo>
                  <a:pt x="669290" y="556158"/>
                </a:lnTo>
                <a:lnTo>
                  <a:pt x="753109" y="571741"/>
                </a:lnTo>
                <a:lnTo>
                  <a:pt x="736629" y="538492"/>
                </a:lnTo>
                <a:lnTo>
                  <a:pt x="698626" y="538492"/>
                </a:lnTo>
                <a:lnTo>
                  <a:pt x="688467" y="530809"/>
                </a:lnTo>
                <a:close/>
              </a:path>
              <a:path w="753109" h="572135">
                <a:moveTo>
                  <a:pt x="696111" y="520705"/>
                </a:moveTo>
                <a:lnTo>
                  <a:pt x="688467" y="530809"/>
                </a:lnTo>
                <a:lnTo>
                  <a:pt x="698626" y="538492"/>
                </a:lnTo>
                <a:lnTo>
                  <a:pt x="706247" y="528370"/>
                </a:lnTo>
                <a:lnTo>
                  <a:pt x="696111" y="520705"/>
                </a:lnTo>
                <a:close/>
              </a:path>
              <a:path w="753109" h="572135">
                <a:moveTo>
                  <a:pt x="715264" y="495388"/>
                </a:moveTo>
                <a:lnTo>
                  <a:pt x="696111" y="520705"/>
                </a:lnTo>
                <a:lnTo>
                  <a:pt x="706247" y="528370"/>
                </a:lnTo>
                <a:lnTo>
                  <a:pt x="698626" y="538492"/>
                </a:lnTo>
                <a:lnTo>
                  <a:pt x="736629" y="538492"/>
                </a:lnTo>
                <a:lnTo>
                  <a:pt x="715264" y="495388"/>
                </a:lnTo>
                <a:close/>
              </a:path>
              <a:path w="753109" h="572135">
                <a:moveTo>
                  <a:pt x="7620" y="0"/>
                </a:moveTo>
                <a:lnTo>
                  <a:pt x="0" y="10160"/>
                </a:lnTo>
                <a:lnTo>
                  <a:pt x="688467" y="530809"/>
                </a:lnTo>
                <a:lnTo>
                  <a:pt x="696111" y="520705"/>
                </a:lnTo>
                <a:lnTo>
                  <a:pt x="7620" y="0"/>
                </a:lnTo>
                <a:close/>
              </a:path>
            </a:pathLst>
          </a:custGeom>
          <a:solidFill>
            <a:srgbClr val="000000"/>
          </a:solidFill>
        </p:spPr>
        <p:txBody>
          <a:bodyPr wrap="square" lIns="0" tIns="0" rIns="0" bIns="0" rtlCol="0"/>
          <a:lstStyle/>
          <a:p>
            <a:endParaRPr sz="2666"/>
          </a:p>
        </p:txBody>
      </p:sp>
      <p:sp>
        <p:nvSpPr>
          <p:cNvPr id="44" name="object 44"/>
          <p:cNvSpPr/>
          <p:nvPr/>
        </p:nvSpPr>
        <p:spPr>
          <a:xfrm>
            <a:off x="9434531" y="4984919"/>
            <a:ext cx="101587" cy="755975"/>
          </a:xfrm>
          <a:custGeom>
            <a:avLst/>
            <a:gdLst/>
            <a:ahLst/>
            <a:cxnLst/>
            <a:rect l="l" t="t" r="r" b="b"/>
            <a:pathLst>
              <a:path w="76200" h="567054">
                <a:moveTo>
                  <a:pt x="31659" y="490705"/>
                </a:moveTo>
                <a:lnTo>
                  <a:pt x="0" y="491248"/>
                </a:lnTo>
                <a:lnTo>
                  <a:pt x="39370" y="566788"/>
                </a:lnTo>
                <a:lnTo>
                  <a:pt x="69748" y="503402"/>
                </a:lnTo>
                <a:lnTo>
                  <a:pt x="31876" y="503402"/>
                </a:lnTo>
                <a:lnTo>
                  <a:pt x="31659" y="490705"/>
                </a:lnTo>
                <a:close/>
              </a:path>
              <a:path w="76200" h="567054">
                <a:moveTo>
                  <a:pt x="44359" y="490487"/>
                </a:moveTo>
                <a:lnTo>
                  <a:pt x="31659" y="490705"/>
                </a:lnTo>
                <a:lnTo>
                  <a:pt x="31876" y="503402"/>
                </a:lnTo>
                <a:lnTo>
                  <a:pt x="44576" y="503186"/>
                </a:lnTo>
                <a:lnTo>
                  <a:pt x="44359" y="490487"/>
                </a:lnTo>
                <a:close/>
              </a:path>
              <a:path w="76200" h="567054">
                <a:moveTo>
                  <a:pt x="76200" y="489940"/>
                </a:moveTo>
                <a:lnTo>
                  <a:pt x="44359" y="490487"/>
                </a:lnTo>
                <a:lnTo>
                  <a:pt x="44576" y="503186"/>
                </a:lnTo>
                <a:lnTo>
                  <a:pt x="31876" y="503402"/>
                </a:lnTo>
                <a:lnTo>
                  <a:pt x="69748" y="503402"/>
                </a:lnTo>
                <a:lnTo>
                  <a:pt x="76200" y="489940"/>
                </a:lnTo>
                <a:close/>
              </a:path>
              <a:path w="76200" h="567054">
                <a:moveTo>
                  <a:pt x="35940" y="0"/>
                </a:moveTo>
                <a:lnTo>
                  <a:pt x="23240" y="253"/>
                </a:lnTo>
                <a:lnTo>
                  <a:pt x="31659" y="490705"/>
                </a:lnTo>
                <a:lnTo>
                  <a:pt x="44359" y="490487"/>
                </a:lnTo>
                <a:lnTo>
                  <a:pt x="35940" y="0"/>
                </a:lnTo>
                <a:close/>
              </a:path>
            </a:pathLst>
          </a:custGeom>
          <a:solidFill>
            <a:srgbClr val="000000"/>
          </a:solidFill>
        </p:spPr>
        <p:txBody>
          <a:bodyPr wrap="square" lIns="0" tIns="0" rIns="0" bIns="0" rtlCol="0"/>
          <a:lstStyle/>
          <a:p>
            <a:endParaRPr sz="2666"/>
          </a:p>
        </p:txBody>
      </p:sp>
      <p:sp>
        <p:nvSpPr>
          <p:cNvPr id="45" name="object 45"/>
          <p:cNvSpPr/>
          <p:nvPr/>
        </p:nvSpPr>
        <p:spPr>
          <a:xfrm>
            <a:off x="10361004" y="5630773"/>
            <a:ext cx="788312" cy="597329"/>
          </a:xfrm>
          <a:prstGeom prst="rect">
            <a:avLst/>
          </a:prstGeom>
          <a:blipFill>
            <a:blip r:embed="rId4" cstate="print"/>
            <a:stretch>
              <a:fillRect/>
            </a:stretch>
          </a:blipFill>
        </p:spPr>
        <p:txBody>
          <a:bodyPr wrap="square" lIns="0" tIns="0" rIns="0" bIns="0" rtlCol="0"/>
          <a:lstStyle/>
          <a:p>
            <a:endParaRPr sz="2666"/>
          </a:p>
        </p:txBody>
      </p:sp>
      <p:sp>
        <p:nvSpPr>
          <p:cNvPr id="46" name="object 46"/>
          <p:cNvSpPr/>
          <p:nvPr/>
        </p:nvSpPr>
        <p:spPr>
          <a:xfrm>
            <a:off x="8093416" y="5741907"/>
            <a:ext cx="819467" cy="446982"/>
          </a:xfrm>
          <a:custGeom>
            <a:avLst/>
            <a:gdLst/>
            <a:ahLst/>
            <a:cxnLst/>
            <a:rect l="l" t="t" r="r" b="b"/>
            <a:pathLst>
              <a:path w="614679" h="335279">
                <a:moveTo>
                  <a:pt x="98806" y="0"/>
                </a:moveTo>
                <a:lnTo>
                  <a:pt x="515366" y="0"/>
                </a:lnTo>
                <a:lnTo>
                  <a:pt x="546612" y="8546"/>
                </a:lnTo>
                <a:lnTo>
                  <a:pt x="573737" y="32345"/>
                </a:lnTo>
                <a:lnTo>
                  <a:pt x="595119" y="68634"/>
                </a:lnTo>
                <a:lnTo>
                  <a:pt x="609138" y="114653"/>
                </a:lnTo>
                <a:lnTo>
                  <a:pt x="614172" y="167639"/>
                </a:lnTo>
                <a:lnTo>
                  <a:pt x="609138" y="220626"/>
                </a:lnTo>
                <a:lnTo>
                  <a:pt x="595119" y="266645"/>
                </a:lnTo>
                <a:lnTo>
                  <a:pt x="573737" y="302934"/>
                </a:lnTo>
                <a:lnTo>
                  <a:pt x="546612" y="326733"/>
                </a:lnTo>
                <a:lnTo>
                  <a:pt x="515366" y="335280"/>
                </a:lnTo>
                <a:lnTo>
                  <a:pt x="98806" y="335280"/>
                </a:lnTo>
                <a:lnTo>
                  <a:pt x="40434" y="302934"/>
                </a:lnTo>
                <a:lnTo>
                  <a:pt x="19052" y="266645"/>
                </a:lnTo>
                <a:lnTo>
                  <a:pt x="5033" y="220626"/>
                </a:lnTo>
                <a:lnTo>
                  <a:pt x="0" y="167639"/>
                </a:lnTo>
                <a:lnTo>
                  <a:pt x="5033" y="114653"/>
                </a:lnTo>
                <a:lnTo>
                  <a:pt x="19052" y="68634"/>
                </a:lnTo>
                <a:lnTo>
                  <a:pt x="40434" y="32345"/>
                </a:lnTo>
                <a:lnTo>
                  <a:pt x="67559" y="8546"/>
                </a:lnTo>
                <a:lnTo>
                  <a:pt x="98806" y="0"/>
                </a:lnTo>
                <a:close/>
              </a:path>
            </a:pathLst>
          </a:custGeom>
          <a:ln w="19812">
            <a:solidFill>
              <a:srgbClr val="000000"/>
            </a:solidFill>
          </a:ln>
        </p:spPr>
        <p:txBody>
          <a:bodyPr wrap="square" lIns="0" tIns="0" rIns="0" bIns="0" rtlCol="0"/>
          <a:lstStyle/>
          <a:p>
            <a:endParaRPr sz="2666"/>
          </a:p>
        </p:txBody>
      </p:sp>
      <p:sp>
        <p:nvSpPr>
          <p:cNvPr id="47" name="object 47"/>
          <p:cNvSpPr/>
          <p:nvPr/>
        </p:nvSpPr>
        <p:spPr>
          <a:xfrm>
            <a:off x="8358898" y="5803063"/>
            <a:ext cx="384674" cy="297039"/>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9247273" y="5630773"/>
            <a:ext cx="788855" cy="597329"/>
          </a:xfrm>
          <a:prstGeom prst="rect">
            <a:avLst/>
          </a:prstGeom>
          <a:blipFill>
            <a:blip r:embed="rId6" cstate="print"/>
            <a:stretch>
              <a:fillRect/>
            </a:stretch>
          </a:blipFill>
        </p:spPr>
        <p:txBody>
          <a:bodyPr wrap="square" lIns="0" tIns="0" rIns="0" bIns="0" rtlCol="0"/>
          <a:lstStyle/>
          <a:p>
            <a:endParaRPr sz="2666"/>
          </a:p>
        </p:txBody>
      </p:sp>
      <p:sp>
        <p:nvSpPr>
          <p:cNvPr id="49" name="object 49"/>
          <p:cNvSpPr/>
          <p:nvPr/>
        </p:nvSpPr>
        <p:spPr>
          <a:xfrm>
            <a:off x="8999570" y="1495583"/>
            <a:ext cx="924440" cy="461373"/>
          </a:xfrm>
          <a:custGeom>
            <a:avLst/>
            <a:gdLst/>
            <a:ahLst/>
            <a:cxnLst/>
            <a:rect l="l" t="t" r="r" b="b"/>
            <a:pathLst>
              <a:path w="693420" h="346075">
                <a:moveTo>
                  <a:pt x="0" y="345948"/>
                </a:moveTo>
                <a:lnTo>
                  <a:pt x="693420" y="345948"/>
                </a:lnTo>
                <a:lnTo>
                  <a:pt x="693420" y="0"/>
                </a:lnTo>
                <a:lnTo>
                  <a:pt x="0" y="0"/>
                </a:lnTo>
                <a:lnTo>
                  <a:pt x="0" y="345948"/>
                </a:lnTo>
                <a:close/>
              </a:path>
            </a:pathLst>
          </a:custGeom>
          <a:solidFill>
            <a:srgbClr val="E7E7E7"/>
          </a:solidFill>
        </p:spPr>
        <p:txBody>
          <a:bodyPr wrap="square" lIns="0" tIns="0" rIns="0" bIns="0" rtlCol="0"/>
          <a:lstStyle/>
          <a:p>
            <a:endParaRPr sz="2666"/>
          </a:p>
        </p:txBody>
      </p:sp>
      <p:sp>
        <p:nvSpPr>
          <p:cNvPr id="50" name="object 50"/>
          <p:cNvSpPr/>
          <p:nvPr/>
        </p:nvSpPr>
        <p:spPr>
          <a:xfrm>
            <a:off x="8999570" y="1495583"/>
            <a:ext cx="924440" cy="461373"/>
          </a:xfrm>
          <a:custGeom>
            <a:avLst/>
            <a:gdLst/>
            <a:ahLst/>
            <a:cxnLst/>
            <a:rect l="l" t="t" r="r" b="b"/>
            <a:pathLst>
              <a:path w="693420" h="346075">
                <a:moveTo>
                  <a:pt x="0" y="345948"/>
                </a:moveTo>
                <a:lnTo>
                  <a:pt x="693420" y="345948"/>
                </a:lnTo>
                <a:lnTo>
                  <a:pt x="693420" y="0"/>
                </a:lnTo>
                <a:lnTo>
                  <a:pt x="0" y="0"/>
                </a:lnTo>
                <a:lnTo>
                  <a:pt x="0" y="345948"/>
                </a:lnTo>
                <a:close/>
              </a:path>
            </a:pathLst>
          </a:custGeom>
          <a:ln w="19811">
            <a:solidFill>
              <a:srgbClr val="000000"/>
            </a:solidFill>
          </a:ln>
        </p:spPr>
        <p:txBody>
          <a:bodyPr wrap="square" lIns="0" tIns="0" rIns="0" bIns="0" rtlCol="0"/>
          <a:lstStyle/>
          <a:p>
            <a:endParaRPr sz="2666"/>
          </a:p>
        </p:txBody>
      </p:sp>
      <p:sp>
        <p:nvSpPr>
          <p:cNvPr id="51" name="object 51"/>
          <p:cNvSpPr/>
          <p:nvPr/>
        </p:nvSpPr>
        <p:spPr>
          <a:xfrm>
            <a:off x="9285368" y="1495750"/>
            <a:ext cx="675077" cy="418537"/>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8488589" y="1949168"/>
            <a:ext cx="978619" cy="762747"/>
          </a:xfrm>
          <a:custGeom>
            <a:avLst/>
            <a:gdLst/>
            <a:ahLst/>
            <a:cxnLst/>
            <a:rect l="l" t="t" r="r" b="b"/>
            <a:pathLst>
              <a:path w="734059" h="572135">
                <a:moveTo>
                  <a:pt x="36829" y="494791"/>
                </a:moveTo>
                <a:lnTo>
                  <a:pt x="0" y="571626"/>
                </a:lnTo>
                <a:lnTo>
                  <a:pt x="83565" y="554989"/>
                </a:lnTo>
                <a:lnTo>
                  <a:pt x="70156" y="537717"/>
                </a:lnTo>
                <a:lnTo>
                  <a:pt x="54101" y="537717"/>
                </a:lnTo>
                <a:lnTo>
                  <a:pt x="46227" y="527684"/>
                </a:lnTo>
                <a:lnTo>
                  <a:pt x="56297" y="519866"/>
                </a:lnTo>
                <a:lnTo>
                  <a:pt x="36829" y="494791"/>
                </a:lnTo>
                <a:close/>
              </a:path>
              <a:path w="734059" h="572135">
                <a:moveTo>
                  <a:pt x="56297" y="519866"/>
                </a:moveTo>
                <a:lnTo>
                  <a:pt x="46227" y="527684"/>
                </a:lnTo>
                <a:lnTo>
                  <a:pt x="54101" y="537717"/>
                </a:lnTo>
                <a:lnTo>
                  <a:pt x="64116" y="529938"/>
                </a:lnTo>
                <a:lnTo>
                  <a:pt x="56297" y="519866"/>
                </a:lnTo>
                <a:close/>
              </a:path>
              <a:path w="734059" h="572135">
                <a:moveTo>
                  <a:pt x="64116" y="529938"/>
                </a:moveTo>
                <a:lnTo>
                  <a:pt x="54101" y="537717"/>
                </a:lnTo>
                <a:lnTo>
                  <a:pt x="70156" y="537717"/>
                </a:lnTo>
                <a:lnTo>
                  <a:pt x="64116" y="529938"/>
                </a:lnTo>
                <a:close/>
              </a:path>
              <a:path w="734059" h="572135">
                <a:moveTo>
                  <a:pt x="725804" y="0"/>
                </a:moveTo>
                <a:lnTo>
                  <a:pt x="56297" y="519866"/>
                </a:lnTo>
                <a:lnTo>
                  <a:pt x="64116" y="529938"/>
                </a:lnTo>
                <a:lnTo>
                  <a:pt x="733551" y="9905"/>
                </a:lnTo>
                <a:lnTo>
                  <a:pt x="725804" y="0"/>
                </a:lnTo>
                <a:close/>
              </a:path>
            </a:pathLst>
          </a:custGeom>
          <a:solidFill>
            <a:srgbClr val="000000"/>
          </a:solidFill>
        </p:spPr>
        <p:txBody>
          <a:bodyPr wrap="square" lIns="0" tIns="0" rIns="0" bIns="0" rtlCol="0"/>
          <a:lstStyle/>
          <a:p>
            <a:endParaRPr sz="2666"/>
          </a:p>
        </p:txBody>
      </p:sp>
      <p:sp>
        <p:nvSpPr>
          <p:cNvPr id="53" name="object 53"/>
          <p:cNvSpPr/>
          <p:nvPr/>
        </p:nvSpPr>
        <p:spPr>
          <a:xfrm>
            <a:off x="9456711" y="1948998"/>
            <a:ext cx="1004016" cy="762747"/>
          </a:xfrm>
          <a:custGeom>
            <a:avLst/>
            <a:gdLst/>
            <a:ahLst/>
            <a:cxnLst/>
            <a:rect l="l" t="t" r="r" b="b"/>
            <a:pathLst>
              <a:path w="753109" h="572135">
                <a:moveTo>
                  <a:pt x="688473" y="530801"/>
                </a:moveTo>
                <a:lnTo>
                  <a:pt x="669290" y="556132"/>
                </a:lnTo>
                <a:lnTo>
                  <a:pt x="753110" y="571753"/>
                </a:lnTo>
                <a:lnTo>
                  <a:pt x="736611" y="538479"/>
                </a:lnTo>
                <a:lnTo>
                  <a:pt x="698626" y="538479"/>
                </a:lnTo>
                <a:lnTo>
                  <a:pt x="688473" y="530801"/>
                </a:lnTo>
                <a:close/>
              </a:path>
              <a:path w="753109" h="572135">
                <a:moveTo>
                  <a:pt x="696141" y="520677"/>
                </a:moveTo>
                <a:lnTo>
                  <a:pt x="688473" y="530801"/>
                </a:lnTo>
                <a:lnTo>
                  <a:pt x="698626" y="538479"/>
                </a:lnTo>
                <a:lnTo>
                  <a:pt x="706247" y="528319"/>
                </a:lnTo>
                <a:lnTo>
                  <a:pt x="696141" y="520677"/>
                </a:lnTo>
                <a:close/>
              </a:path>
              <a:path w="753109" h="572135">
                <a:moveTo>
                  <a:pt x="715264" y="495426"/>
                </a:moveTo>
                <a:lnTo>
                  <a:pt x="696141" y="520677"/>
                </a:lnTo>
                <a:lnTo>
                  <a:pt x="706247" y="528319"/>
                </a:lnTo>
                <a:lnTo>
                  <a:pt x="698626" y="538479"/>
                </a:lnTo>
                <a:lnTo>
                  <a:pt x="736611" y="538479"/>
                </a:lnTo>
                <a:lnTo>
                  <a:pt x="715264" y="495426"/>
                </a:lnTo>
                <a:close/>
              </a:path>
              <a:path w="753109" h="572135">
                <a:moveTo>
                  <a:pt x="7620" y="0"/>
                </a:moveTo>
                <a:lnTo>
                  <a:pt x="0" y="10159"/>
                </a:lnTo>
                <a:lnTo>
                  <a:pt x="688473" y="530801"/>
                </a:lnTo>
                <a:lnTo>
                  <a:pt x="696141" y="520677"/>
                </a:lnTo>
                <a:lnTo>
                  <a:pt x="7620" y="0"/>
                </a:lnTo>
                <a:close/>
              </a:path>
            </a:pathLst>
          </a:custGeom>
          <a:solidFill>
            <a:srgbClr val="000000"/>
          </a:solidFill>
        </p:spPr>
        <p:txBody>
          <a:bodyPr wrap="square" lIns="0" tIns="0" rIns="0" bIns="0" rtlCol="0"/>
          <a:lstStyle/>
          <a:p>
            <a:endParaRPr sz="2666"/>
          </a:p>
        </p:txBody>
      </p:sp>
      <p:sp>
        <p:nvSpPr>
          <p:cNvPr id="54" name="object 54"/>
          <p:cNvSpPr/>
          <p:nvPr/>
        </p:nvSpPr>
        <p:spPr>
          <a:xfrm>
            <a:off x="9405749" y="1955770"/>
            <a:ext cx="101587" cy="729732"/>
          </a:xfrm>
          <a:custGeom>
            <a:avLst/>
            <a:gdLst/>
            <a:ahLst/>
            <a:cxnLst/>
            <a:rect l="l" t="t" r="r" b="b"/>
            <a:pathLst>
              <a:path w="76200" h="547369">
                <a:moveTo>
                  <a:pt x="0" y="470788"/>
                </a:moveTo>
                <a:lnTo>
                  <a:pt x="37465" y="547243"/>
                </a:lnTo>
                <a:lnTo>
                  <a:pt x="69852" y="483743"/>
                </a:lnTo>
                <a:lnTo>
                  <a:pt x="31623" y="483743"/>
                </a:lnTo>
                <a:lnTo>
                  <a:pt x="31723" y="471000"/>
                </a:lnTo>
                <a:lnTo>
                  <a:pt x="0" y="470788"/>
                </a:lnTo>
                <a:close/>
              </a:path>
              <a:path w="76200" h="547369">
                <a:moveTo>
                  <a:pt x="48133" y="0"/>
                </a:moveTo>
                <a:lnTo>
                  <a:pt x="35433" y="0"/>
                </a:lnTo>
                <a:lnTo>
                  <a:pt x="31623" y="483743"/>
                </a:lnTo>
                <a:lnTo>
                  <a:pt x="44323" y="483743"/>
                </a:lnTo>
                <a:lnTo>
                  <a:pt x="48133" y="0"/>
                </a:lnTo>
                <a:close/>
              </a:path>
              <a:path w="76200" h="547369">
                <a:moveTo>
                  <a:pt x="44422" y="471085"/>
                </a:moveTo>
                <a:lnTo>
                  <a:pt x="44323" y="483743"/>
                </a:lnTo>
                <a:lnTo>
                  <a:pt x="69852" y="483743"/>
                </a:lnTo>
                <a:lnTo>
                  <a:pt x="76200" y="471297"/>
                </a:lnTo>
                <a:lnTo>
                  <a:pt x="44422" y="471085"/>
                </a:lnTo>
                <a:close/>
              </a:path>
              <a:path w="76200" h="547369">
                <a:moveTo>
                  <a:pt x="44423" y="471000"/>
                </a:moveTo>
                <a:lnTo>
                  <a:pt x="31723" y="471000"/>
                </a:lnTo>
                <a:lnTo>
                  <a:pt x="44422" y="471085"/>
                </a:lnTo>
                <a:close/>
              </a:path>
            </a:pathLst>
          </a:custGeom>
          <a:solidFill>
            <a:srgbClr val="000000"/>
          </a:solidFill>
        </p:spPr>
        <p:txBody>
          <a:bodyPr wrap="square" lIns="0" tIns="0" rIns="0" bIns="0" rtlCol="0"/>
          <a:lstStyle/>
          <a:p>
            <a:endParaRPr sz="2666"/>
          </a:p>
        </p:txBody>
      </p:sp>
      <p:sp>
        <p:nvSpPr>
          <p:cNvPr id="55" name="object 55"/>
          <p:cNvSpPr/>
          <p:nvPr/>
        </p:nvSpPr>
        <p:spPr>
          <a:xfrm>
            <a:off x="8026370" y="2712591"/>
            <a:ext cx="926979" cy="461373"/>
          </a:xfrm>
          <a:custGeom>
            <a:avLst/>
            <a:gdLst/>
            <a:ahLst/>
            <a:cxnLst/>
            <a:rect l="l" t="t" r="r" b="b"/>
            <a:pathLst>
              <a:path w="695325" h="346075">
                <a:moveTo>
                  <a:pt x="0" y="345948"/>
                </a:moveTo>
                <a:lnTo>
                  <a:pt x="694943" y="345948"/>
                </a:lnTo>
                <a:lnTo>
                  <a:pt x="694943" y="0"/>
                </a:lnTo>
                <a:lnTo>
                  <a:pt x="0" y="0"/>
                </a:lnTo>
                <a:lnTo>
                  <a:pt x="0" y="345948"/>
                </a:lnTo>
                <a:close/>
              </a:path>
            </a:pathLst>
          </a:custGeom>
          <a:solidFill>
            <a:srgbClr val="E7E7E7"/>
          </a:solidFill>
        </p:spPr>
        <p:txBody>
          <a:bodyPr wrap="square" lIns="0" tIns="0" rIns="0" bIns="0" rtlCol="0"/>
          <a:lstStyle/>
          <a:p>
            <a:endParaRPr sz="2666"/>
          </a:p>
        </p:txBody>
      </p:sp>
      <p:sp>
        <p:nvSpPr>
          <p:cNvPr id="56" name="object 56"/>
          <p:cNvSpPr/>
          <p:nvPr/>
        </p:nvSpPr>
        <p:spPr>
          <a:xfrm>
            <a:off x="8026370" y="2712591"/>
            <a:ext cx="926979" cy="461373"/>
          </a:xfrm>
          <a:custGeom>
            <a:avLst/>
            <a:gdLst/>
            <a:ahLst/>
            <a:cxnLst/>
            <a:rect l="l" t="t" r="r" b="b"/>
            <a:pathLst>
              <a:path w="695325" h="346075">
                <a:moveTo>
                  <a:pt x="0" y="345948"/>
                </a:moveTo>
                <a:lnTo>
                  <a:pt x="694943" y="345948"/>
                </a:lnTo>
                <a:lnTo>
                  <a:pt x="694943" y="0"/>
                </a:lnTo>
                <a:lnTo>
                  <a:pt x="0" y="0"/>
                </a:lnTo>
                <a:lnTo>
                  <a:pt x="0" y="345948"/>
                </a:lnTo>
                <a:close/>
              </a:path>
            </a:pathLst>
          </a:custGeom>
          <a:ln w="19812">
            <a:solidFill>
              <a:srgbClr val="000000"/>
            </a:solidFill>
          </a:ln>
        </p:spPr>
        <p:txBody>
          <a:bodyPr wrap="square" lIns="0" tIns="0" rIns="0" bIns="0" rtlCol="0"/>
          <a:lstStyle/>
          <a:p>
            <a:endParaRPr sz="2666"/>
          </a:p>
        </p:txBody>
      </p:sp>
      <p:sp>
        <p:nvSpPr>
          <p:cNvPr id="57" name="object 57"/>
          <p:cNvSpPr/>
          <p:nvPr/>
        </p:nvSpPr>
        <p:spPr>
          <a:xfrm>
            <a:off x="8241564" y="2705140"/>
            <a:ext cx="578366" cy="268189"/>
          </a:xfrm>
          <a:prstGeom prst="rect">
            <a:avLst/>
          </a:prstGeom>
          <a:blipFill>
            <a:blip r:embed="rId8" cstate="print"/>
            <a:stretch>
              <a:fillRect/>
            </a:stretch>
          </a:blipFill>
        </p:spPr>
        <p:txBody>
          <a:bodyPr wrap="square" lIns="0" tIns="0" rIns="0" bIns="0" rtlCol="0"/>
          <a:lstStyle/>
          <a:p>
            <a:endParaRPr sz="2666"/>
          </a:p>
        </p:txBody>
      </p:sp>
      <p:sp>
        <p:nvSpPr>
          <p:cNvPr id="58" name="object 58"/>
          <p:cNvSpPr/>
          <p:nvPr/>
        </p:nvSpPr>
        <p:spPr>
          <a:xfrm>
            <a:off x="8318770" y="2887998"/>
            <a:ext cx="426663" cy="268189"/>
          </a:xfrm>
          <a:prstGeom prst="rect">
            <a:avLst/>
          </a:prstGeom>
          <a:blipFill>
            <a:blip r:embed="rId9" cstate="print"/>
            <a:stretch>
              <a:fillRect/>
            </a:stretch>
          </a:blipFill>
        </p:spPr>
        <p:txBody>
          <a:bodyPr wrap="square" lIns="0" tIns="0" rIns="0" bIns="0" rtlCol="0"/>
          <a:lstStyle/>
          <a:p>
            <a:endParaRPr sz="2666"/>
          </a:p>
        </p:txBody>
      </p:sp>
      <p:sp>
        <p:nvSpPr>
          <p:cNvPr id="59" name="object 59"/>
          <p:cNvSpPr/>
          <p:nvPr/>
        </p:nvSpPr>
        <p:spPr>
          <a:xfrm>
            <a:off x="10339162" y="2622619"/>
            <a:ext cx="788313" cy="597735"/>
          </a:xfrm>
          <a:prstGeom prst="rect">
            <a:avLst/>
          </a:prstGeom>
          <a:blipFill>
            <a:blip r:embed="rId4" cstate="print"/>
            <a:stretch>
              <a:fillRect/>
            </a:stretch>
          </a:blipFill>
        </p:spPr>
        <p:txBody>
          <a:bodyPr wrap="square" lIns="0" tIns="0" rIns="0" bIns="0" rtlCol="0"/>
          <a:lstStyle/>
          <a:p>
            <a:endParaRPr sz="2666"/>
          </a:p>
        </p:txBody>
      </p:sp>
      <p:sp>
        <p:nvSpPr>
          <p:cNvPr id="60" name="object 60"/>
          <p:cNvSpPr/>
          <p:nvPr/>
        </p:nvSpPr>
        <p:spPr>
          <a:xfrm>
            <a:off x="9205455" y="2622619"/>
            <a:ext cx="788312" cy="597735"/>
          </a:xfrm>
          <a:prstGeom prst="rect">
            <a:avLst/>
          </a:prstGeom>
          <a:blipFill>
            <a:blip r:embed="rId4" cstate="print"/>
            <a:stretch>
              <a:fillRect/>
            </a:stretch>
          </a:blipFill>
        </p:spPr>
        <p:txBody>
          <a:bodyPr wrap="square" lIns="0" tIns="0" rIns="0" bIns="0" rtlCol="0"/>
          <a:lstStyle/>
          <a:p>
            <a:endParaRPr sz="2666"/>
          </a:p>
        </p:txBody>
      </p:sp>
      <p:sp>
        <p:nvSpPr>
          <p:cNvPr id="67" name="Shape 52">
            <a:extLst>
              <a:ext uri="{FF2B5EF4-FFF2-40B4-BE49-F238E27FC236}">
                <a16:creationId xmlns:a16="http://schemas.microsoft.com/office/drawing/2014/main" id="{635D9535-8298-B541-AD01-CB9080EBFC0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Pre-pruning</a:t>
            </a:r>
          </a:p>
        </p:txBody>
      </p:sp>
      <p:sp>
        <p:nvSpPr>
          <p:cNvPr id="68" name="Shape 53">
            <a:extLst>
              <a:ext uri="{FF2B5EF4-FFF2-40B4-BE49-F238E27FC236}">
                <a16:creationId xmlns:a16="http://schemas.microsoft.com/office/drawing/2014/main" id="{089D117F-F309-2A47-8D5C-B7FB8701C643}"/>
              </a:ext>
            </a:extLst>
          </p:cNvPr>
          <p:cNvSpPr txBox="1"/>
          <p:nvPr/>
        </p:nvSpPr>
        <p:spPr>
          <a:xfrm>
            <a:off x="0" y="1143646"/>
            <a:ext cx="7939936" cy="5318514"/>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Pre-pruning implies early stopping:</a:t>
            </a:r>
          </a:p>
          <a:p>
            <a:pPr marL="959904" indent="-457154">
              <a:buFont typeface="Wingdings" pitchFamily="2" charset="2"/>
              <a:buChar char="Ø"/>
            </a:pPr>
            <a:r>
              <a:rPr lang="en" sz="2400" dirty="0"/>
              <a:t>If some condition is met, the current node will not be split, even if it is not 100% pure</a:t>
            </a:r>
          </a:p>
          <a:p>
            <a:pPr marL="959904" indent="-457154">
              <a:buFont typeface="Wingdings" pitchFamily="2" charset="2"/>
              <a:buChar char="Ø"/>
            </a:pPr>
            <a:r>
              <a:rPr lang="en" sz="2400" dirty="0"/>
              <a:t>It will become a leaf node with the label of the </a:t>
            </a:r>
            <a:r>
              <a:rPr lang="tr-TR" sz="2400" dirty="0"/>
              <a:t>          </a:t>
            </a:r>
            <a:r>
              <a:rPr lang="en" sz="2400" dirty="0"/>
              <a:t>majority class in the current set</a:t>
            </a:r>
          </a:p>
          <a:p>
            <a:r>
              <a:rPr lang="en" sz="2400" dirty="0"/>
              <a:t>(the class distribution could be used as prediction</a:t>
            </a:r>
            <a:r>
              <a:rPr lang="tr-TR" sz="2400" dirty="0"/>
              <a:t> c</a:t>
            </a:r>
            <a:r>
              <a:rPr lang="en" sz="2400" dirty="0"/>
              <a:t>onfidence)</a:t>
            </a:r>
          </a:p>
          <a:p>
            <a:endParaRPr lang="en" sz="2400" dirty="0"/>
          </a:p>
          <a:p>
            <a:pPr marL="380962" indent="-380962">
              <a:buFont typeface="Arial" panose="020B0604020202020204" pitchFamily="34" charset="0"/>
              <a:buChar char="•"/>
            </a:pPr>
            <a:r>
              <a:rPr lang="en" sz="2400" dirty="0"/>
              <a:t>Common stopping criteria include setting a threshold on:</a:t>
            </a:r>
          </a:p>
          <a:p>
            <a:pPr marL="959904" indent="-380962">
              <a:buFont typeface="Wingdings" pitchFamily="2" charset="2"/>
              <a:buChar char="Ø"/>
            </a:pPr>
            <a:r>
              <a:rPr lang="en" sz="2400" dirty="0"/>
              <a:t>Entropy (or Gini </a:t>
            </a:r>
            <a:r>
              <a:rPr lang="en" sz="2400" dirty="0" err="1"/>
              <a:t>Impur</a:t>
            </a:r>
            <a:r>
              <a:rPr lang="ro-RO" sz="2400" dirty="0"/>
              <a:t>i</a:t>
            </a:r>
            <a:r>
              <a:rPr lang="en" sz="2400" dirty="0"/>
              <a:t>ty) of the current set</a:t>
            </a:r>
          </a:p>
          <a:p>
            <a:pPr marL="959904" indent="-380962">
              <a:buFont typeface="Wingdings" pitchFamily="2" charset="2"/>
              <a:buChar char="Ø"/>
            </a:pPr>
            <a:r>
              <a:rPr lang="en" sz="2400" dirty="0"/>
              <a:t>Number of samples in the current set</a:t>
            </a:r>
          </a:p>
          <a:p>
            <a:pPr marL="959904" indent="-380962">
              <a:buFont typeface="Wingdings" pitchFamily="2" charset="2"/>
              <a:buChar char="Ø"/>
            </a:pPr>
            <a:r>
              <a:rPr lang="en" sz="2400" dirty="0"/>
              <a:t>Gain of the best-splitting attribute</a:t>
            </a:r>
          </a:p>
          <a:p>
            <a:pPr marL="959904" indent="-380962">
              <a:buFont typeface="Wingdings" pitchFamily="2" charset="2"/>
              <a:buChar char="Ø"/>
            </a:pPr>
            <a:r>
              <a:rPr lang="en" sz="2400" dirty="0"/>
              <a:t>Depth of the tree</a:t>
            </a:r>
          </a:p>
        </p:txBody>
      </p:sp>
      <p:sp>
        <p:nvSpPr>
          <p:cNvPr id="69" name="TextBox 68">
            <a:extLst>
              <a:ext uri="{FF2B5EF4-FFF2-40B4-BE49-F238E27FC236}">
                <a16:creationId xmlns:a16="http://schemas.microsoft.com/office/drawing/2014/main" id="{3ECDB8CA-F16A-964C-962C-2D44F78CA4F5}"/>
              </a:ext>
            </a:extLst>
          </p:cNvPr>
          <p:cNvSpPr txBox="1"/>
          <p:nvPr/>
        </p:nvSpPr>
        <p:spPr>
          <a:xfrm>
            <a:off x="10160739" y="628935"/>
            <a:ext cx="1551091" cy="1733295"/>
          </a:xfrm>
          <a:prstGeom prst="rect">
            <a:avLst/>
          </a:prstGeom>
          <a:noFill/>
          <a:ln w="31750">
            <a:solidFill>
              <a:srgbClr val="FF0000"/>
            </a:solidFill>
          </a:ln>
        </p:spPr>
        <p:txBody>
          <a:bodyPr wrap="square" rtlCol="0">
            <a:spAutoFit/>
          </a:bodyPr>
          <a:lstStyle/>
          <a:p>
            <a:pPr algn="ctr"/>
            <a:r>
              <a:rPr lang="en-US" sz="2666" dirty="0"/>
              <a:t>Minimum threshold on </a:t>
            </a:r>
            <a:r>
              <a:rPr lang="tr-TR" sz="2666" dirty="0"/>
              <a:t>           </a:t>
            </a:r>
            <a:r>
              <a:rPr lang="en-US" sz="2666" dirty="0"/>
              <a:t>entropy</a:t>
            </a:r>
          </a:p>
        </p:txBody>
      </p:sp>
      <p:sp>
        <p:nvSpPr>
          <p:cNvPr id="70" name="TextBox 69">
            <a:extLst>
              <a:ext uri="{FF2B5EF4-FFF2-40B4-BE49-F238E27FC236}">
                <a16:creationId xmlns:a16="http://schemas.microsoft.com/office/drawing/2014/main" id="{4CBF6299-5EE1-F74D-8FF6-AA25AE7DFF27}"/>
              </a:ext>
            </a:extLst>
          </p:cNvPr>
          <p:cNvSpPr txBox="1"/>
          <p:nvPr/>
        </p:nvSpPr>
        <p:spPr>
          <a:xfrm>
            <a:off x="7443784" y="6313649"/>
            <a:ext cx="3475957" cy="502573"/>
          </a:xfrm>
          <a:prstGeom prst="rect">
            <a:avLst/>
          </a:prstGeom>
          <a:noFill/>
          <a:ln w="31750">
            <a:solidFill>
              <a:srgbClr val="FF0000"/>
            </a:solidFill>
          </a:ln>
        </p:spPr>
        <p:txBody>
          <a:bodyPr wrap="square" rtlCol="0">
            <a:spAutoFit/>
          </a:bodyPr>
          <a:lstStyle/>
          <a:p>
            <a:pPr algn="ctr"/>
            <a:r>
              <a:rPr lang="en-US" sz="2666" dirty="0"/>
              <a:t>91.52% confidence</a:t>
            </a:r>
          </a:p>
        </p:txBody>
      </p:sp>
      <p:sp>
        <p:nvSpPr>
          <p:cNvPr id="71" name="Down Arrow 70">
            <a:extLst>
              <a:ext uri="{FF2B5EF4-FFF2-40B4-BE49-F238E27FC236}">
                <a16:creationId xmlns:a16="http://schemas.microsoft.com/office/drawing/2014/main" id="{FEC9C799-20B9-4C4E-A903-029EAB784738}"/>
              </a:ext>
            </a:extLst>
          </p:cNvPr>
          <p:cNvSpPr/>
          <p:nvPr/>
        </p:nvSpPr>
        <p:spPr>
          <a:xfrm>
            <a:off x="9225932" y="3725995"/>
            <a:ext cx="457579" cy="644228"/>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6"/>
          </a:p>
        </p:txBody>
      </p:sp>
      <p:sp>
        <p:nvSpPr>
          <p:cNvPr id="73" name="TextBox 72">
            <a:extLst>
              <a:ext uri="{FF2B5EF4-FFF2-40B4-BE49-F238E27FC236}">
                <a16:creationId xmlns:a16="http://schemas.microsoft.com/office/drawing/2014/main" id="{BC656E57-1B8A-5E40-BD37-985A310A19D9}"/>
              </a:ext>
            </a:extLst>
          </p:cNvPr>
          <p:cNvSpPr txBox="1"/>
          <p:nvPr/>
        </p:nvSpPr>
        <p:spPr>
          <a:xfrm>
            <a:off x="9870977" y="3699342"/>
            <a:ext cx="2160660" cy="1323054"/>
          </a:xfrm>
          <a:prstGeom prst="rect">
            <a:avLst/>
          </a:prstGeom>
          <a:noFill/>
          <a:ln w="31750">
            <a:solidFill>
              <a:srgbClr val="FF0000"/>
            </a:solidFill>
          </a:ln>
        </p:spPr>
        <p:txBody>
          <a:bodyPr wrap="square" rtlCol="0">
            <a:spAutoFit/>
          </a:bodyPr>
          <a:lstStyle/>
          <a:p>
            <a:pPr algn="ctr"/>
            <a:r>
              <a:rPr lang="en-US" sz="2666" dirty="0"/>
              <a:t>Stop, even if </a:t>
            </a:r>
            <a:r>
              <a:rPr lang="tr-TR" sz="2666" dirty="0"/>
              <a:t> </a:t>
            </a:r>
            <a:r>
              <a:rPr lang="en-US" sz="2666" dirty="0"/>
              <a:t>node can be </a:t>
            </a:r>
            <a:r>
              <a:rPr lang="tr-TR" sz="2666" dirty="0"/>
              <a:t>  </a:t>
            </a:r>
            <a:r>
              <a:rPr lang="en-US" sz="2666" dirty="0"/>
              <a:t>split</a:t>
            </a:r>
          </a:p>
        </p:txBody>
      </p:sp>
    </p:spTree>
    <p:extLst>
      <p:ext uri="{BB962C8B-B14F-4D97-AF65-F5344CB8AC3E}">
        <p14:creationId xmlns:p14="http://schemas.microsoft.com/office/powerpoint/2010/main" val="23987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8">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69" grpId="0" animBg="1"/>
      <p:bldP spid="70" grpId="0" animBg="1"/>
      <p:bldP spid="71" grpId="0" animBg="1"/>
      <p:bldP spid="7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2"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3"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4"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5"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1" name="object 101"/>
          <p:cNvSpPr/>
          <p:nvPr/>
        </p:nvSpPr>
        <p:spPr>
          <a:xfrm>
            <a:off x="7794753" y="3297731"/>
            <a:ext cx="0" cy="2877445"/>
          </a:xfrm>
          <a:custGeom>
            <a:avLst/>
            <a:gdLst/>
            <a:ahLst/>
            <a:cxnLst/>
            <a:rect l="l" t="t" r="r" b="b"/>
            <a:pathLst>
              <a:path h="2158365">
                <a:moveTo>
                  <a:pt x="0" y="0"/>
                </a:moveTo>
                <a:lnTo>
                  <a:pt x="0" y="2158225"/>
                </a:lnTo>
              </a:path>
            </a:pathLst>
          </a:custGeom>
          <a:ln w="28955">
            <a:solidFill>
              <a:srgbClr val="F44336"/>
            </a:solidFill>
            <a:prstDash val="sysDash"/>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26481"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pic>
        <p:nvPicPr>
          <p:cNvPr id="111" name="Picture 110" descr="A close up of a map&#10;&#10;Description automatically generated">
            <a:extLst>
              <a:ext uri="{FF2B5EF4-FFF2-40B4-BE49-F238E27FC236}">
                <a16:creationId xmlns:a16="http://schemas.microsoft.com/office/drawing/2014/main" id="{05833B24-4CDF-034E-83A3-B805BC76BB4D}"/>
              </a:ext>
            </a:extLst>
          </p:cNvPr>
          <p:cNvPicPr>
            <a:picLocks noChangeAspect="1"/>
          </p:cNvPicPr>
          <p:nvPr/>
        </p:nvPicPr>
        <p:blipFill>
          <a:blip r:embed="rId6"/>
          <a:stretch>
            <a:fillRect/>
          </a:stretch>
        </p:blipFill>
        <p:spPr>
          <a:xfrm>
            <a:off x="256796" y="1213650"/>
            <a:ext cx="7188668" cy="3962504"/>
          </a:xfrm>
          <a:prstGeom prst="rect">
            <a:avLst/>
          </a:prstGeom>
        </p:spPr>
      </p:pic>
    </p:spTree>
    <p:extLst>
      <p:ext uri="{BB962C8B-B14F-4D97-AF65-F5344CB8AC3E}">
        <p14:creationId xmlns:p14="http://schemas.microsoft.com/office/powerpoint/2010/main" val="2912111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2"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3"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4"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5"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26481"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pic>
        <p:nvPicPr>
          <p:cNvPr id="3" name="Picture 2" descr="A close up of a map&#10;&#10;Description automatically generated">
            <a:extLst>
              <a:ext uri="{FF2B5EF4-FFF2-40B4-BE49-F238E27FC236}">
                <a16:creationId xmlns:a16="http://schemas.microsoft.com/office/drawing/2014/main" id="{79A08C0B-8A2A-3D4A-9FE7-4468CFF3C87A}"/>
              </a:ext>
            </a:extLst>
          </p:cNvPr>
          <p:cNvPicPr>
            <a:picLocks noChangeAspect="1"/>
          </p:cNvPicPr>
          <p:nvPr/>
        </p:nvPicPr>
        <p:blipFill>
          <a:blip r:embed="rId6"/>
          <a:stretch>
            <a:fillRect/>
          </a:stretch>
        </p:blipFill>
        <p:spPr>
          <a:xfrm>
            <a:off x="251200" y="1210565"/>
            <a:ext cx="7194263" cy="3965588"/>
          </a:xfrm>
          <a:prstGeom prst="rect">
            <a:avLst/>
          </a:prstGeom>
        </p:spPr>
      </p:pic>
      <p:sp>
        <p:nvSpPr>
          <p:cNvPr id="16" name="object 79">
            <a:extLst>
              <a:ext uri="{FF2B5EF4-FFF2-40B4-BE49-F238E27FC236}">
                <a16:creationId xmlns:a16="http://schemas.microsoft.com/office/drawing/2014/main" id="{0509AB32-7158-5E41-A593-9866FACE97D5}"/>
              </a:ext>
            </a:extLst>
          </p:cNvPr>
          <p:cNvSpPr/>
          <p:nvPr/>
        </p:nvSpPr>
        <p:spPr>
          <a:xfrm>
            <a:off x="8549880" y="3297731"/>
            <a:ext cx="0" cy="2877445"/>
          </a:xfrm>
          <a:custGeom>
            <a:avLst/>
            <a:gdLst/>
            <a:ahLst/>
            <a:cxnLst/>
            <a:rect l="l" t="t" r="r" b="b"/>
            <a:pathLst>
              <a:path h="2158365">
                <a:moveTo>
                  <a:pt x="0" y="0"/>
                </a:moveTo>
                <a:lnTo>
                  <a:pt x="0" y="2158225"/>
                </a:lnTo>
              </a:path>
            </a:pathLst>
          </a:custGeom>
          <a:ln w="28956">
            <a:solidFill>
              <a:srgbClr val="F44336"/>
            </a:solidFill>
            <a:prstDash val="sysDash"/>
          </a:ln>
        </p:spPr>
        <p:txBody>
          <a:bodyPr wrap="square" lIns="0" tIns="0" rIns="0" bIns="0" rtlCol="0"/>
          <a:lstStyle/>
          <a:p>
            <a:endParaRPr sz="2666"/>
          </a:p>
        </p:txBody>
      </p:sp>
    </p:spTree>
    <p:extLst>
      <p:ext uri="{BB962C8B-B14F-4D97-AF65-F5344CB8AC3E}">
        <p14:creationId xmlns:p14="http://schemas.microsoft.com/office/powerpoint/2010/main" val="2623814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3"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4"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5"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6"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07010"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sp>
        <p:nvSpPr>
          <p:cNvPr id="16" name="object 79">
            <a:extLst>
              <a:ext uri="{FF2B5EF4-FFF2-40B4-BE49-F238E27FC236}">
                <a16:creationId xmlns:a16="http://schemas.microsoft.com/office/drawing/2014/main" id="{0509AB32-7158-5E41-A593-9866FACE97D5}"/>
              </a:ext>
            </a:extLst>
          </p:cNvPr>
          <p:cNvSpPr/>
          <p:nvPr/>
        </p:nvSpPr>
        <p:spPr>
          <a:xfrm>
            <a:off x="9308394" y="3297731"/>
            <a:ext cx="0" cy="2877445"/>
          </a:xfrm>
          <a:custGeom>
            <a:avLst/>
            <a:gdLst/>
            <a:ahLst/>
            <a:cxnLst/>
            <a:rect l="l" t="t" r="r" b="b"/>
            <a:pathLst>
              <a:path h="2158365">
                <a:moveTo>
                  <a:pt x="0" y="0"/>
                </a:moveTo>
                <a:lnTo>
                  <a:pt x="0" y="2158225"/>
                </a:lnTo>
              </a:path>
            </a:pathLst>
          </a:custGeom>
          <a:ln w="28956">
            <a:solidFill>
              <a:srgbClr val="F44336"/>
            </a:solidFill>
            <a:prstDash val="sysDash"/>
          </a:ln>
        </p:spPr>
        <p:txBody>
          <a:bodyPr wrap="square" lIns="0" tIns="0" rIns="0" bIns="0" rtlCol="0"/>
          <a:lstStyle/>
          <a:p>
            <a:endParaRPr sz="2666"/>
          </a:p>
        </p:txBody>
      </p:sp>
      <p:pic>
        <p:nvPicPr>
          <p:cNvPr id="4" name="Picture 3" descr="A close up of a map&#10;&#10;Description automatically generated">
            <a:extLst>
              <a:ext uri="{FF2B5EF4-FFF2-40B4-BE49-F238E27FC236}">
                <a16:creationId xmlns:a16="http://schemas.microsoft.com/office/drawing/2014/main" id="{BF29C43E-B060-1B44-9497-C2E103B6FCCA}"/>
              </a:ext>
            </a:extLst>
          </p:cNvPr>
          <p:cNvPicPr>
            <a:picLocks noChangeAspect="1"/>
          </p:cNvPicPr>
          <p:nvPr/>
        </p:nvPicPr>
        <p:blipFill>
          <a:blip r:embed="rId7"/>
          <a:stretch>
            <a:fillRect/>
          </a:stretch>
        </p:blipFill>
        <p:spPr>
          <a:xfrm>
            <a:off x="262972" y="1211869"/>
            <a:ext cx="7192141" cy="3964284"/>
          </a:xfrm>
          <a:prstGeom prst="rect">
            <a:avLst/>
          </a:prstGeom>
        </p:spPr>
      </p:pic>
    </p:spTree>
    <p:extLst>
      <p:ext uri="{BB962C8B-B14F-4D97-AF65-F5344CB8AC3E}">
        <p14:creationId xmlns:p14="http://schemas.microsoft.com/office/powerpoint/2010/main" val="193919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959056"/>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Tree>
    <p:extLst>
      <p:ext uri="{BB962C8B-B14F-4D97-AF65-F5344CB8AC3E}">
        <p14:creationId xmlns:p14="http://schemas.microsoft.com/office/powerpoint/2010/main" val="39549671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bject 7"/>
          <p:cNvSpPr/>
          <p:nvPr/>
        </p:nvSpPr>
        <p:spPr>
          <a:xfrm>
            <a:off x="596823" y="3193282"/>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1470484" y="3193282"/>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68621" y="3193282"/>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3406713" y="3193282"/>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4091406" y="3193282"/>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596823" y="3411186"/>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470484" y="3411186"/>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2568621" y="3411186"/>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3406713" y="3411186"/>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4091406" y="3411186"/>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596823" y="3846993"/>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470484" y="3846993"/>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568621" y="3846993"/>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3406713" y="3846993"/>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4091406" y="3846993"/>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96823" y="4282800"/>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470484" y="4282800"/>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68621" y="4282800"/>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3406713" y="4282800"/>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4091406" y="4282800"/>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596823" y="4718438"/>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470484" y="4718438"/>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2568621" y="4718438"/>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3406713" y="4718438"/>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091406" y="4718438"/>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596823" y="5154263"/>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470484" y="5154263"/>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568621" y="5154263"/>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3406713" y="5154263"/>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4091406" y="5154263"/>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596823" y="5590019"/>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470484" y="5590019"/>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68621" y="5590019"/>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3406713" y="5590019"/>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4091406" y="5590019"/>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596823" y="6025793"/>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470484" y="6025793"/>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2568621" y="6025793"/>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3406713" y="6025793"/>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4091406" y="6025793"/>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7" name="object 47"/>
          <p:cNvGraphicFramePr>
            <a:graphicFrameLocks noGrp="1"/>
          </p:cNvGraphicFramePr>
          <p:nvPr/>
        </p:nvGraphicFramePr>
        <p:xfrm>
          <a:off x="596822" y="3176336"/>
          <a:ext cx="4634048" cy="3267798"/>
        </p:xfrm>
        <a:graphic>
          <a:graphicData uri="http://schemas.openxmlformats.org/drawingml/2006/table">
            <a:tbl>
              <a:tblPr firstRow="1" bandRow="1">
                <a:tableStyleId>{2D5ABB26-0587-4C30-8999-92F81FD0307C}</a:tableStyleId>
              </a:tblPr>
              <a:tblGrid>
                <a:gridCol w="887191">
                  <a:extLst>
                    <a:ext uri="{9D8B030D-6E8A-4147-A177-3AD203B41FA5}">
                      <a16:colId xmlns:a16="http://schemas.microsoft.com/office/drawing/2014/main" val="20000"/>
                    </a:ext>
                  </a:extLst>
                </a:gridCol>
                <a:gridCol w="1119994">
                  <a:extLst>
                    <a:ext uri="{9D8B030D-6E8A-4147-A177-3AD203B41FA5}">
                      <a16:colId xmlns:a16="http://schemas.microsoft.com/office/drawing/2014/main" val="20001"/>
                    </a:ext>
                  </a:extLst>
                </a:gridCol>
                <a:gridCol w="837243">
                  <a:extLst>
                    <a:ext uri="{9D8B030D-6E8A-4147-A177-3AD203B41FA5}">
                      <a16:colId xmlns:a16="http://schemas.microsoft.com/office/drawing/2014/main" val="20002"/>
                    </a:ext>
                  </a:extLst>
                </a:gridCol>
                <a:gridCol w="703488">
                  <a:extLst>
                    <a:ext uri="{9D8B030D-6E8A-4147-A177-3AD203B41FA5}">
                      <a16:colId xmlns:a16="http://schemas.microsoft.com/office/drawing/2014/main" val="20003"/>
                    </a:ext>
                  </a:extLst>
                </a:gridCol>
                <a:gridCol w="1086132">
                  <a:extLst>
                    <a:ext uri="{9D8B030D-6E8A-4147-A177-3AD203B41FA5}">
                      <a16:colId xmlns:a16="http://schemas.microsoft.com/office/drawing/2014/main" val="20004"/>
                    </a:ext>
                  </a:extLst>
                </a:gridCol>
              </a:tblGrid>
              <a:tr h="237204">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533">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37">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00463">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14"/>
                  </a:ext>
                </a:extLst>
              </a:tr>
            </a:tbl>
          </a:graphicData>
        </a:graphic>
      </p:graphicFrame>
      <p:sp>
        <p:nvSpPr>
          <p:cNvPr id="48" name="object 48"/>
          <p:cNvSpPr/>
          <p:nvPr/>
        </p:nvSpPr>
        <p:spPr>
          <a:xfrm>
            <a:off x="596823" y="6461566"/>
            <a:ext cx="4629817" cy="0"/>
          </a:xfrm>
          <a:custGeom>
            <a:avLst/>
            <a:gdLst/>
            <a:ahLst/>
            <a:cxnLst/>
            <a:rect l="l" t="t" r="r" b="b"/>
            <a:pathLst>
              <a:path w="3472815">
                <a:moveTo>
                  <a:pt x="0" y="0"/>
                </a:moveTo>
                <a:lnTo>
                  <a:pt x="3472688" y="0"/>
                </a:lnTo>
              </a:path>
            </a:pathLst>
          </a:custGeom>
          <a:ln w="25400">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784655" y="3197092"/>
            <a:ext cx="568886"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99381" y="3197092"/>
            <a:ext cx="915838"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2699838" y="3197092"/>
            <a:ext cx="649595"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3582289" y="3197092"/>
            <a:ext cx="416504" cy="195452"/>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4248697" y="3197092"/>
            <a:ext cx="891423" cy="19545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718828" y="3413539"/>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92475" y="3413539"/>
            <a:ext cx="308822"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690863" y="3413539"/>
            <a:ext cx="243808"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3529125" y="3413539"/>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4571742" y="3415572"/>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718828" y="3631444"/>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1592475" y="3631444"/>
            <a:ext cx="308822"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2690863" y="3631444"/>
            <a:ext cx="234665"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3529125" y="3631444"/>
            <a:ext cx="50488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4571742" y="3633475"/>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718828" y="3849687"/>
            <a:ext cx="655996"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592475" y="3849687"/>
            <a:ext cx="308822"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690863" y="3849687"/>
            <a:ext cx="243808" cy="197077"/>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3529125" y="3849687"/>
            <a:ext cx="4495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533140" y="3851718"/>
            <a:ext cx="335912" cy="19504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718828" y="4067420"/>
            <a:ext cx="419349" cy="197078"/>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592474" y="4067420"/>
            <a:ext cx="335743"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2690863" y="406742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3529125" y="4067420"/>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4533140" y="4069452"/>
            <a:ext cx="335912" cy="19504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718828" y="4285155"/>
            <a:ext cx="419349" cy="197078"/>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1592474" y="4285155"/>
            <a:ext cx="368760"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2690863" y="4285155"/>
            <a:ext cx="234665"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3529125" y="4285155"/>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4533140" y="4287186"/>
            <a:ext cx="335912" cy="19504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718828" y="4503397"/>
            <a:ext cx="419349" cy="197078"/>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1592474" y="4503397"/>
            <a:ext cx="368760"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2690863" y="4503397"/>
            <a:ext cx="243808"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3529125" y="4503397"/>
            <a:ext cx="50488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4571742" y="4505428"/>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718828" y="4721299"/>
            <a:ext cx="655996" cy="197078"/>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1592474" y="4721299"/>
            <a:ext cx="368760"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2690863" y="4721299"/>
            <a:ext cx="225521"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3529125" y="4721299"/>
            <a:ext cx="50488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533140" y="4723332"/>
            <a:ext cx="335912" cy="19504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718828" y="4938628"/>
            <a:ext cx="480301" cy="197484"/>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1592474" y="4938628"/>
            <a:ext cx="335743" cy="197484"/>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2690863" y="4938628"/>
            <a:ext cx="213331" cy="197484"/>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3529125" y="4938628"/>
            <a:ext cx="449521"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4571742" y="4940660"/>
            <a:ext cx="262094" cy="195452"/>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718828" y="5157276"/>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1592474" y="5157276"/>
            <a:ext cx="368760"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2690863" y="5157276"/>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3529125" y="5157276"/>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4533140" y="5159310"/>
            <a:ext cx="335912" cy="195045"/>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718828" y="5375045"/>
            <a:ext cx="419349" cy="197078"/>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1592474" y="5375045"/>
            <a:ext cx="335743"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2690863" y="5375045"/>
            <a:ext cx="243808" cy="197078"/>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3529125" y="5375045"/>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533140" y="5377077"/>
            <a:ext cx="335912" cy="195045"/>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718828" y="5592440"/>
            <a:ext cx="480301" cy="197484"/>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1592474" y="5592440"/>
            <a:ext cx="335743" cy="197484"/>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2690863" y="5592440"/>
            <a:ext cx="234665" cy="197484"/>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3529125" y="5592440"/>
            <a:ext cx="504885" cy="197484"/>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533140" y="5594472"/>
            <a:ext cx="335912" cy="195452"/>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718828" y="5811055"/>
            <a:ext cx="655996" cy="197078"/>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1592474" y="5811055"/>
            <a:ext cx="335743"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2690863" y="5811055"/>
            <a:ext cx="243808"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3529125" y="5811055"/>
            <a:ext cx="50488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4533140" y="5813087"/>
            <a:ext cx="335912" cy="195045"/>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718828" y="6028857"/>
            <a:ext cx="655996" cy="197078"/>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1592475" y="6028857"/>
            <a:ext cx="308822"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2690863" y="6028857"/>
            <a:ext cx="234665" cy="197078"/>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3529125" y="6028857"/>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533140" y="6030888"/>
            <a:ext cx="335912" cy="19504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718828" y="6247066"/>
            <a:ext cx="419349" cy="197078"/>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1592474" y="6247066"/>
            <a:ext cx="335743"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2690863" y="6247066"/>
            <a:ext cx="234665" cy="197078"/>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3529125" y="6247066"/>
            <a:ext cx="50488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4571742" y="6249098"/>
            <a:ext cx="26209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8812652" y="3307890"/>
            <a:ext cx="1124227" cy="561267"/>
          </a:xfrm>
          <a:custGeom>
            <a:avLst/>
            <a:gdLst/>
            <a:ahLst/>
            <a:cxnLst/>
            <a:rect l="l" t="t" r="r" b="b"/>
            <a:pathLst>
              <a:path w="843279" h="421005">
                <a:moveTo>
                  <a:pt x="0" y="420624"/>
                </a:moveTo>
                <a:lnTo>
                  <a:pt x="842772" y="420624"/>
                </a:lnTo>
                <a:lnTo>
                  <a:pt x="842772" y="0"/>
                </a:lnTo>
                <a:lnTo>
                  <a:pt x="0" y="0"/>
                </a:lnTo>
                <a:lnTo>
                  <a:pt x="0" y="420624"/>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8812652" y="3307890"/>
            <a:ext cx="1124227" cy="561267"/>
          </a:xfrm>
          <a:custGeom>
            <a:avLst/>
            <a:gdLst/>
            <a:ahLst/>
            <a:cxnLst/>
            <a:rect l="l" t="t" r="r" b="b"/>
            <a:pathLst>
              <a:path w="843279" h="421005">
                <a:moveTo>
                  <a:pt x="0" y="420624"/>
                </a:moveTo>
                <a:lnTo>
                  <a:pt x="842772" y="420624"/>
                </a:lnTo>
                <a:lnTo>
                  <a:pt x="842772" y="0"/>
                </a:lnTo>
                <a:lnTo>
                  <a:pt x="0" y="0"/>
                </a:lnTo>
                <a:lnTo>
                  <a:pt x="0" y="420624"/>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8947424" y="3416248"/>
            <a:ext cx="960451" cy="31491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7448342" y="3860352"/>
            <a:ext cx="1930149" cy="1175867"/>
          </a:xfrm>
          <a:custGeom>
            <a:avLst/>
            <a:gdLst/>
            <a:ahLst/>
            <a:cxnLst/>
            <a:rect l="l" t="t" r="r" b="b"/>
            <a:pathLst>
              <a:path w="1447800" h="882014">
                <a:moveTo>
                  <a:pt x="45338" y="809497"/>
                </a:moveTo>
                <a:lnTo>
                  <a:pt x="0" y="881507"/>
                </a:lnTo>
                <a:lnTo>
                  <a:pt x="84962" y="874648"/>
                </a:lnTo>
                <a:lnTo>
                  <a:pt x="72450" y="854075"/>
                </a:lnTo>
                <a:lnTo>
                  <a:pt x="57530" y="854075"/>
                </a:lnTo>
                <a:lnTo>
                  <a:pt x="51053" y="843152"/>
                </a:lnTo>
                <a:lnTo>
                  <a:pt x="61831" y="836614"/>
                </a:lnTo>
                <a:lnTo>
                  <a:pt x="45338" y="809497"/>
                </a:lnTo>
                <a:close/>
              </a:path>
              <a:path w="1447800" h="882014">
                <a:moveTo>
                  <a:pt x="61831" y="836614"/>
                </a:moveTo>
                <a:lnTo>
                  <a:pt x="51053" y="843152"/>
                </a:lnTo>
                <a:lnTo>
                  <a:pt x="57530" y="854075"/>
                </a:lnTo>
                <a:lnTo>
                  <a:pt x="68429" y="847463"/>
                </a:lnTo>
                <a:lnTo>
                  <a:pt x="61831" y="836614"/>
                </a:lnTo>
                <a:close/>
              </a:path>
              <a:path w="1447800" h="882014">
                <a:moveTo>
                  <a:pt x="68429" y="847463"/>
                </a:moveTo>
                <a:lnTo>
                  <a:pt x="57530" y="854075"/>
                </a:lnTo>
                <a:lnTo>
                  <a:pt x="72450" y="854075"/>
                </a:lnTo>
                <a:lnTo>
                  <a:pt x="68429" y="847463"/>
                </a:lnTo>
                <a:close/>
              </a:path>
              <a:path w="1447800" h="882014">
                <a:moveTo>
                  <a:pt x="1440814" y="0"/>
                </a:moveTo>
                <a:lnTo>
                  <a:pt x="61831" y="836614"/>
                </a:lnTo>
                <a:lnTo>
                  <a:pt x="68429" y="847463"/>
                </a:lnTo>
                <a:lnTo>
                  <a:pt x="1447418" y="10921"/>
                </a:lnTo>
                <a:lnTo>
                  <a:pt x="1440814"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7030821" y="5036897"/>
            <a:ext cx="835551" cy="558727"/>
          </a:xfrm>
          <a:custGeom>
            <a:avLst/>
            <a:gdLst/>
            <a:ahLst/>
            <a:cxnLst/>
            <a:rect l="l" t="t" r="r" b="b"/>
            <a:pathLst>
              <a:path w="626745" h="419100">
                <a:moveTo>
                  <a:pt x="100711" y="0"/>
                </a:moveTo>
                <a:lnTo>
                  <a:pt x="525652" y="0"/>
                </a:lnTo>
                <a:lnTo>
                  <a:pt x="557487" y="10686"/>
                </a:lnTo>
                <a:lnTo>
                  <a:pt x="585133" y="40440"/>
                </a:lnTo>
                <a:lnTo>
                  <a:pt x="606934" y="85807"/>
                </a:lnTo>
                <a:lnTo>
                  <a:pt x="621230" y="143329"/>
                </a:lnTo>
                <a:lnTo>
                  <a:pt x="626363" y="209549"/>
                </a:lnTo>
                <a:lnTo>
                  <a:pt x="621230" y="275785"/>
                </a:lnTo>
                <a:lnTo>
                  <a:pt x="606934" y="333309"/>
                </a:lnTo>
                <a:lnTo>
                  <a:pt x="585133" y="378670"/>
                </a:lnTo>
                <a:lnTo>
                  <a:pt x="557487" y="408417"/>
                </a:lnTo>
                <a:lnTo>
                  <a:pt x="525652" y="419099"/>
                </a:lnTo>
                <a:lnTo>
                  <a:pt x="100711" y="419099"/>
                </a:lnTo>
                <a:lnTo>
                  <a:pt x="41230" y="378670"/>
                </a:lnTo>
                <a:lnTo>
                  <a:pt x="19429" y="333309"/>
                </a:lnTo>
                <a:lnTo>
                  <a:pt x="5133" y="275785"/>
                </a:lnTo>
                <a:lnTo>
                  <a:pt x="0" y="209549"/>
                </a:lnTo>
                <a:lnTo>
                  <a:pt x="5133" y="143329"/>
                </a:lnTo>
                <a:lnTo>
                  <a:pt x="19429" y="85807"/>
                </a:lnTo>
                <a:lnTo>
                  <a:pt x="41230" y="40440"/>
                </a:lnTo>
                <a:lnTo>
                  <a:pt x="68876" y="10686"/>
                </a:lnTo>
                <a:lnTo>
                  <a:pt x="100711"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7336256" y="5154534"/>
            <a:ext cx="338284" cy="296632"/>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8089353" y="5036897"/>
            <a:ext cx="833012" cy="558727"/>
          </a:xfrm>
          <a:custGeom>
            <a:avLst/>
            <a:gdLst/>
            <a:ahLst/>
            <a:cxnLst/>
            <a:rect l="l" t="t" r="r" b="b"/>
            <a:pathLst>
              <a:path w="624840" h="419100">
                <a:moveTo>
                  <a:pt x="100584" y="0"/>
                </a:moveTo>
                <a:lnTo>
                  <a:pt x="524255" y="0"/>
                </a:lnTo>
                <a:lnTo>
                  <a:pt x="556077" y="10686"/>
                </a:lnTo>
                <a:lnTo>
                  <a:pt x="583692" y="40440"/>
                </a:lnTo>
                <a:lnTo>
                  <a:pt x="605454" y="85807"/>
                </a:lnTo>
                <a:lnTo>
                  <a:pt x="619719" y="143329"/>
                </a:lnTo>
                <a:lnTo>
                  <a:pt x="624840" y="209549"/>
                </a:lnTo>
                <a:lnTo>
                  <a:pt x="619719" y="275785"/>
                </a:lnTo>
                <a:lnTo>
                  <a:pt x="605454" y="333309"/>
                </a:lnTo>
                <a:lnTo>
                  <a:pt x="583692" y="378670"/>
                </a:lnTo>
                <a:lnTo>
                  <a:pt x="556077" y="408417"/>
                </a:lnTo>
                <a:lnTo>
                  <a:pt x="524255" y="419099"/>
                </a:lnTo>
                <a:lnTo>
                  <a:pt x="100584" y="419099"/>
                </a:lnTo>
                <a:lnTo>
                  <a:pt x="41148" y="378670"/>
                </a:lnTo>
                <a:lnTo>
                  <a:pt x="19385" y="333309"/>
                </a:lnTo>
                <a:lnTo>
                  <a:pt x="5120" y="275785"/>
                </a:lnTo>
                <a:lnTo>
                  <a:pt x="0" y="209549"/>
                </a:lnTo>
                <a:lnTo>
                  <a:pt x="5120" y="143329"/>
                </a:lnTo>
                <a:lnTo>
                  <a:pt x="19385" y="85807"/>
                </a:lnTo>
                <a:lnTo>
                  <a:pt x="41148" y="40440"/>
                </a:lnTo>
                <a:lnTo>
                  <a:pt x="68762" y="10686"/>
                </a:lnTo>
                <a:lnTo>
                  <a:pt x="100584"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8393436" y="5154534"/>
            <a:ext cx="338284" cy="296632"/>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8504844" y="3862552"/>
            <a:ext cx="875339" cy="1173327"/>
          </a:xfrm>
          <a:custGeom>
            <a:avLst/>
            <a:gdLst/>
            <a:ahLst/>
            <a:cxnLst/>
            <a:rect l="l" t="t" r="r" b="b"/>
            <a:pathLst>
              <a:path w="656590" h="880110">
                <a:moveTo>
                  <a:pt x="14859" y="796035"/>
                </a:moveTo>
                <a:lnTo>
                  <a:pt x="0" y="879856"/>
                </a:lnTo>
                <a:lnTo>
                  <a:pt x="76073" y="841501"/>
                </a:lnTo>
                <a:lnTo>
                  <a:pt x="64274" y="832738"/>
                </a:lnTo>
                <a:lnTo>
                  <a:pt x="42925" y="832738"/>
                </a:lnTo>
                <a:lnTo>
                  <a:pt x="32765" y="825119"/>
                </a:lnTo>
                <a:lnTo>
                  <a:pt x="40323" y="814949"/>
                </a:lnTo>
                <a:lnTo>
                  <a:pt x="14859" y="796035"/>
                </a:lnTo>
                <a:close/>
              </a:path>
              <a:path w="656590" h="880110">
                <a:moveTo>
                  <a:pt x="40323" y="814949"/>
                </a:moveTo>
                <a:lnTo>
                  <a:pt x="32765" y="825119"/>
                </a:lnTo>
                <a:lnTo>
                  <a:pt x="42925" y="832738"/>
                </a:lnTo>
                <a:lnTo>
                  <a:pt x="50519" y="822522"/>
                </a:lnTo>
                <a:lnTo>
                  <a:pt x="40323" y="814949"/>
                </a:lnTo>
                <a:close/>
              </a:path>
              <a:path w="656590" h="880110">
                <a:moveTo>
                  <a:pt x="50519" y="822522"/>
                </a:moveTo>
                <a:lnTo>
                  <a:pt x="42925" y="832738"/>
                </a:lnTo>
                <a:lnTo>
                  <a:pt x="64274" y="832738"/>
                </a:lnTo>
                <a:lnTo>
                  <a:pt x="50519" y="822522"/>
                </a:lnTo>
                <a:close/>
              </a:path>
              <a:path w="656590" h="880110">
                <a:moveTo>
                  <a:pt x="645921" y="0"/>
                </a:moveTo>
                <a:lnTo>
                  <a:pt x="40323" y="814949"/>
                </a:lnTo>
                <a:lnTo>
                  <a:pt x="50519" y="822522"/>
                </a:lnTo>
                <a:lnTo>
                  <a:pt x="656209" y="7619"/>
                </a:lnTo>
                <a:lnTo>
                  <a:pt x="645921"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9814296" y="5036897"/>
            <a:ext cx="833012" cy="558727"/>
          </a:xfrm>
          <a:custGeom>
            <a:avLst/>
            <a:gdLst/>
            <a:ahLst/>
            <a:cxnLst/>
            <a:rect l="l" t="t" r="r" b="b"/>
            <a:pathLst>
              <a:path w="624840" h="419100">
                <a:moveTo>
                  <a:pt x="100584" y="0"/>
                </a:moveTo>
                <a:lnTo>
                  <a:pt x="524256" y="0"/>
                </a:lnTo>
                <a:lnTo>
                  <a:pt x="556077" y="10686"/>
                </a:lnTo>
                <a:lnTo>
                  <a:pt x="583692" y="40440"/>
                </a:lnTo>
                <a:lnTo>
                  <a:pt x="605454" y="85807"/>
                </a:lnTo>
                <a:lnTo>
                  <a:pt x="619719" y="143329"/>
                </a:lnTo>
                <a:lnTo>
                  <a:pt x="624840" y="209549"/>
                </a:lnTo>
                <a:lnTo>
                  <a:pt x="619719" y="275785"/>
                </a:lnTo>
                <a:lnTo>
                  <a:pt x="605454" y="333309"/>
                </a:lnTo>
                <a:lnTo>
                  <a:pt x="583692" y="378670"/>
                </a:lnTo>
                <a:lnTo>
                  <a:pt x="556077" y="408417"/>
                </a:lnTo>
                <a:lnTo>
                  <a:pt x="524256" y="419099"/>
                </a:lnTo>
                <a:lnTo>
                  <a:pt x="100584" y="419099"/>
                </a:lnTo>
                <a:lnTo>
                  <a:pt x="41148" y="378670"/>
                </a:lnTo>
                <a:lnTo>
                  <a:pt x="19385" y="333309"/>
                </a:lnTo>
                <a:lnTo>
                  <a:pt x="5120" y="275785"/>
                </a:lnTo>
                <a:lnTo>
                  <a:pt x="0" y="209549"/>
                </a:lnTo>
                <a:lnTo>
                  <a:pt x="5120" y="143329"/>
                </a:lnTo>
                <a:lnTo>
                  <a:pt x="19385" y="85807"/>
                </a:lnTo>
                <a:lnTo>
                  <a:pt x="41148" y="40440"/>
                </a:lnTo>
                <a:lnTo>
                  <a:pt x="68762" y="10686"/>
                </a:lnTo>
                <a:lnTo>
                  <a:pt x="100584"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10086380" y="5154534"/>
            <a:ext cx="384675" cy="296632"/>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10870800" y="5036897"/>
            <a:ext cx="835551" cy="558727"/>
          </a:xfrm>
          <a:custGeom>
            <a:avLst/>
            <a:gdLst/>
            <a:ahLst/>
            <a:cxnLst/>
            <a:rect l="l" t="t" r="r" b="b"/>
            <a:pathLst>
              <a:path w="626745" h="419100">
                <a:moveTo>
                  <a:pt x="100711" y="0"/>
                </a:moveTo>
                <a:lnTo>
                  <a:pt x="525653" y="0"/>
                </a:lnTo>
                <a:lnTo>
                  <a:pt x="557487" y="10686"/>
                </a:lnTo>
                <a:lnTo>
                  <a:pt x="585133" y="40440"/>
                </a:lnTo>
                <a:lnTo>
                  <a:pt x="606934" y="85807"/>
                </a:lnTo>
                <a:lnTo>
                  <a:pt x="621230" y="143329"/>
                </a:lnTo>
                <a:lnTo>
                  <a:pt x="626364" y="209549"/>
                </a:lnTo>
                <a:lnTo>
                  <a:pt x="621230" y="275785"/>
                </a:lnTo>
                <a:lnTo>
                  <a:pt x="606934" y="333309"/>
                </a:lnTo>
                <a:lnTo>
                  <a:pt x="585133" y="378670"/>
                </a:lnTo>
                <a:lnTo>
                  <a:pt x="557487" y="408417"/>
                </a:lnTo>
                <a:lnTo>
                  <a:pt x="525653" y="419099"/>
                </a:lnTo>
                <a:lnTo>
                  <a:pt x="100711" y="419099"/>
                </a:lnTo>
                <a:lnTo>
                  <a:pt x="41230" y="378670"/>
                </a:lnTo>
                <a:lnTo>
                  <a:pt x="19429" y="333309"/>
                </a:lnTo>
                <a:lnTo>
                  <a:pt x="5133" y="275785"/>
                </a:lnTo>
                <a:lnTo>
                  <a:pt x="0" y="209549"/>
                </a:lnTo>
                <a:lnTo>
                  <a:pt x="5133" y="143329"/>
                </a:lnTo>
                <a:lnTo>
                  <a:pt x="19429" y="85807"/>
                </a:lnTo>
                <a:lnTo>
                  <a:pt x="41230" y="40440"/>
                </a:lnTo>
                <a:lnTo>
                  <a:pt x="68876" y="10686"/>
                </a:lnTo>
                <a:lnTo>
                  <a:pt x="100711"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11176236" y="5154534"/>
            <a:ext cx="338284" cy="296632"/>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9321600" y="3867633"/>
            <a:ext cx="101587" cy="1174172"/>
          </a:xfrm>
          <a:custGeom>
            <a:avLst/>
            <a:gdLst/>
            <a:ahLst/>
            <a:cxnLst/>
            <a:rect l="l" t="t" r="r" b="b"/>
            <a:pathLst>
              <a:path w="76200" h="880745">
                <a:moveTo>
                  <a:pt x="31750" y="804290"/>
                </a:moveTo>
                <a:lnTo>
                  <a:pt x="0" y="804290"/>
                </a:lnTo>
                <a:lnTo>
                  <a:pt x="38100" y="880490"/>
                </a:lnTo>
                <a:lnTo>
                  <a:pt x="69850" y="816990"/>
                </a:lnTo>
                <a:lnTo>
                  <a:pt x="31750" y="816990"/>
                </a:lnTo>
                <a:lnTo>
                  <a:pt x="31750" y="804290"/>
                </a:lnTo>
                <a:close/>
              </a:path>
              <a:path w="76200" h="880745">
                <a:moveTo>
                  <a:pt x="44450" y="0"/>
                </a:moveTo>
                <a:lnTo>
                  <a:pt x="31750" y="0"/>
                </a:lnTo>
                <a:lnTo>
                  <a:pt x="31750" y="816990"/>
                </a:lnTo>
                <a:lnTo>
                  <a:pt x="44450" y="816990"/>
                </a:lnTo>
                <a:lnTo>
                  <a:pt x="44450" y="0"/>
                </a:lnTo>
                <a:close/>
              </a:path>
              <a:path w="76200" h="880745">
                <a:moveTo>
                  <a:pt x="76200" y="804290"/>
                </a:moveTo>
                <a:lnTo>
                  <a:pt x="44450" y="804290"/>
                </a:lnTo>
                <a:lnTo>
                  <a:pt x="44450" y="816990"/>
                </a:lnTo>
                <a:lnTo>
                  <a:pt x="69850" y="816990"/>
                </a:lnTo>
                <a:lnTo>
                  <a:pt x="76200" y="80429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9365622" y="3862552"/>
            <a:ext cx="864334" cy="1173327"/>
          </a:xfrm>
          <a:custGeom>
            <a:avLst/>
            <a:gdLst/>
            <a:ahLst/>
            <a:cxnLst/>
            <a:rect l="l" t="t" r="r" b="b"/>
            <a:pathLst>
              <a:path w="648334" h="880110">
                <a:moveTo>
                  <a:pt x="597769" y="822246"/>
                </a:moveTo>
                <a:lnTo>
                  <a:pt x="572262" y="840994"/>
                </a:lnTo>
                <a:lnTo>
                  <a:pt x="647953" y="879856"/>
                </a:lnTo>
                <a:lnTo>
                  <a:pt x="639855" y="832485"/>
                </a:lnTo>
                <a:lnTo>
                  <a:pt x="605282" y="832485"/>
                </a:lnTo>
                <a:lnTo>
                  <a:pt x="597769" y="822246"/>
                </a:lnTo>
                <a:close/>
              </a:path>
              <a:path w="648334" h="880110">
                <a:moveTo>
                  <a:pt x="608023" y="814709"/>
                </a:moveTo>
                <a:lnTo>
                  <a:pt x="597769" y="822246"/>
                </a:lnTo>
                <a:lnTo>
                  <a:pt x="605282" y="832485"/>
                </a:lnTo>
                <a:lnTo>
                  <a:pt x="615569" y="824991"/>
                </a:lnTo>
                <a:lnTo>
                  <a:pt x="608023" y="814709"/>
                </a:lnTo>
                <a:close/>
              </a:path>
              <a:path w="648334" h="880110">
                <a:moveTo>
                  <a:pt x="633602" y="795909"/>
                </a:moveTo>
                <a:lnTo>
                  <a:pt x="608023" y="814709"/>
                </a:lnTo>
                <a:lnTo>
                  <a:pt x="615569" y="824991"/>
                </a:lnTo>
                <a:lnTo>
                  <a:pt x="605282" y="832485"/>
                </a:lnTo>
                <a:lnTo>
                  <a:pt x="639855" y="832485"/>
                </a:lnTo>
                <a:lnTo>
                  <a:pt x="633602" y="795909"/>
                </a:lnTo>
                <a:close/>
              </a:path>
              <a:path w="648334" h="880110">
                <a:moveTo>
                  <a:pt x="10160" y="0"/>
                </a:moveTo>
                <a:lnTo>
                  <a:pt x="0" y="7619"/>
                </a:lnTo>
                <a:lnTo>
                  <a:pt x="597769" y="822246"/>
                </a:lnTo>
                <a:lnTo>
                  <a:pt x="608023" y="814709"/>
                </a:lnTo>
                <a:lnTo>
                  <a:pt x="10160"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9367993" y="3860352"/>
            <a:ext cx="1919143" cy="1175867"/>
          </a:xfrm>
          <a:custGeom>
            <a:avLst/>
            <a:gdLst/>
            <a:ahLst/>
            <a:cxnLst/>
            <a:rect l="l" t="t" r="r" b="b"/>
            <a:pathLst>
              <a:path w="1439545" h="882014">
                <a:moveTo>
                  <a:pt x="1370811" y="847345"/>
                </a:moveTo>
                <a:lnTo>
                  <a:pt x="1354328" y="874394"/>
                </a:lnTo>
                <a:lnTo>
                  <a:pt x="1439164" y="881507"/>
                </a:lnTo>
                <a:lnTo>
                  <a:pt x="1421891" y="853947"/>
                </a:lnTo>
                <a:lnTo>
                  <a:pt x="1381633" y="853947"/>
                </a:lnTo>
                <a:lnTo>
                  <a:pt x="1370811" y="847345"/>
                </a:lnTo>
                <a:close/>
              </a:path>
              <a:path w="1439545" h="882014">
                <a:moveTo>
                  <a:pt x="1377487" y="836390"/>
                </a:moveTo>
                <a:lnTo>
                  <a:pt x="1370811" y="847345"/>
                </a:lnTo>
                <a:lnTo>
                  <a:pt x="1381633" y="853947"/>
                </a:lnTo>
                <a:lnTo>
                  <a:pt x="1388364" y="843026"/>
                </a:lnTo>
                <a:lnTo>
                  <a:pt x="1377487" y="836390"/>
                </a:lnTo>
                <a:close/>
              </a:path>
              <a:path w="1439545" h="882014">
                <a:moveTo>
                  <a:pt x="1393952" y="809370"/>
                </a:moveTo>
                <a:lnTo>
                  <a:pt x="1377487" y="836390"/>
                </a:lnTo>
                <a:lnTo>
                  <a:pt x="1388364" y="843026"/>
                </a:lnTo>
                <a:lnTo>
                  <a:pt x="1381633" y="853947"/>
                </a:lnTo>
                <a:lnTo>
                  <a:pt x="1421891" y="853947"/>
                </a:lnTo>
                <a:lnTo>
                  <a:pt x="1393952" y="809370"/>
                </a:lnTo>
                <a:close/>
              </a:path>
              <a:path w="1439545" h="882014">
                <a:moveTo>
                  <a:pt x="6604" y="0"/>
                </a:moveTo>
                <a:lnTo>
                  <a:pt x="0" y="10921"/>
                </a:lnTo>
                <a:lnTo>
                  <a:pt x="1370811" y="847345"/>
                </a:lnTo>
                <a:lnTo>
                  <a:pt x="1377487" y="836390"/>
                </a:lnTo>
                <a:lnTo>
                  <a:pt x="6604"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8145226" y="4312582"/>
            <a:ext cx="439363" cy="308993"/>
          </a:xfrm>
          <a:custGeom>
            <a:avLst/>
            <a:gdLst/>
            <a:ahLst/>
            <a:cxnLst/>
            <a:rect l="l" t="t" r="r" b="b"/>
            <a:pathLst>
              <a:path w="329564" h="231775">
                <a:moveTo>
                  <a:pt x="0" y="231648"/>
                </a:moveTo>
                <a:lnTo>
                  <a:pt x="329184" y="231648"/>
                </a:lnTo>
                <a:lnTo>
                  <a:pt x="329184" y="0"/>
                </a:lnTo>
                <a:lnTo>
                  <a:pt x="0" y="0"/>
                </a:lnTo>
                <a:lnTo>
                  <a:pt x="0" y="231648"/>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8271533" y="4320709"/>
            <a:ext cx="286475" cy="268189"/>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8691763" y="4312582"/>
            <a:ext cx="423278" cy="308993"/>
          </a:xfrm>
          <a:custGeom>
            <a:avLst/>
            <a:gdLst/>
            <a:ahLst/>
            <a:cxnLst/>
            <a:rect l="l" t="t" r="r" b="b"/>
            <a:pathLst>
              <a:path w="317500" h="231775">
                <a:moveTo>
                  <a:pt x="0" y="231648"/>
                </a:moveTo>
                <a:lnTo>
                  <a:pt x="316992" y="231648"/>
                </a:lnTo>
                <a:lnTo>
                  <a:pt x="316992" y="0"/>
                </a:lnTo>
                <a:lnTo>
                  <a:pt x="0" y="0"/>
                </a:lnTo>
                <a:lnTo>
                  <a:pt x="0" y="231648"/>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8815360" y="4320709"/>
            <a:ext cx="268189" cy="268189"/>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9579631" y="4312582"/>
            <a:ext cx="423278" cy="308993"/>
          </a:xfrm>
          <a:custGeom>
            <a:avLst/>
            <a:gdLst/>
            <a:ahLst/>
            <a:cxnLst/>
            <a:rect l="l" t="t" r="r" b="b"/>
            <a:pathLst>
              <a:path w="317500" h="231775">
                <a:moveTo>
                  <a:pt x="0" y="231648"/>
                </a:moveTo>
                <a:lnTo>
                  <a:pt x="316992" y="231648"/>
                </a:lnTo>
                <a:lnTo>
                  <a:pt x="316992" y="0"/>
                </a:lnTo>
                <a:lnTo>
                  <a:pt x="0" y="0"/>
                </a:lnTo>
                <a:lnTo>
                  <a:pt x="0" y="231648"/>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9703567" y="4320709"/>
            <a:ext cx="268189" cy="268189"/>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146"/>
          <p:cNvSpPr/>
          <p:nvPr/>
        </p:nvSpPr>
        <p:spPr>
          <a:xfrm>
            <a:off x="10140390" y="4312582"/>
            <a:ext cx="423278" cy="308993"/>
          </a:xfrm>
          <a:custGeom>
            <a:avLst/>
            <a:gdLst/>
            <a:ahLst/>
            <a:cxnLst/>
            <a:rect l="l" t="t" r="r" b="b"/>
            <a:pathLst>
              <a:path w="317500" h="231775">
                <a:moveTo>
                  <a:pt x="0" y="231648"/>
                </a:moveTo>
                <a:lnTo>
                  <a:pt x="316992" y="231648"/>
                </a:lnTo>
                <a:lnTo>
                  <a:pt x="316992" y="0"/>
                </a:lnTo>
                <a:lnTo>
                  <a:pt x="0" y="0"/>
                </a:lnTo>
                <a:lnTo>
                  <a:pt x="0" y="231648"/>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147"/>
          <p:cNvSpPr/>
          <p:nvPr/>
        </p:nvSpPr>
        <p:spPr>
          <a:xfrm>
            <a:off x="10264666" y="4320709"/>
            <a:ext cx="268189" cy="268189"/>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148"/>
          <p:cNvSpPr/>
          <p:nvPr/>
        </p:nvSpPr>
        <p:spPr>
          <a:xfrm>
            <a:off x="9270469" y="4988745"/>
            <a:ext cx="394969" cy="597735"/>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5552055" y="4349153"/>
            <a:ext cx="1317242" cy="723806"/>
          </a:xfrm>
          <a:custGeom>
            <a:avLst/>
            <a:gdLst/>
            <a:ahLst/>
            <a:cxnLst/>
            <a:rect l="l" t="t" r="r" b="b"/>
            <a:pathLst>
              <a:path w="988060" h="542925">
                <a:moveTo>
                  <a:pt x="716279" y="0"/>
                </a:moveTo>
                <a:lnTo>
                  <a:pt x="716279" y="135635"/>
                </a:lnTo>
                <a:lnTo>
                  <a:pt x="0" y="135635"/>
                </a:lnTo>
                <a:lnTo>
                  <a:pt x="0" y="406907"/>
                </a:lnTo>
                <a:lnTo>
                  <a:pt x="716279" y="406907"/>
                </a:lnTo>
                <a:lnTo>
                  <a:pt x="716279" y="542543"/>
                </a:lnTo>
                <a:lnTo>
                  <a:pt x="987551" y="271271"/>
                </a:lnTo>
                <a:lnTo>
                  <a:pt x="716279" y="0"/>
                </a:lnTo>
                <a:close/>
              </a:path>
            </a:pathLst>
          </a:custGeom>
          <a:solidFill>
            <a:schemeClr val="tx2"/>
          </a:solidFill>
          <a:ln w="22225">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Shape 52">
            <a:extLst>
              <a:ext uri="{FF2B5EF4-FFF2-40B4-BE49-F238E27FC236}">
                <a16:creationId xmlns:a16="http://schemas.microsoft.com/office/drawing/2014/main" id="{E6D09699-BEFE-6A4A-A62B-C09F3F4EA2E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4" name="Shape 53">
            <a:extLst>
              <a:ext uri="{FF2B5EF4-FFF2-40B4-BE49-F238E27FC236}">
                <a16:creationId xmlns:a16="http://schemas.microsoft.com/office/drawing/2014/main" id="{63DF5E49-AA68-204E-B2F9-F862C984DFF7}"/>
              </a:ext>
            </a:extLst>
          </p:cNvPr>
          <p:cNvSpPr txBox="1"/>
          <p:nvPr/>
        </p:nvSpPr>
        <p:spPr>
          <a:xfrm>
            <a:off x="279870" y="1141658"/>
            <a:ext cx="11267565" cy="150659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How does the algorithm handle numerical attributes?</a:t>
            </a:r>
          </a:p>
          <a:p>
            <a:pPr marL="959904" indent="-457154" defTabSz="1219078" latinLnBrk="0">
              <a:buFont typeface="Wingdings" pitchFamily="2" charset="2"/>
              <a:buChar char="Ø"/>
            </a:pPr>
            <a:r>
              <a:rPr lang="en" sz="2400" kern="0" dirty="0">
                <a:solidFill>
                  <a:srgbClr val="000000"/>
                </a:solidFill>
                <a:latin typeface="Arial"/>
                <a:cs typeface="Arial"/>
                <a:sym typeface="Arial"/>
              </a:rPr>
              <a:t>Any numerical attribute would almost always bring entropy down to zero</a:t>
            </a:r>
          </a:p>
          <a:p>
            <a:pPr marL="959904" indent="-457154" defTabSz="1219078" latinLnBrk="0">
              <a:buFont typeface="Wingdings" pitchFamily="2" charset="2"/>
              <a:buChar char="Ø"/>
            </a:pPr>
            <a:r>
              <a:rPr lang="en" sz="2400" kern="0" dirty="0">
                <a:solidFill>
                  <a:srgbClr val="000000"/>
                </a:solidFill>
                <a:latin typeface="Arial"/>
                <a:cs typeface="Arial"/>
                <a:sym typeface="Arial"/>
              </a:rPr>
              <a:t>This means it will completely overfit the training data</a:t>
            </a:r>
          </a:p>
        </p:txBody>
      </p:sp>
      <p:sp>
        <p:nvSpPr>
          <p:cNvPr id="155" name="TextBox 154">
            <a:extLst>
              <a:ext uri="{FF2B5EF4-FFF2-40B4-BE49-F238E27FC236}">
                <a16:creationId xmlns:a16="http://schemas.microsoft.com/office/drawing/2014/main" id="{B59EFC7D-A2CD-D84E-AF2C-787C3EE97C4B}"/>
              </a:ext>
            </a:extLst>
          </p:cNvPr>
          <p:cNvSpPr txBox="1"/>
          <p:nvPr/>
        </p:nvSpPr>
        <p:spPr>
          <a:xfrm>
            <a:off x="716730" y="2579072"/>
            <a:ext cx="4423391" cy="379463"/>
          </a:xfrm>
          <a:prstGeom prst="rect">
            <a:avLst/>
          </a:prstGeom>
          <a:noFill/>
          <a:ln w="31750">
            <a:solidFill>
              <a:srgbClr val="FF0000"/>
            </a:solidFill>
          </a:ln>
        </p:spPr>
        <p:txBody>
          <a:bodyPr wrap="square" rtlCol="0">
            <a:spAutoFit/>
          </a:bodyPr>
          <a:lstStyle/>
          <a:p>
            <a:pPr algn="ctr" defTabSz="1219078" latinLnBrk="0"/>
            <a:r>
              <a:rPr lang="en-US" sz="1866" kern="0" dirty="0">
                <a:solidFill>
                  <a:srgbClr val="000000"/>
                </a:solidFill>
                <a:latin typeface="Arial"/>
                <a:cs typeface="Arial"/>
                <a:sym typeface="Arial"/>
              </a:rPr>
              <a:t>Consider a numerical value for humidity</a:t>
            </a:r>
          </a:p>
        </p:txBody>
      </p:sp>
    </p:spTree>
    <p:extLst>
      <p:ext uri="{BB962C8B-B14F-4D97-AF65-F5344CB8AC3E}">
        <p14:creationId xmlns:p14="http://schemas.microsoft.com/office/powerpoint/2010/main" val="382651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54">
                                            <p:txEl>
                                              <p:pRg st="1" end="1"/>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5"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90" name="object 90"/>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02">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91" name="object 91"/>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6063562" y="468892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30" name="object 130"/>
          <p:cNvGraphicFramePr>
            <a:graphicFrameLocks noGrp="1"/>
          </p:cNvGraphicFramePr>
          <p:nvPr/>
        </p:nvGraphicFramePr>
        <p:xfrm>
          <a:off x="6046631"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23727">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131" name="object 131"/>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11267565"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5D805CFB-73BF-7F48-B265-59B43AEC4E10}"/>
                  </a:ext>
                </a:extLst>
              </p:cNvPr>
              <p:cNvSpPr txBox="1"/>
              <p:nvPr/>
            </p:nvSpPr>
            <p:spPr>
              <a:xfrm>
                <a:off x="5875626" y="1679980"/>
                <a:ext cx="5518477" cy="379463"/>
              </a:xfrm>
              <a:prstGeom prst="rect">
                <a:avLst/>
              </a:prstGeom>
              <a:noFill/>
              <a:ln w="31750">
                <a:solidFill>
                  <a:srgbClr val="FF0000"/>
                </a:solidFill>
              </a:ln>
            </p:spPr>
            <p:txBody>
              <a:bodyPr wrap="square" rtlCol="0">
                <a:spAutoFit/>
              </a:bodyPr>
              <a:lstStyle/>
              <a:p>
                <a:pPr algn="ctr" defTabSz="1219078" latinLnBrk="0"/>
                <a:r>
                  <a:rPr lang="en-US" sz="1866" kern="0" dirty="0">
                    <a:solidFill>
                      <a:srgbClr val="000000"/>
                    </a:solidFill>
                    <a:latin typeface="Arial"/>
                    <a:cs typeface="Arial"/>
                    <a:sym typeface="Arial"/>
                  </a:rPr>
                  <a:t>Gain of numerical attribute </a:t>
                </a:r>
                <a14:m>
                  <m:oMath xmlns:m="http://schemas.openxmlformats.org/officeDocument/2006/math">
                    <m:r>
                      <a:rPr lang="en-US" sz="1866" i="1" kern="0" dirty="0">
                        <a:solidFill>
                          <a:srgbClr val="000000"/>
                        </a:solidFill>
                        <a:latin typeface="Cambria Math" panose="02040503050406030204" pitchFamily="18" charset="0"/>
                        <a:sym typeface="Arial"/>
                      </a:rPr>
                      <m:t>𝑎</m:t>
                    </m:r>
                  </m:oMath>
                </a14:m>
                <a:r>
                  <a:rPr lang="en-US" sz="1866" kern="0" dirty="0">
                    <a:solidFill>
                      <a:srgbClr val="000000"/>
                    </a:solidFill>
                    <a:latin typeface="Arial"/>
                    <a:cs typeface="Arial"/>
                    <a:sym typeface="Arial"/>
                  </a:rPr>
                  <a:t> if we split at value </a:t>
                </a:r>
                <a14:m>
                  <m:oMath xmlns:m="http://schemas.openxmlformats.org/officeDocument/2006/math">
                    <m:r>
                      <a:rPr lang="en-US" sz="1866" i="1" kern="0">
                        <a:solidFill>
                          <a:srgbClr val="000000"/>
                        </a:solidFill>
                        <a:latin typeface="Cambria Math" panose="02040503050406030204" pitchFamily="18" charset="0"/>
                        <a:sym typeface="Arial"/>
                      </a:rPr>
                      <m:t>𝑡</m:t>
                    </m:r>
                  </m:oMath>
                </a14:m>
                <a:endParaRPr lang="en-US" sz="1866" kern="0" dirty="0">
                  <a:solidFill>
                    <a:srgbClr val="000000"/>
                  </a:solidFill>
                  <a:latin typeface="Arial"/>
                  <a:cs typeface="Arial"/>
                  <a:sym typeface="Arial"/>
                </a:endParaRPr>
              </a:p>
            </p:txBody>
          </p:sp>
        </mc:Choice>
        <mc:Fallback xmlns="">
          <p:sp>
            <p:nvSpPr>
              <p:cNvPr id="157" name="TextBox 156">
                <a:extLst>
                  <a:ext uri="{FF2B5EF4-FFF2-40B4-BE49-F238E27FC236}">
                    <a16:creationId xmlns:a16="http://schemas.microsoft.com/office/drawing/2014/main" id="{5D805CFB-73BF-7F48-B265-59B43AEC4E10}"/>
                  </a:ext>
                </a:extLst>
              </p:cNvPr>
              <p:cNvSpPr txBox="1">
                <a:spLocks noRot="1" noChangeAspect="1" noMove="1" noResize="1" noEditPoints="1" noAdjustHandles="1" noChangeArrowheads="1" noChangeShapeType="1" noTextEdit="1"/>
              </p:cNvSpPr>
              <p:nvPr/>
            </p:nvSpPr>
            <p:spPr>
              <a:xfrm>
                <a:off x="5875626" y="1679980"/>
                <a:ext cx="5518477" cy="379463"/>
              </a:xfrm>
              <a:prstGeom prst="rect">
                <a:avLst/>
              </a:prstGeom>
              <a:blipFill>
                <a:blip r:embed="rId46"/>
                <a:stretch>
                  <a:fillRect t="-4478" b="-19403"/>
                </a:stretch>
              </a:blipFill>
              <a:ln w="31750">
                <a:solidFill>
                  <a:srgbClr val="FF0000"/>
                </a:solidFill>
              </a:ln>
            </p:spPr>
            <p:txBody>
              <a:bodyPr/>
              <a:lstStyle/>
              <a:p>
                <a:r>
                  <a:rPr lang="tr-TR">
                    <a:noFill/>
                  </a:rPr>
                  <a:t> </a:t>
                </a:r>
              </a:p>
            </p:txBody>
          </p:sp>
        </mc:Fallback>
      </mc:AlternateContent>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Tree>
    <p:extLst>
      <p:ext uri="{BB962C8B-B14F-4D97-AF65-F5344CB8AC3E}">
        <p14:creationId xmlns:p14="http://schemas.microsoft.com/office/powerpoint/2010/main" val="121956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5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2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29"/>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3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5"/>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6"/>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3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4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41"/>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4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3"/>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4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9" grpId="0" animBg="1"/>
      <p:bldP spid="150" grpId="0" animBg="1"/>
      <p:bldP spid="157" grpId="0" animBg="1"/>
      <p:bldP spid="158" grpId="0" animBg="1"/>
      <p:bldP spid="159"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46" name="object 54">
            <a:extLst>
              <a:ext uri="{FF2B5EF4-FFF2-40B4-BE49-F238E27FC236}">
                <a16:creationId xmlns:a16="http://schemas.microsoft.com/office/drawing/2014/main" id="{85C8EC6D-FBF8-FC43-BF78-28B108DC289C}"/>
              </a:ext>
            </a:extLst>
          </p:cNvPr>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55">
            <a:extLst>
              <a:ext uri="{FF2B5EF4-FFF2-40B4-BE49-F238E27FC236}">
                <a16:creationId xmlns:a16="http://schemas.microsoft.com/office/drawing/2014/main" id="{B5F2246D-D6B1-3D43-949F-6BC7704C6EEA}"/>
              </a:ext>
            </a:extLst>
          </p:cNvPr>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56">
            <a:extLst>
              <a:ext uri="{FF2B5EF4-FFF2-40B4-BE49-F238E27FC236}">
                <a16:creationId xmlns:a16="http://schemas.microsoft.com/office/drawing/2014/main" id="{90DEA5B3-EB51-BF47-8578-740F11CE9976}"/>
              </a:ext>
            </a:extLst>
          </p:cNvPr>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57">
            <a:extLst>
              <a:ext uri="{FF2B5EF4-FFF2-40B4-BE49-F238E27FC236}">
                <a16:creationId xmlns:a16="http://schemas.microsoft.com/office/drawing/2014/main" id="{3BEDD978-5072-0746-AB75-D4DB65899401}"/>
              </a:ext>
            </a:extLst>
          </p:cNvPr>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58">
            <a:extLst>
              <a:ext uri="{FF2B5EF4-FFF2-40B4-BE49-F238E27FC236}">
                <a16:creationId xmlns:a16="http://schemas.microsoft.com/office/drawing/2014/main" id="{7FAEF5F5-E24B-7646-9B18-A65587A2B1A1}"/>
              </a:ext>
            </a:extLst>
          </p:cNvPr>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59">
            <a:extLst>
              <a:ext uri="{FF2B5EF4-FFF2-40B4-BE49-F238E27FC236}">
                <a16:creationId xmlns:a16="http://schemas.microsoft.com/office/drawing/2014/main" id="{C0FC31F3-208E-054C-B688-C012AA0762AA}"/>
              </a:ext>
            </a:extLst>
          </p:cNvPr>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60">
            <a:extLst>
              <a:ext uri="{FF2B5EF4-FFF2-40B4-BE49-F238E27FC236}">
                <a16:creationId xmlns:a16="http://schemas.microsoft.com/office/drawing/2014/main" id="{95C52772-5CEB-4644-B0BA-ACC13D8D7A68}"/>
              </a:ext>
            </a:extLst>
          </p:cNvPr>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61">
            <a:extLst>
              <a:ext uri="{FF2B5EF4-FFF2-40B4-BE49-F238E27FC236}">
                <a16:creationId xmlns:a16="http://schemas.microsoft.com/office/drawing/2014/main" id="{1FF32A5F-A8D7-5B47-A9F9-CC5861420226}"/>
              </a:ext>
            </a:extLst>
          </p:cNvPr>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62">
            <a:extLst>
              <a:ext uri="{FF2B5EF4-FFF2-40B4-BE49-F238E27FC236}">
                <a16:creationId xmlns:a16="http://schemas.microsoft.com/office/drawing/2014/main" id="{AAAC75CB-302F-2A46-A907-0A283C9E72AA}"/>
              </a:ext>
            </a:extLst>
          </p:cNvPr>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63">
            <a:extLst>
              <a:ext uri="{FF2B5EF4-FFF2-40B4-BE49-F238E27FC236}">
                <a16:creationId xmlns:a16="http://schemas.microsoft.com/office/drawing/2014/main" id="{E013D8DD-5C25-5C4A-8E59-5D738218B244}"/>
              </a:ext>
            </a:extLst>
          </p:cNvPr>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64">
            <a:extLst>
              <a:ext uri="{FF2B5EF4-FFF2-40B4-BE49-F238E27FC236}">
                <a16:creationId xmlns:a16="http://schemas.microsoft.com/office/drawing/2014/main" id="{DF6DC520-3B02-764C-A436-F15433D63A7E}"/>
              </a:ext>
            </a:extLst>
          </p:cNvPr>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5">
            <a:extLst>
              <a:ext uri="{FF2B5EF4-FFF2-40B4-BE49-F238E27FC236}">
                <a16:creationId xmlns:a16="http://schemas.microsoft.com/office/drawing/2014/main" id="{7A059DAB-F144-EB41-ABEE-96943738FDDE}"/>
              </a:ext>
            </a:extLst>
          </p:cNvPr>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66">
            <a:extLst>
              <a:ext uri="{FF2B5EF4-FFF2-40B4-BE49-F238E27FC236}">
                <a16:creationId xmlns:a16="http://schemas.microsoft.com/office/drawing/2014/main" id="{6E8E749D-14B8-5A40-AEC2-D95B57C9B7C6}"/>
              </a:ext>
            </a:extLst>
          </p:cNvPr>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67">
            <a:extLst>
              <a:ext uri="{FF2B5EF4-FFF2-40B4-BE49-F238E27FC236}">
                <a16:creationId xmlns:a16="http://schemas.microsoft.com/office/drawing/2014/main" id="{DF081EC4-3980-D746-A591-D402C56DA5EE}"/>
              </a:ext>
            </a:extLst>
          </p:cNvPr>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68">
            <a:extLst>
              <a:ext uri="{FF2B5EF4-FFF2-40B4-BE49-F238E27FC236}">
                <a16:creationId xmlns:a16="http://schemas.microsoft.com/office/drawing/2014/main" id="{8B9637A4-0D0F-E04A-9CBA-859A14FF35C2}"/>
              </a:ext>
            </a:extLst>
          </p:cNvPr>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69">
            <a:extLst>
              <a:ext uri="{FF2B5EF4-FFF2-40B4-BE49-F238E27FC236}">
                <a16:creationId xmlns:a16="http://schemas.microsoft.com/office/drawing/2014/main" id="{D343B4F3-6874-D047-A114-3016C7B48BC0}"/>
              </a:ext>
            </a:extLst>
          </p:cNvPr>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69" name="object 70">
            <a:extLst>
              <a:ext uri="{FF2B5EF4-FFF2-40B4-BE49-F238E27FC236}">
                <a16:creationId xmlns:a16="http://schemas.microsoft.com/office/drawing/2014/main" id="{58A1E0F7-3469-8B42-9F72-DA0B4E2E1198}"/>
              </a:ext>
            </a:extLst>
          </p:cNvPr>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99939">
                <a:tc>
                  <a:txBody>
                    <a:bodyPr/>
                    <a:lstStyle/>
                    <a:p>
                      <a:pPr>
                        <a:lnSpc>
                          <a:spcPct val="100000"/>
                        </a:lnSpc>
                      </a:pPr>
                      <a:endParaRPr sz="900" dirty="0">
                        <a:latin typeface="Times New Roman"/>
                        <a:cs typeface="Times New Roman"/>
                      </a:endParaRPr>
                    </a:p>
                  </a:txBody>
                  <a:tcPr marL="0" marR="0" marT="0" marB="0">
                    <a:lnB w="38100">
                      <a:solidFill>
                        <a:srgbClr val="F44336"/>
                      </a:solidFill>
                      <a:prstDash val="solid"/>
                    </a:lnB>
                  </a:tcPr>
                </a:tc>
                <a:tc>
                  <a:txBody>
                    <a:bodyPr/>
                    <a:lstStyle/>
                    <a:p>
                      <a:pPr>
                        <a:lnSpc>
                          <a:spcPct val="100000"/>
                        </a:lnSpc>
                      </a:pPr>
                      <a:endParaRPr sz="900">
                        <a:latin typeface="Times New Roman"/>
                        <a:cs typeface="Times New Roman"/>
                      </a:endParaRPr>
                    </a:p>
                  </a:txBody>
                  <a:tcPr marL="0" marR="0" marT="0" marB="0">
                    <a:lnB w="38100">
                      <a:solidFill>
                        <a:srgbClr val="F44336"/>
                      </a:solidFill>
                      <a:prstDash val="solid"/>
                    </a:lnB>
                  </a:tcPr>
                </a:tc>
                <a:extLst>
                  <a:ext uri="{0D108BD9-81ED-4DB2-BD59-A6C34878D82A}">
                    <a16:rowId xmlns:a16="http://schemas.microsoft.com/office/drawing/2014/main" val="10007"/>
                  </a:ext>
                </a:extLst>
              </a:tr>
              <a:tr h="235849">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170" name="object 71">
            <a:extLst>
              <a:ext uri="{FF2B5EF4-FFF2-40B4-BE49-F238E27FC236}">
                <a16:creationId xmlns:a16="http://schemas.microsoft.com/office/drawing/2014/main" id="{229D157C-E66E-D447-A911-809ED803EA24}"/>
              </a:ext>
            </a:extLst>
          </p:cNvPr>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72">
            <a:extLst>
              <a:ext uri="{FF2B5EF4-FFF2-40B4-BE49-F238E27FC236}">
                <a16:creationId xmlns:a16="http://schemas.microsoft.com/office/drawing/2014/main" id="{6184B686-00B1-EB48-8810-392E60ECC8DF}"/>
              </a:ext>
            </a:extLst>
          </p:cNvPr>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73">
            <a:extLst>
              <a:ext uri="{FF2B5EF4-FFF2-40B4-BE49-F238E27FC236}">
                <a16:creationId xmlns:a16="http://schemas.microsoft.com/office/drawing/2014/main" id="{3A4AE534-AE7A-D64B-BDB4-A309141C47DC}"/>
              </a:ext>
            </a:extLst>
          </p:cNvPr>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74">
            <a:extLst>
              <a:ext uri="{FF2B5EF4-FFF2-40B4-BE49-F238E27FC236}">
                <a16:creationId xmlns:a16="http://schemas.microsoft.com/office/drawing/2014/main" id="{80BAB2FE-BD4F-164E-9767-68767DC53F68}"/>
              </a:ext>
            </a:extLst>
          </p:cNvPr>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75">
            <a:extLst>
              <a:ext uri="{FF2B5EF4-FFF2-40B4-BE49-F238E27FC236}">
                <a16:creationId xmlns:a16="http://schemas.microsoft.com/office/drawing/2014/main" id="{80770502-B233-2441-8D87-2731A43C1FA2}"/>
              </a:ext>
            </a:extLst>
          </p:cNvPr>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76">
            <a:extLst>
              <a:ext uri="{FF2B5EF4-FFF2-40B4-BE49-F238E27FC236}">
                <a16:creationId xmlns:a16="http://schemas.microsoft.com/office/drawing/2014/main" id="{9E031F7C-5B58-7F46-8A61-297B159F1C85}"/>
              </a:ext>
            </a:extLst>
          </p:cNvPr>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77">
            <a:extLst>
              <a:ext uri="{FF2B5EF4-FFF2-40B4-BE49-F238E27FC236}">
                <a16:creationId xmlns:a16="http://schemas.microsoft.com/office/drawing/2014/main" id="{D6FB6467-9DF8-CE46-A72B-519260EF5C90}"/>
              </a:ext>
            </a:extLst>
          </p:cNvPr>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78">
            <a:extLst>
              <a:ext uri="{FF2B5EF4-FFF2-40B4-BE49-F238E27FC236}">
                <a16:creationId xmlns:a16="http://schemas.microsoft.com/office/drawing/2014/main" id="{C9A9233B-4537-DA48-963E-ADED8019B3C3}"/>
              </a:ext>
            </a:extLst>
          </p:cNvPr>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79">
            <a:extLst>
              <a:ext uri="{FF2B5EF4-FFF2-40B4-BE49-F238E27FC236}">
                <a16:creationId xmlns:a16="http://schemas.microsoft.com/office/drawing/2014/main" id="{8DD79752-AD73-4A4B-A395-D26CD4FADF54}"/>
              </a:ext>
            </a:extLst>
          </p:cNvPr>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80">
            <a:extLst>
              <a:ext uri="{FF2B5EF4-FFF2-40B4-BE49-F238E27FC236}">
                <a16:creationId xmlns:a16="http://schemas.microsoft.com/office/drawing/2014/main" id="{44B4E838-C135-EB4E-BECE-9B8427CDC3C9}"/>
              </a:ext>
            </a:extLst>
          </p:cNvPr>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81">
            <a:extLst>
              <a:ext uri="{FF2B5EF4-FFF2-40B4-BE49-F238E27FC236}">
                <a16:creationId xmlns:a16="http://schemas.microsoft.com/office/drawing/2014/main" id="{42BAC58B-799F-184F-A330-90117950928B}"/>
              </a:ext>
            </a:extLst>
          </p:cNvPr>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82">
            <a:extLst>
              <a:ext uri="{FF2B5EF4-FFF2-40B4-BE49-F238E27FC236}">
                <a16:creationId xmlns:a16="http://schemas.microsoft.com/office/drawing/2014/main" id="{E06774CE-F94F-2F46-B495-B2B0883FC13A}"/>
              </a:ext>
            </a:extLst>
          </p:cNvPr>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83">
            <a:extLst>
              <a:ext uri="{FF2B5EF4-FFF2-40B4-BE49-F238E27FC236}">
                <a16:creationId xmlns:a16="http://schemas.microsoft.com/office/drawing/2014/main" id="{0C7E6707-4A4C-9A4E-B350-6B8D08B85531}"/>
              </a:ext>
            </a:extLst>
          </p:cNvPr>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84">
            <a:extLst>
              <a:ext uri="{FF2B5EF4-FFF2-40B4-BE49-F238E27FC236}">
                <a16:creationId xmlns:a16="http://schemas.microsoft.com/office/drawing/2014/main" id="{851F7321-EA36-A449-B4D1-903C3C332EAF}"/>
              </a:ext>
            </a:extLst>
          </p:cNvPr>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85">
            <a:extLst>
              <a:ext uri="{FF2B5EF4-FFF2-40B4-BE49-F238E27FC236}">
                <a16:creationId xmlns:a16="http://schemas.microsoft.com/office/drawing/2014/main" id="{239AD6C6-BD2C-174D-9B36-4B70065E6D12}"/>
              </a:ext>
            </a:extLst>
          </p:cNvPr>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86">
            <a:extLst>
              <a:ext uri="{FF2B5EF4-FFF2-40B4-BE49-F238E27FC236}">
                <a16:creationId xmlns:a16="http://schemas.microsoft.com/office/drawing/2014/main" id="{F3E2F6C3-D88D-D040-B5FE-F60F50138DC6}"/>
              </a:ext>
            </a:extLst>
          </p:cNvPr>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87">
            <a:extLst>
              <a:ext uri="{FF2B5EF4-FFF2-40B4-BE49-F238E27FC236}">
                <a16:creationId xmlns:a16="http://schemas.microsoft.com/office/drawing/2014/main" id="{7AE891F6-2D7F-844A-BD40-1F9E133B4DF5}"/>
              </a:ext>
            </a:extLst>
          </p:cNvPr>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88">
            <a:extLst>
              <a:ext uri="{FF2B5EF4-FFF2-40B4-BE49-F238E27FC236}">
                <a16:creationId xmlns:a16="http://schemas.microsoft.com/office/drawing/2014/main" id="{9120806C-3D24-CB41-A360-AAA5FA6E8FF8}"/>
              </a:ext>
            </a:extLst>
          </p:cNvPr>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89">
            <a:extLst>
              <a:ext uri="{FF2B5EF4-FFF2-40B4-BE49-F238E27FC236}">
                <a16:creationId xmlns:a16="http://schemas.microsoft.com/office/drawing/2014/main" id="{EA2E8710-12ED-064E-90F3-0A0B69C69664}"/>
              </a:ext>
            </a:extLst>
          </p:cNvPr>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90">
            <a:extLst>
              <a:ext uri="{FF2B5EF4-FFF2-40B4-BE49-F238E27FC236}">
                <a16:creationId xmlns:a16="http://schemas.microsoft.com/office/drawing/2014/main" id="{ABCD50CB-65C3-4B40-8BB5-443B9AFE79C5}"/>
              </a:ext>
            </a:extLst>
          </p:cNvPr>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91">
            <a:extLst>
              <a:ext uri="{FF2B5EF4-FFF2-40B4-BE49-F238E27FC236}">
                <a16:creationId xmlns:a16="http://schemas.microsoft.com/office/drawing/2014/main" id="{504B5756-52EB-A040-A97A-6F89AFE5567A}"/>
              </a:ext>
            </a:extLst>
          </p:cNvPr>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92">
            <a:extLst>
              <a:ext uri="{FF2B5EF4-FFF2-40B4-BE49-F238E27FC236}">
                <a16:creationId xmlns:a16="http://schemas.microsoft.com/office/drawing/2014/main" id="{3C585604-C9DC-1743-9E8E-72A5786A36C4}"/>
              </a:ext>
            </a:extLst>
          </p:cNvPr>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93">
            <a:extLst>
              <a:ext uri="{FF2B5EF4-FFF2-40B4-BE49-F238E27FC236}">
                <a16:creationId xmlns:a16="http://schemas.microsoft.com/office/drawing/2014/main" id="{9D4B7A9C-8FE7-6A47-92FA-1752F42789C3}"/>
              </a:ext>
            </a:extLst>
          </p:cNvPr>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94">
            <a:extLst>
              <a:ext uri="{FF2B5EF4-FFF2-40B4-BE49-F238E27FC236}">
                <a16:creationId xmlns:a16="http://schemas.microsoft.com/office/drawing/2014/main" id="{F0B5A83A-C261-7748-9119-A47E88D9632D}"/>
              </a:ext>
            </a:extLst>
          </p:cNvPr>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95">
            <a:extLst>
              <a:ext uri="{FF2B5EF4-FFF2-40B4-BE49-F238E27FC236}">
                <a16:creationId xmlns:a16="http://schemas.microsoft.com/office/drawing/2014/main" id="{9026273E-8915-1E4E-9BAB-0505FE77EBE9}"/>
              </a:ext>
            </a:extLst>
          </p:cNvPr>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96">
            <a:extLst>
              <a:ext uri="{FF2B5EF4-FFF2-40B4-BE49-F238E27FC236}">
                <a16:creationId xmlns:a16="http://schemas.microsoft.com/office/drawing/2014/main" id="{81242205-A7BC-2E43-9B87-15A832DE6FD8}"/>
              </a:ext>
            </a:extLst>
          </p:cNvPr>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97">
            <a:extLst>
              <a:ext uri="{FF2B5EF4-FFF2-40B4-BE49-F238E27FC236}">
                <a16:creationId xmlns:a16="http://schemas.microsoft.com/office/drawing/2014/main" id="{A085F8F2-4277-EE44-B86D-F61F2220715B}"/>
              </a:ext>
            </a:extLst>
          </p:cNvPr>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98">
            <a:extLst>
              <a:ext uri="{FF2B5EF4-FFF2-40B4-BE49-F238E27FC236}">
                <a16:creationId xmlns:a16="http://schemas.microsoft.com/office/drawing/2014/main" id="{0FF5D3FC-960B-B641-9074-0F40049B8414}"/>
              </a:ext>
            </a:extLst>
          </p:cNvPr>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99">
            <a:extLst>
              <a:ext uri="{FF2B5EF4-FFF2-40B4-BE49-F238E27FC236}">
                <a16:creationId xmlns:a16="http://schemas.microsoft.com/office/drawing/2014/main" id="{D036F813-49AB-3041-9780-937D2D3F6454}"/>
              </a:ext>
            </a:extLst>
          </p:cNvPr>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00">
            <a:extLst>
              <a:ext uri="{FF2B5EF4-FFF2-40B4-BE49-F238E27FC236}">
                <a16:creationId xmlns:a16="http://schemas.microsoft.com/office/drawing/2014/main" id="{C1422089-0ECE-9848-975B-231BB0C19278}"/>
              </a:ext>
            </a:extLst>
          </p:cNvPr>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101">
            <a:extLst>
              <a:ext uri="{FF2B5EF4-FFF2-40B4-BE49-F238E27FC236}">
                <a16:creationId xmlns:a16="http://schemas.microsoft.com/office/drawing/2014/main" id="{24DFF03B-AF8B-DE47-BB9F-B2C119A644F8}"/>
              </a:ext>
            </a:extLst>
          </p:cNvPr>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102">
            <a:extLst>
              <a:ext uri="{FF2B5EF4-FFF2-40B4-BE49-F238E27FC236}">
                <a16:creationId xmlns:a16="http://schemas.microsoft.com/office/drawing/2014/main" id="{5F54BD6A-BC4B-3045-A0B6-CC972A0DA095}"/>
              </a:ext>
            </a:extLst>
          </p:cNvPr>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103">
            <a:extLst>
              <a:ext uri="{FF2B5EF4-FFF2-40B4-BE49-F238E27FC236}">
                <a16:creationId xmlns:a16="http://schemas.microsoft.com/office/drawing/2014/main" id="{1DE9BE7B-1B00-BE4F-9DB0-2D0A088E5220}"/>
              </a:ext>
            </a:extLst>
          </p:cNvPr>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104">
            <a:extLst>
              <a:ext uri="{FF2B5EF4-FFF2-40B4-BE49-F238E27FC236}">
                <a16:creationId xmlns:a16="http://schemas.microsoft.com/office/drawing/2014/main" id="{D319E463-C32A-4244-9CC4-B7DB78DC87A6}"/>
              </a:ext>
            </a:extLst>
          </p:cNvPr>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105">
            <a:extLst>
              <a:ext uri="{FF2B5EF4-FFF2-40B4-BE49-F238E27FC236}">
                <a16:creationId xmlns:a16="http://schemas.microsoft.com/office/drawing/2014/main" id="{6927CE80-520D-2B4B-8D30-21C8D93E6589}"/>
              </a:ext>
            </a:extLst>
          </p:cNvPr>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106">
            <a:extLst>
              <a:ext uri="{FF2B5EF4-FFF2-40B4-BE49-F238E27FC236}">
                <a16:creationId xmlns:a16="http://schemas.microsoft.com/office/drawing/2014/main" id="{9BCCFE4D-0B3F-F349-BDDE-8B150465F8FB}"/>
              </a:ext>
            </a:extLst>
          </p:cNvPr>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107">
            <a:extLst>
              <a:ext uri="{FF2B5EF4-FFF2-40B4-BE49-F238E27FC236}">
                <a16:creationId xmlns:a16="http://schemas.microsoft.com/office/drawing/2014/main" id="{E729D938-78D8-0D4E-B528-014BB1E5ED96}"/>
              </a:ext>
            </a:extLst>
          </p:cNvPr>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108">
            <a:extLst>
              <a:ext uri="{FF2B5EF4-FFF2-40B4-BE49-F238E27FC236}">
                <a16:creationId xmlns:a16="http://schemas.microsoft.com/office/drawing/2014/main" id="{2DC6AEB1-B962-A544-95AA-28ED09A4A1E8}"/>
              </a:ext>
            </a:extLst>
          </p:cNvPr>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109">
            <a:extLst>
              <a:ext uri="{FF2B5EF4-FFF2-40B4-BE49-F238E27FC236}">
                <a16:creationId xmlns:a16="http://schemas.microsoft.com/office/drawing/2014/main" id="{772875E6-F340-4043-8F44-B4A85A7B05ED}"/>
              </a:ext>
            </a:extLst>
          </p:cNvPr>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9" name="object 110">
            <a:extLst>
              <a:ext uri="{FF2B5EF4-FFF2-40B4-BE49-F238E27FC236}">
                <a16:creationId xmlns:a16="http://schemas.microsoft.com/office/drawing/2014/main" id="{8C99ADB2-4D3B-BB47-8286-CCD274EFF7DF}"/>
              </a:ext>
            </a:extLst>
          </p:cNvPr>
          <p:cNvGraphicFramePr>
            <a:graphicFrameLocks noGrp="1"/>
          </p:cNvGraphicFramePr>
          <p:nvPr/>
        </p:nvGraphicFramePr>
        <p:xfrm>
          <a:off x="6046543"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9247">
                <a:tc>
                  <a:txBody>
                    <a:bodyPr/>
                    <a:lstStyle/>
                    <a:p>
                      <a:pPr>
                        <a:lnSpc>
                          <a:spcPct val="100000"/>
                        </a:lnSpc>
                      </a:pPr>
                      <a:endParaRPr sz="1300">
                        <a:latin typeface="Times New Roman"/>
                        <a:cs typeface="Times New Roman"/>
                      </a:endParaRPr>
                    </a:p>
                  </a:txBody>
                  <a:tcPr marL="0" marR="0" marT="0" marB="0">
                    <a:lnB w="9525">
                      <a:solidFill>
                        <a:srgbClr val="E7E7E7"/>
                      </a:solidFill>
                      <a:prstDash val="solid"/>
                    </a:lnB>
                  </a:tcPr>
                </a:tc>
                <a:extLst>
                  <a:ext uri="{0D108BD9-81ED-4DB2-BD59-A6C34878D82A}">
                    <a16:rowId xmlns:a16="http://schemas.microsoft.com/office/drawing/2014/main" val="10006"/>
                  </a:ext>
                </a:extLst>
              </a:tr>
              <a:tr h="223830">
                <a:tc>
                  <a:txBody>
                    <a:bodyPr/>
                    <a:lstStyle/>
                    <a:p>
                      <a:pPr>
                        <a:lnSpc>
                          <a:spcPct val="100000"/>
                        </a:lnSpc>
                      </a:pPr>
                      <a:endParaRPr sz="1300">
                        <a:latin typeface="Times New Roman"/>
                        <a:cs typeface="Times New Roman"/>
                      </a:endParaRPr>
                    </a:p>
                  </a:txBody>
                  <a:tcPr marL="0" marR="0" marT="0" marB="0">
                    <a:lnT w="9525">
                      <a:solidFill>
                        <a:srgbClr val="E7E7E7"/>
                      </a:solidFill>
                      <a:prstDash val="solid"/>
                    </a:lnT>
                  </a:tcPr>
                </a:tc>
                <a:extLst>
                  <a:ext uri="{0D108BD9-81ED-4DB2-BD59-A6C34878D82A}">
                    <a16:rowId xmlns:a16="http://schemas.microsoft.com/office/drawing/2014/main" val="10007"/>
                  </a:ext>
                </a:extLst>
              </a:tr>
              <a:tr h="21797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10" name="object 111">
            <a:extLst>
              <a:ext uri="{FF2B5EF4-FFF2-40B4-BE49-F238E27FC236}">
                <a16:creationId xmlns:a16="http://schemas.microsoft.com/office/drawing/2014/main" id="{FC8DFF4A-1B6B-0944-9769-C1B7291B2B84}"/>
              </a:ext>
            </a:extLst>
          </p:cNvPr>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112">
            <a:extLst>
              <a:ext uri="{FF2B5EF4-FFF2-40B4-BE49-F238E27FC236}">
                <a16:creationId xmlns:a16="http://schemas.microsoft.com/office/drawing/2014/main" id="{EB110876-9B64-1142-8B4F-D9632D78A703}"/>
              </a:ext>
            </a:extLst>
          </p:cNvPr>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113">
            <a:extLst>
              <a:ext uri="{FF2B5EF4-FFF2-40B4-BE49-F238E27FC236}">
                <a16:creationId xmlns:a16="http://schemas.microsoft.com/office/drawing/2014/main" id="{2A1B6632-0689-AF45-B7E9-A9D8A43379DA}"/>
              </a:ext>
            </a:extLst>
          </p:cNvPr>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114">
            <a:extLst>
              <a:ext uri="{FF2B5EF4-FFF2-40B4-BE49-F238E27FC236}">
                <a16:creationId xmlns:a16="http://schemas.microsoft.com/office/drawing/2014/main" id="{729C932E-AEA5-D348-A1FF-A3B1687F5ADF}"/>
              </a:ext>
            </a:extLst>
          </p:cNvPr>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115">
            <a:extLst>
              <a:ext uri="{FF2B5EF4-FFF2-40B4-BE49-F238E27FC236}">
                <a16:creationId xmlns:a16="http://schemas.microsoft.com/office/drawing/2014/main" id="{F731FD31-25A8-A342-AA63-84D8495B0F4F}"/>
              </a:ext>
            </a:extLst>
          </p:cNvPr>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116">
            <a:extLst>
              <a:ext uri="{FF2B5EF4-FFF2-40B4-BE49-F238E27FC236}">
                <a16:creationId xmlns:a16="http://schemas.microsoft.com/office/drawing/2014/main" id="{E8485CA4-062A-654A-9F4A-A920C46522EA}"/>
              </a:ext>
            </a:extLst>
          </p:cNvPr>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117">
            <a:extLst>
              <a:ext uri="{FF2B5EF4-FFF2-40B4-BE49-F238E27FC236}">
                <a16:creationId xmlns:a16="http://schemas.microsoft.com/office/drawing/2014/main" id="{20BBCD59-C36A-204E-A1AA-B5D48A96C9B0}"/>
              </a:ext>
            </a:extLst>
          </p:cNvPr>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118">
            <a:extLst>
              <a:ext uri="{FF2B5EF4-FFF2-40B4-BE49-F238E27FC236}">
                <a16:creationId xmlns:a16="http://schemas.microsoft.com/office/drawing/2014/main" id="{D615F20F-152D-2241-8F04-A8BFC841053A}"/>
              </a:ext>
            </a:extLst>
          </p:cNvPr>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119">
            <a:extLst>
              <a:ext uri="{FF2B5EF4-FFF2-40B4-BE49-F238E27FC236}">
                <a16:creationId xmlns:a16="http://schemas.microsoft.com/office/drawing/2014/main" id="{8C49DD7F-DAF0-4D49-95B4-073BD6CAC7A0}"/>
              </a:ext>
            </a:extLst>
          </p:cNvPr>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120">
            <a:extLst>
              <a:ext uri="{FF2B5EF4-FFF2-40B4-BE49-F238E27FC236}">
                <a16:creationId xmlns:a16="http://schemas.microsoft.com/office/drawing/2014/main" id="{1C8F1971-3983-A342-BC1F-A0548F82E6A7}"/>
              </a:ext>
            </a:extLst>
          </p:cNvPr>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121">
            <a:extLst>
              <a:ext uri="{FF2B5EF4-FFF2-40B4-BE49-F238E27FC236}">
                <a16:creationId xmlns:a16="http://schemas.microsoft.com/office/drawing/2014/main" id="{CF3D4832-0C21-CE4A-B7D4-E6ACBA54E170}"/>
              </a:ext>
            </a:extLst>
          </p:cNvPr>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122">
            <a:extLst>
              <a:ext uri="{FF2B5EF4-FFF2-40B4-BE49-F238E27FC236}">
                <a16:creationId xmlns:a16="http://schemas.microsoft.com/office/drawing/2014/main" id="{0DF7FB08-52C9-464A-BCC5-6391AB658378}"/>
              </a:ext>
            </a:extLst>
          </p:cNvPr>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123">
            <a:extLst>
              <a:ext uri="{FF2B5EF4-FFF2-40B4-BE49-F238E27FC236}">
                <a16:creationId xmlns:a16="http://schemas.microsoft.com/office/drawing/2014/main" id="{2722EEEA-C553-0247-9CEB-B1900D9AB3DC}"/>
              </a:ext>
            </a:extLst>
          </p:cNvPr>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124">
            <a:extLst>
              <a:ext uri="{FF2B5EF4-FFF2-40B4-BE49-F238E27FC236}">
                <a16:creationId xmlns:a16="http://schemas.microsoft.com/office/drawing/2014/main" id="{FE0917B4-1D67-3B4F-9424-02E2260ECE30}"/>
              </a:ext>
            </a:extLst>
          </p:cNvPr>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152">
            <a:extLst>
              <a:ext uri="{FF2B5EF4-FFF2-40B4-BE49-F238E27FC236}">
                <a16:creationId xmlns:a16="http://schemas.microsoft.com/office/drawing/2014/main" id="{8D31F13E-0E7B-D449-A2CE-86EA5DFDBF6B}"/>
              </a:ext>
            </a:extLst>
          </p:cNvPr>
          <p:cNvSpPr/>
          <p:nvPr/>
        </p:nvSpPr>
        <p:spPr>
          <a:xfrm>
            <a:off x="6056111" y="4700643"/>
            <a:ext cx="1134386" cy="223491"/>
          </a:xfrm>
          <a:custGeom>
            <a:avLst/>
            <a:gdLst/>
            <a:ahLst/>
            <a:cxnLst/>
            <a:rect l="l" t="t" r="r" b="b"/>
            <a:pathLst>
              <a:path w="850900" h="167639">
                <a:moveTo>
                  <a:pt x="0" y="167640"/>
                </a:moveTo>
                <a:lnTo>
                  <a:pt x="850391" y="167640"/>
                </a:lnTo>
                <a:lnTo>
                  <a:pt x="850391" y="0"/>
                </a:lnTo>
                <a:lnTo>
                  <a:pt x="0" y="0"/>
                </a:lnTo>
                <a:lnTo>
                  <a:pt x="0" y="167640"/>
                </a:lnTo>
                <a:close/>
              </a:path>
            </a:pathLst>
          </a:custGeom>
          <a:solidFill>
            <a:srgbClr val="EF4639">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5" name="object 8">
                <a:extLst>
                  <a:ext uri="{FF2B5EF4-FFF2-40B4-BE49-F238E27FC236}">
                    <a16:creationId xmlns:a16="http://schemas.microsoft.com/office/drawing/2014/main" id="{44577ABF-4F64-584D-A052-C808EAAC50E3}"/>
                  </a:ext>
                </a:extLst>
              </p:cNvPr>
              <p:cNvSpPr txBox="1"/>
              <p:nvPr/>
            </p:nvSpPr>
            <p:spPr>
              <a:xfrm>
                <a:off x="7263820" y="4651402"/>
                <a:ext cx="4388766" cy="263318"/>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left"/>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r>
                        <a:rPr lang="ro-RO" sz="1600" i="1" kern="0" spc="-7" dirty="0">
                          <a:solidFill>
                            <a:srgbClr val="000000"/>
                          </a:solidFill>
                          <a:latin typeface="Cambria Math" panose="02040503050406030204" pitchFamily="18" charset="0"/>
                          <a:cs typeface="Cambria Math"/>
                          <a:sym typeface="Arial"/>
                        </a:rPr>
                        <m:t> </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h</m:t>
                          </m:r>
                          <m:r>
                            <a:rPr lang="en-US" sz="1600" i="1" kern="0" spc="20" dirty="0">
                              <a:solidFill>
                                <a:srgbClr val="000000"/>
                              </a:solidFill>
                              <a:latin typeface="Cambria Math" panose="02040503050406030204" pitchFamily="18" charset="0"/>
                              <a:cs typeface="Cambria Math"/>
                              <a:sym typeface="Arial"/>
                            </a:rPr>
                            <m:t>𝑢𝑚𝑖𝑑𝑖𝑡𝑦</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83</m:t>
                          </m:r>
                          <m:r>
                            <a:rPr lang="en-US" sz="1600" i="1" kern="0" spc="20" dirty="0">
                              <a:solidFill>
                                <a:srgbClr val="000000"/>
                              </a:solidFill>
                              <a:latin typeface="Cambria Math" panose="02040503050406030204" pitchFamily="18" charset="0"/>
                              <a:cs typeface="Cambria Math"/>
                              <a:sym typeface="Arial"/>
                            </a:rPr>
                            <m:t>.</m:t>
                          </m:r>
                          <m:r>
                            <a:rPr lang="en-US" sz="1600" i="1" kern="0" spc="20" dirty="0">
                              <a:solidFill>
                                <a:srgbClr val="000000"/>
                              </a:solidFill>
                              <a:latin typeface="Cambria Math" panose="02040503050406030204" pitchFamily="18" charset="0"/>
                              <a:cs typeface="Cambria Math"/>
                              <a:sym typeface="Arial"/>
                            </a:rPr>
                            <m:t>5</m:t>
                          </m:r>
                        </m:e>
                      </m:d>
                      <m:r>
                        <a:rPr lang="ro-RO" sz="1600" i="1" kern="0" dirty="0">
                          <a:solidFill>
                            <a:srgbClr val="000000"/>
                          </a:solidFill>
                          <a:latin typeface="Cambria Math" panose="02040503050406030204" pitchFamily="18" charset="0"/>
                          <a:cs typeface="Cambria Math"/>
                          <a:sym typeface="Arial"/>
                        </a:rPr>
                        <m:t>=</m:t>
                      </m:r>
                    </m:oMath>
                  </m:oMathPara>
                </a14:m>
                <a:endParaRPr lang="en-US" sz="1600" kern="0" dirty="0">
                  <a:solidFill>
                    <a:srgbClr val="000000"/>
                  </a:solidFill>
                  <a:latin typeface="Cambria Math"/>
                  <a:cs typeface="Arial"/>
                  <a:sym typeface="Arial"/>
                </a:endParaRPr>
              </a:p>
            </p:txBody>
          </p:sp>
        </mc:Choice>
        <mc:Fallback xmlns="">
          <p:sp>
            <p:nvSpPr>
              <p:cNvPr id="225" name="object 8">
                <a:extLst>
                  <a:ext uri="{FF2B5EF4-FFF2-40B4-BE49-F238E27FC236}">
                    <a16:creationId xmlns:a16="http://schemas.microsoft.com/office/drawing/2014/main" id="{44577ABF-4F64-584D-A052-C808EAAC50E3}"/>
                  </a:ext>
                </a:extLst>
              </p:cNvPr>
              <p:cNvSpPr txBox="1">
                <a:spLocks noRot="1" noChangeAspect="1" noMove="1" noResize="1" noEditPoints="1" noAdjustHandles="1" noChangeArrowheads="1" noChangeShapeType="1" noTextEdit="1"/>
              </p:cNvSpPr>
              <p:nvPr/>
            </p:nvSpPr>
            <p:spPr>
              <a:xfrm>
                <a:off x="7263820" y="4651402"/>
                <a:ext cx="4388766" cy="263318"/>
              </a:xfrm>
              <a:prstGeom prst="rect">
                <a:avLst/>
              </a:prstGeom>
              <a:blipFill>
                <a:blip r:embed="rId46"/>
                <a:stretch>
                  <a:fillRect l="-1667" b="-32558"/>
                </a:stretch>
              </a:blipFill>
            </p:spPr>
            <p:txBody>
              <a:bodyPr/>
              <a:lstStyle/>
              <a:p>
                <a:r>
                  <a:rPr lang="tr-TR">
                    <a:noFill/>
                  </a:rPr>
                  <a:t> </a:t>
                </a:r>
              </a:p>
            </p:txBody>
          </p:sp>
        </mc:Fallback>
      </mc:AlternateContent>
    </p:spTree>
    <p:extLst>
      <p:ext uri="{BB962C8B-B14F-4D97-AF65-F5344CB8AC3E}">
        <p14:creationId xmlns:p14="http://schemas.microsoft.com/office/powerpoint/2010/main" val="291067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46" name="object 54">
            <a:extLst>
              <a:ext uri="{FF2B5EF4-FFF2-40B4-BE49-F238E27FC236}">
                <a16:creationId xmlns:a16="http://schemas.microsoft.com/office/drawing/2014/main" id="{85C8EC6D-FBF8-FC43-BF78-28B108DC289C}"/>
              </a:ext>
            </a:extLst>
          </p:cNvPr>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55">
            <a:extLst>
              <a:ext uri="{FF2B5EF4-FFF2-40B4-BE49-F238E27FC236}">
                <a16:creationId xmlns:a16="http://schemas.microsoft.com/office/drawing/2014/main" id="{B5F2246D-D6B1-3D43-949F-6BC7704C6EEA}"/>
              </a:ext>
            </a:extLst>
          </p:cNvPr>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56">
            <a:extLst>
              <a:ext uri="{FF2B5EF4-FFF2-40B4-BE49-F238E27FC236}">
                <a16:creationId xmlns:a16="http://schemas.microsoft.com/office/drawing/2014/main" id="{90DEA5B3-EB51-BF47-8578-740F11CE9976}"/>
              </a:ext>
            </a:extLst>
          </p:cNvPr>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57">
            <a:extLst>
              <a:ext uri="{FF2B5EF4-FFF2-40B4-BE49-F238E27FC236}">
                <a16:creationId xmlns:a16="http://schemas.microsoft.com/office/drawing/2014/main" id="{3BEDD978-5072-0746-AB75-D4DB65899401}"/>
              </a:ext>
            </a:extLst>
          </p:cNvPr>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58">
            <a:extLst>
              <a:ext uri="{FF2B5EF4-FFF2-40B4-BE49-F238E27FC236}">
                <a16:creationId xmlns:a16="http://schemas.microsoft.com/office/drawing/2014/main" id="{7FAEF5F5-E24B-7646-9B18-A65587A2B1A1}"/>
              </a:ext>
            </a:extLst>
          </p:cNvPr>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59">
            <a:extLst>
              <a:ext uri="{FF2B5EF4-FFF2-40B4-BE49-F238E27FC236}">
                <a16:creationId xmlns:a16="http://schemas.microsoft.com/office/drawing/2014/main" id="{C0FC31F3-208E-054C-B688-C012AA0762AA}"/>
              </a:ext>
            </a:extLst>
          </p:cNvPr>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60">
            <a:extLst>
              <a:ext uri="{FF2B5EF4-FFF2-40B4-BE49-F238E27FC236}">
                <a16:creationId xmlns:a16="http://schemas.microsoft.com/office/drawing/2014/main" id="{95C52772-5CEB-4644-B0BA-ACC13D8D7A68}"/>
              </a:ext>
            </a:extLst>
          </p:cNvPr>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61">
            <a:extLst>
              <a:ext uri="{FF2B5EF4-FFF2-40B4-BE49-F238E27FC236}">
                <a16:creationId xmlns:a16="http://schemas.microsoft.com/office/drawing/2014/main" id="{1FF32A5F-A8D7-5B47-A9F9-CC5861420226}"/>
              </a:ext>
            </a:extLst>
          </p:cNvPr>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62">
            <a:extLst>
              <a:ext uri="{FF2B5EF4-FFF2-40B4-BE49-F238E27FC236}">
                <a16:creationId xmlns:a16="http://schemas.microsoft.com/office/drawing/2014/main" id="{AAAC75CB-302F-2A46-A907-0A283C9E72AA}"/>
              </a:ext>
            </a:extLst>
          </p:cNvPr>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63">
            <a:extLst>
              <a:ext uri="{FF2B5EF4-FFF2-40B4-BE49-F238E27FC236}">
                <a16:creationId xmlns:a16="http://schemas.microsoft.com/office/drawing/2014/main" id="{E013D8DD-5C25-5C4A-8E59-5D738218B244}"/>
              </a:ext>
            </a:extLst>
          </p:cNvPr>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64">
            <a:extLst>
              <a:ext uri="{FF2B5EF4-FFF2-40B4-BE49-F238E27FC236}">
                <a16:creationId xmlns:a16="http://schemas.microsoft.com/office/drawing/2014/main" id="{DF6DC520-3B02-764C-A436-F15433D63A7E}"/>
              </a:ext>
            </a:extLst>
          </p:cNvPr>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5">
            <a:extLst>
              <a:ext uri="{FF2B5EF4-FFF2-40B4-BE49-F238E27FC236}">
                <a16:creationId xmlns:a16="http://schemas.microsoft.com/office/drawing/2014/main" id="{7A059DAB-F144-EB41-ABEE-96943738FDDE}"/>
              </a:ext>
            </a:extLst>
          </p:cNvPr>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66">
            <a:extLst>
              <a:ext uri="{FF2B5EF4-FFF2-40B4-BE49-F238E27FC236}">
                <a16:creationId xmlns:a16="http://schemas.microsoft.com/office/drawing/2014/main" id="{6E8E749D-14B8-5A40-AEC2-D95B57C9B7C6}"/>
              </a:ext>
            </a:extLst>
          </p:cNvPr>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67">
            <a:extLst>
              <a:ext uri="{FF2B5EF4-FFF2-40B4-BE49-F238E27FC236}">
                <a16:creationId xmlns:a16="http://schemas.microsoft.com/office/drawing/2014/main" id="{DF081EC4-3980-D746-A591-D402C56DA5EE}"/>
              </a:ext>
            </a:extLst>
          </p:cNvPr>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68">
            <a:extLst>
              <a:ext uri="{FF2B5EF4-FFF2-40B4-BE49-F238E27FC236}">
                <a16:creationId xmlns:a16="http://schemas.microsoft.com/office/drawing/2014/main" id="{8B9637A4-0D0F-E04A-9CBA-859A14FF35C2}"/>
              </a:ext>
            </a:extLst>
          </p:cNvPr>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69">
            <a:extLst>
              <a:ext uri="{FF2B5EF4-FFF2-40B4-BE49-F238E27FC236}">
                <a16:creationId xmlns:a16="http://schemas.microsoft.com/office/drawing/2014/main" id="{D343B4F3-6874-D047-A114-3016C7B48BC0}"/>
              </a:ext>
            </a:extLst>
          </p:cNvPr>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69" name="object 70">
            <a:extLst>
              <a:ext uri="{FF2B5EF4-FFF2-40B4-BE49-F238E27FC236}">
                <a16:creationId xmlns:a16="http://schemas.microsoft.com/office/drawing/2014/main" id="{58A1E0F7-3469-8B42-9F72-DA0B4E2E1198}"/>
              </a:ext>
            </a:extLst>
          </p:cNvPr>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99939">
                <a:tc>
                  <a:txBody>
                    <a:bodyPr/>
                    <a:lstStyle/>
                    <a:p>
                      <a:pPr>
                        <a:lnSpc>
                          <a:spcPct val="100000"/>
                        </a:lnSpc>
                      </a:pPr>
                      <a:endParaRPr sz="900" dirty="0">
                        <a:latin typeface="Times New Roman"/>
                        <a:cs typeface="Times New Roman"/>
                      </a:endParaRPr>
                    </a:p>
                  </a:txBody>
                  <a:tcPr marL="0" marR="0" marT="0" marB="0">
                    <a:lnB w="38100">
                      <a:solidFill>
                        <a:srgbClr val="F44336"/>
                      </a:solidFill>
                      <a:prstDash val="solid"/>
                    </a:lnB>
                  </a:tcPr>
                </a:tc>
                <a:tc>
                  <a:txBody>
                    <a:bodyPr/>
                    <a:lstStyle/>
                    <a:p>
                      <a:pPr>
                        <a:lnSpc>
                          <a:spcPct val="100000"/>
                        </a:lnSpc>
                      </a:pPr>
                      <a:endParaRPr sz="900">
                        <a:latin typeface="Times New Roman"/>
                        <a:cs typeface="Times New Roman"/>
                      </a:endParaRPr>
                    </a:p>
                  </a:txBody>
                  <a:tcPr marL="0" marR="0" marT="0" marB="0">
                    <a:lnB w="38100">
                      <a:solidFill>
                        <a:srgbClr val="F44336"/>
                      </a:solidFill>
                      <a:prstDash val="solid"/>
                    </a:lnB>
                  </a:tcPr>
                </a:tc>
                <a:extLst>
                  <a:ext uri="{0D108BD9-81ED-4DB2-BD59-A6C34878D82A}">
                    <a16:rowId xmlns:a16="http://schemas.microsoft.com/office/drawing/2014/main" val="10007"/>
                  </a:ext>
                </a:extLst>
              </a:tr>
              <a:tr h="235849">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170" name="object 71">
            <a:extLst>
              <a:ext uri="{FF2B5EF4-FFF2-40B4-BE49-F238E27FC236}">
                <a16:creationId xmlns:a16="http://schemas.microsoft.com/office/drawing/2014/main" id="{229D157C-E66E-D447-A911-809ED803EA24}"/>
              </a:ext>
            </a:extLst>
          </p:cNvPr>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72">
            <a:extLst>
              <a:ext uri="{FF2B5EF4-FFF2-40B4-BE49-F238E27FC236}">
                <a16:creationId xmlns:a16="http://schemas.microsoft.com/office/drawing/2014/main" id="{6184B686-00B1-EB48-8810-392E60ECC8DF}"/>
              </a:ext>
            </a:extLst>
          </p:cNvPr>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73">
            <a:extLst>
              <a:ext uri="{FF2B5EF4-FFF2-40B4-BE49-F238E27FC236}">
                <a16:creationId xmlns:a16="http://schemas.microsoft.com/office/drawing/2014/main" id="{3A4AE534-AE7A-D64B-BDB4-A309141C47DC}"/>
              </a:ext>
            </a:extLst>
          </p:cNvPr>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74">
            <a:extLst>
              <a:ext uri="{FF2B5EF4-FFF2-40B4-BE49-F238E27FC236}">
                <a16:creationId xmlns:a16="http://schemas.microsoft.com/office/drawing/2014/main" id="{80BAB2FE-BD4F-164E-9767-68767DC53F68}"/>
              </a:ext>
            </a:extLst>
          </p:cNvPr>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75">
            <a:extLst>
              <a:ext uri="{FF2B5EF4-FFF2-40B4-BE49-F238E27FC236}">
                <a16:creationId xmlns:a16="http://schemas.microsoft.com/office/drawing/2014/main" id="{80770502-B233-2441-8D87-2731A43C1FA2}"/>
              </a:ext>
            </a:extLst>
          </p:cNvPr>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76">
            <a:extLst>
              <a:ext uri="{FF2B5EF4-FFF2-40B4-BE49-F238E27FC236}">
                <a16:creationId xmlns:a16="http://schemas.microsoft.com/office/drawing/2014/main" id="{9E031F7C-5B58-7F46-8A61-297B159F1C85}"/>
              </a:ext>
            </a:extLst>
          </p:cNvPr>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77">
            <a:extLst>
              <a:ext uri="{FF2B5EF4-FFF2-40B4-BE49-F238E27FC236}">
                <a16:creationId xmlns:a16="http://schemas.microsoft.com/office/drawing/2014/main" id="{D6FB6467-9DF8-CE46-A72B-519260EF5C90}"/>
              </a:ext>
            </a:extLst>
          </p:cNvPr>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78">
            <a:extLst>
              <a:ext uri="{FF2B5EF4-FFF2-40B4-BE49-F238E27FC236}">
                <a16:creationId xmlns:a16="http://schemas.microsoft.com/office/drawing/2014/main" id="{C9A9233B-4537-DA48-963E-ADED8019B3C3}"/>
              </a:ext>
            </a:extLst>
          </p:cNvPr>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79">
            <a:extLst>
              <a:ext uri="{FF2B5EF4-FFF2-40B4-BE49-F238E27FC236}">
                <a16:creationId xmlns:a16="http://schemas.microsoft.com/office/drawing/2014/main" id="{8DD79752-AD73-4A4B-A395-D26CD4FADF54}"/>
              </a:ext>
            </a:extLst>
          </p:cNvPr>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80">
            <a:extLst>
              <a:ext uri="{FF2B5EF4-FFF2-40B4-BE49-F238E27FC236}">
                <a16:creationId xmlns:a16="http://schemas.microsoft.com/office/drawing/2014/main" id="{44B4E838-C135-EB4E-BECE-9B8427CDC3C9}"/>
              </a:ext>
            </a:extLst>
          </p:cNvPr>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81">
            <a:extLst>
              <a:ext uri="{FF2B5EF4-FFF2-40B4-BE49-F238E27FC236}">
                <a16:creationId xmlns:a16="http://schemas.microsoft.com/office/drawing/2014/main" id="{42BAC58B-799F-184F-A330-90117950928B}"/>
              </a:ext>
            </a:extLst>
          </p:cNvPr>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82">
            <a:extLst>
              <a:ext uri="{FF2B5EF4-FFF2-40B4-BE49-F238E27FC236}">
                <a16:creationId xmlns:a16="http://schemas.microsoft.com/office/drawing/2014/main" id="{E06774CE-F94F-2F46-B495-B2B0883FC13A}"/>
              </a:ext>
            </a:extLst>
          </p:cNvPr>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83">
            <a:extLst>
              <a:ext uri="{FF2B5EF4-FFF2-40B4-BE49-F238E27FC236}">
                <a16:creationId xmlns:a16="http://schemas.microsoft.com/office/drawing/2014/main" id="{0C7E6707-4A4C-9A4E-B350-6B8D08B85531}"/>
              </a:ext>
            </a:extLst>
          </p:cNvPr>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84">
            <a:extLst>
              <a:ext uri="{FF2B5EF4-FFF2-40B4-BE49-F238E27FC236}">
                <a16:creationId xmlns:a16="http://schemas.microsoft.com/office/drawing/2014/main" id="{851F7321-EA36-A449-B4D1-903C3C332EAF}"/>
              </a:ext>
            </a:extLst>
          </p:cNvPr>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85">
            <a:extLst>
              <a:ext uri="{FF2B5EF4-FFF2-40B4-BE49-F238E27FC236}">
                <a16:creationId xmlns:a16="http://schemas.microsoft.com/office/drawing/2014/main" id="{239AD6C6-BD2C-174D-9B36-4B70065E6D12}"/>
              </a:ext>
            </a:extLst>
          </p:cNvPr>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86">
            <a:extLst>
              <a:ext uri="{FF2B5EF4-FFF2-40B4-BE49-F238E27FC236}">
                <a16:creationId xmlns:a16="http://schemas.microsoft.com/office/drawing/2014/main" id="{F3E2F6C3-D88D-D040-B5FE-F60F50138DC6}"/>
              </a:ext>
            </a:extLst>
          </p:cNvPr>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87">
            <a:extLst>
              <a:ext uri="{FF2B5EF4-FFF2-40B4-BE49-F238E27FC236}">
                <a16:creationId xmlns:a16="http://schemas.microsoft.com/office/drawing/2014/main" id="{7AE891F6-2D7F-844A-BD40-1F9E133B4DF5}"/>
              </a:ext>
            </a:extLst>
          </p:cNvPr>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88">
            <a:extLst>
              <a:ext uri="{FF2B5EF4-FFF2-40B4-BE49-F238E27FC236}">
                <a16:creationId xmlns:a16="http://schemas.microsoft.com/office/drawing/2014/main" id="{9120806C-3D24-CB41-A360-AAA5FA6E8FF8}"/>
              </a:ext>
            </a:extLst>
          </p:cNvPr>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89">
            <a:extLst>
              <a:ext uri="{FF2B5EF4-FFF2-40B4-BE49-F238E27FC236}">
                <a16:creationId xmlns:a16="http://schemas.microsoft.com/office/drawing/2014/main" id="{EA2E8710-12ED-064E-90F3-0A0B69C69664}"/>
              </a:ext>
            </a:extLst>
          </p:cNvPr>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90">
            <a:extLst>
              <a:ext uri="{FF2B5EF4-FFF2-40B4-BE49-F238E27FC236}">
                <a16:creationId xmlns:a16="http://schemas.microsoft.com/office/drawing/2014/main" id="{ABCD50CB-65C3-4B40-8BB5-443B9AFE79C5}"/>
              </a:ext>
            </a:extLst>
          </p:cNvPr>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91">
            <a:extLst>
              <a:ext uri="{FF2B5EF4-FFF2-40B4-BE49-F238E27FC236}">
                <a16:creationId xmlns:a16="http://schemas.microsoft.com/office/drawing/2014/main" id="{504B5756-52EB-A040-A97A-6F89AFE5567A}"/>
              </a:ext>
            </a:extLst>
          </p:cNvPr>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92">
            <a:extLst>
              <a:ext uri="{FF2B5EF4-FFF2-40B4-BE49-F238E27FC236}">
                <a16:creationId xmlns:a16="http://schemas.microsoft.com/office/drawing/2014/main" id="{3C585604-C9DC-1743-9E8E-72A5786A36C4}"/>
              </a:ext>
            </a:extLst>
          </p:cNvPr>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93">
            <a:extLst>
              <a:ext uri="{FF2B5EF4-FFF2-40B4-BE49-F238E27FC236}">
                <a16:creationId xmlns:a16="http://schemas.microsoft.com/office/drawing/2014/main" id="{9D4B7A9C-8FE7-6A47-92FA-1752F42789C3}"/>
              </a:ext>
            </a:extLst>
          </p:cNvPr>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94">
            <a:extLst>
              <a:ext uri="{FF2B5EF4-FFF2-40B4-BE49-F238E27FC236}">
                <a16:creationId xmlns:a16="http://schemas.microsoft.com/office/drawing/2014/main" id="{F0B5A83A-C261-7748-9119-A47E88D9632D}"/>
              </a:ext>
            </a:extLst>
          </p:cNvPr>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95">
            <a:extLst>
              <a:ext uri="{FF2B5EF4-FFF2-40B4-BE49-F238E27FC236}">
                <a16:creationId xmlns:a16="http://schemas.microsoft.com/office/drawing/2014/main" id="{9026273E-8915-1E4E-9BAB-0505FE77EBE9}"/>
              </a:ext>
            </a:extLst>
          </p:cNvPr>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96">
            <a:extLst>
              <a:ext uri="{FF2B5EF4-FFF2-40B4-BE49-F238E27FC236}">
                <a16:creationId xmlns:a16="http://schemas.microsoft.com/office/drawing/2014/main" id="{81242205-A7BC-2E43-9B87-15A832DE6FD8}"/>
              </a:ext>
            </a:extLst>
          </p:cNvPr>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97">
            <a:extLst>
              <a:ext uri="{FF2B5EF4-FFF2-40B4-BE49-F238E27FC236}">
                <a16:creationId xmlns:a16="http://schemas.microsoft.com/office/drawing/2014/main" id="{A085F8F2-4277-EE44-B86D-F61F2220715B}"/>
              </a:ext>
            </a:extLst>
          </p:cNvPr>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98">
            <a:extLst>
              <a:ext uri="{FF2B5EF4-FFF2-40B4-BE49-F238E27FC236}">
                <a16:creationId xmlns:a16="http://schemas.microsoft.com/office/drawing/2014/main" id="{0FF5D3FC-960B-B641-9074-0F40049B8414}"/>
              </a:ext>
            </a:extLst>
          </p:cNvPr>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99">
            <a:extLst>
              <a:ext uri="{FF2B5EF4-FFF2-40B4-BE49-F238E27FC236}">
                <a16:creationId xmlns:a16="http://schemas.microsoft.com/office/drawing/2014/main" id="{D036F813-49AB-3041-9780-937D2D3F6454}"/>
              </a:ext>
            </a:extLst>
          </p:cNvPr>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00">
            <a:extLst>
              <a:ext uri="{FF2B5EF4-FFF2-40B4-BE49-F238E27FC236}">
                <a16:creationId xmlns:a16="http://schemas.microsoft.com/office/drawing/2014/main" id="{C1422089-0ECE-9848-975B-231BB0C19278}"/>
              </a:ext>
            </a:extLst>
          </p:cNvPr>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101">
            <a:extLst>
              <a:ext uri="{FF2B5EF4-FFF2-40B4-BE49-F238E27FC236}">
                <a16:creationId xmlns:a16="http://schemas.microsoft.com/office/drawing/2014/main" id="{24DFF03B-AF8B-DE47-BB9F-B2C119A644F8}"/>
              </a:ext>
            </a:extLst>
          </p:cNvPr>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102">
            <a:extLst>
              <a:ext uri="{FF2B5EF4-FFF2-40B4-BE49-F238E27FC236}">
                <a16:creationId xmlns:a16="http://schemas.microsoft.com/office/drawing/2014/main" id="{5F54BD6A-BC4B-3045-A0B6-CC972A0DA095}"/>
              </a:ext>
            </a:extLst>
          </p:cNvPr>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103">
            <a:extLst>
              <a:ext uri="{FF2B5EF4-FFF2-40B4-BE49-F238E27FC236}">
                <a16:creationId xmlns:a16="http://schemas.microsoft.com/office/drawing/2014/main" id="{1DE9BE7B-1B00-BE4F-9DB0-2D0A088E5220}"/>
              </a:ext>
            </a:extLst>
          </p:cNvPr>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104">
            <a:extLst>
              <a:ext uri="{FF2B5EF4-FFF2-40B4-BE49-F238E27FC236}">
                <a16:creationId xmlns:a16="http://schemas.microsoft.com/office/drawing/2014/main" id="{D319E463-C32A-4244-9CC4-B7DB78DC87A6}"/>
              </a:ext>
            </a:extLst>
          </p:cNvPr>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105">
            <a:extLst>
              <a:ext uri="{FF2B5EF4-FFF2-40B4-BE49-F238E27FC236}">
                <a16:creationId xmlns:a16="http://schemas.microsoft.com/office/drawing/2014/main" id="{6927CE80-520D-2B4B-8D30-21C8D93E6589}"/>
              </a:ext>
            </a:extLst>
          </p:cNvPr>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106">
            <a:extLst>
              <a:ext uri="{FF2B5EF4-FFF2-40B4-BE49-F238E27FC236}">
                <a16:creationId xmlns:a16="http://schemas.microsoft.com/office/drawing/2014/main" id="{9BCCFE4D-0B3F-F349-BDDE-8B150465F8FB}"/>
              </a:ext>
            </a:extLst>
          </p:cNvPr>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107">
            <a:extLst>
              <a:ext uri="{FF2B5EF4-FFF2-40B4-BE49-F238E27FC236}">
                <a16:creationId xmlns:a16="http://schemas.microsoft.com/office/drawing/2014/main" id="{E729D938-78D8-0D4E-B528-014BB1E5ED96}"/>
              </a:ext>
            </a:extLst>
          </p:cNvPr>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108">
            <a:extLst>
              <a:ext uri="{FF2B5EF4-FFF2-40B4-BE49-F238E27FC236}">
                <a16:creationId xmlns:a16="http://schemas.microsoft.com/office/drawing/2014/main" id="{2DC6AEB1-B962-A544-95AA-28ED09A4A1E8}"/>
              </a:ext>
            </a:extLst>
          </p:cNvPr>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109">
            <a:extLst>
              <a:ext uri="{FF2B5EF4-FFF2-40B4-BE49-F238E27FC236}">
                <a16:creationId xmlns:a16="http://schemas.microsoft.com/office/drawing/2014/main" id="{772875E6-F340-4043-8F44-B4A85A7B05ED}"/>
              </a:ext>
            </a:extLst>
          </p:cNvPr>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9" name="object 110">
            <a:extLst>
              <a:ext uri="{FF2B5EF4-FFF2-40B4-BE49-F238E27FC236}">
                <a16:creationId xmlns:a16="http://schemas.microsoft.com/office/drawing/2014/main" id="{8C99ADB2-4D3B-BB47-8286-CCD274EFF7DF}"/>
              </a:ext>
            </a:extLst>
          </p:cNvPr>
          <p:cNvGraphicFramePr>
            <a:graphicFrameLocks noGrp="1"/>
          </p:cNvGraphicFramePr>
          <p:nvPr/>
        </p:nvGraphicFramePr>
        <p:xfrm>
          <a:off x="6046543"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9247">
                <a:tc>
                  <a:txBody>
                    <a:bodyPr/>
                    <a:lstStyle/>
                    <a:p>
                      <a:pPr>
                        <a:lnSpc>
                          <a:spcPct val="100000"/>
                        </a:lnSpc>
                      </a:pPr>
                      <a:endParaRPr sz="1300">
                        <a:latin typeface="Times New Roman"/>
                        <a:cs typeface="Times New Roman"/>
                      </a:endParaRPr>
                    </a:p>
                  </a:txBody>
                  <a:tcPr marL="0" marR="0" marT="0" marB="0">
                    <a:lnB w="9525">
                      <a:solidFill>
                        <a:srgbClr val="E7E7E7"/>
                      </a:solidFill>
                      <a:prstDash val="solid"/>
                    </a:lnB>
                  </a:tcPr>
                </a:tc>
                <a:extLst>
                  <a:ext uri="{0D108BD9-81ED-4DB2-BD59-A6C34878D82A}">
                    <a16:rowId xmlns:a16="http://schemas.microsoft.com/office/drawing/2014/main" val="10006"/>
                  </a:ext>
                </a:extLst>
              </a:tr>
              <a:tr h="223830">
                <a:tc>
                  <a:txBody>
                    <a:bodyPr/>
                    <a:lstStyle/>
                    <a:p>
                      <a:pPr>
                        <a:lnSpc>
                          <a:spcPct val="100000"/>
                        </a:lnSpc>
                      </a:pPr>
                      <a:endParaRPr sz="1300">
                        <a:latin typeface="Times New Roman"/>
                        <a:cs typeface="Times New Roman"/>
                      </a:endParaRPr>
                    </a:p>
                  </a:txBody>
                  <a:tcPr marL="0" marR="0" marT="0" marB="0">
                    <a:lnT w="9525">
                      <a:solidFill>
                        <a:srgbClr val="E7E7E7"/>
                      </a:solidFill>
                      <a:prstDash val="solid"/>
                    </a:lnT>
                  </a:tcPr>
                </a:tc>
                <a:extLst>
                  <a:ext uri="{0D108BD9-81ED-4DB2-BD59-A6C34878D82A}">
                    <a16:rowId xmlns:a16="http://schemas.microsoft.com/office/drawing/2014/main" val="10007"/>
                  </a:ext>
                </a:extLst>
              </a:tr>
              <a:tr h="21797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10" name="object 111">
            <a:extLst>
              <a:ext uri="{FF2B5EF4-FFF2-40B4-BE49-F238E27FC236}">
                <a16:creationId xmlns:a16="http://schemas.microsoft.com/office/drawing/2014/main" id="{FC8DFF4A-1B6B-0944-9769-C1B7291B2B84}"/>
              </a:ext>
            </a:extLst>
          </p:cNvPr>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112">
            <a:extLst>
              <a:ext uri="{FF2B5EF4-FFF2-40B4-BE49-F238E27FC236}">
                <a16:creationId xmlns:a16="http://schemas.microsoft.com/office/drawing/2014/main" id="{EB110876-9B64-1142-8B4F-D9632D78A703}"/>
              </a:ext>
            </a:extLst>
          </p:cNvPr>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113">
            <a:extLst>
              <a:ext uri="{FF2B5EF4-FFF2-40B4-BE49-F238E27FC236}">
                <a16:creationId xmlns:a16="http://schemas.microsoft.com/office/drawing/2014/main" id="{2A1B6632-0689-AF45-B7E9-A9D8A43379DA}"/>
              </a:ext>
            </a:extLst>
          </p:cNvPr>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114">
            <a:extLst>
              <a:ext uri="{FF2B5EF4-FFF2-40B4-BE49-F238E27FC236}">
                <a16:creationId xmlns:a16="http://schemas.microsoft.com/office/drawing/2014/main" id="{729C932E-AEA5-D348-A1FF-A3B1687F5ADF}"/>
              </a:ext>
            </a:extLst>
          </p:cNvPr>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115">
            <a:extLst>
              <a:ext uri="{FF2B5EF4-FFF2-40B4-BE49-F238E27FC236}">
                <a16:creationId xmlns:a16="http://schemas.microsoft.com/office/drawing/2014/main" id="{F731FD31-25A8-A342-AA63-84D8495B0F4F}"/>
              </a:ext>
            </a:extLst>
          </p:cNvPr>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116">
            <a:extLst>
              <a:ext uri="{FF2B5EF4-FFF2-40B4-BE49-F238E27FC236}">
                <a16:creationId xmlns:a16="http://schemas.microsoft.com/office/drawing/2014/main" id="{E8485CA4-062A-654A-9F4A-A920C46522EA}"/>
              </a:ext>
            </a:extLst>
          </p:cNvPr>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117">
            <a:extLst>
              <a:ext uri="{FF2B5EF4-FFF2-40B4-BE49-F238E27FC236}">
                <a16:creationId xmlns:a16="http://schemas.microsoft.com/office/drawing/2014/main" id="{20BBCD59-C36A-204E-A1AA-B5D48A96C9B0}"/>
              </a:ext>
            </a:extLst>
          </p:cNvPr>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118">
            <a:extLst>
              <a:ext uri="{FF2B5EF4-FFF2-40B4-BE49-F238E27FC236}">
                <a16:creationId xmlns:a16="http://schemas.microsoft.com/office/drawing/2014/main" id="{D615F20F-152D-2241-8F04-A8BFC841053A}"/>
              </a:ext>
            </a:extLst>
          </p:cNvPr>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119">
            <a:extLst>
              <a:ext uri="{FF2B5EF4-FFF2-40B4-BE49-F238E27FC236}">
                <a16:creationId xmlns:a16="http://schemas.microsoft.com/office/drawing/2014/main" id="{8C49DD7F-DAF0-4D49-95B4-073BD6CAC7A0}"/>
              </a:ext>
            </a:extLst>
          </p:cNvPr>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120">
            <a:extLst>
              <a:ext uri="{FF2B5EF4-FFF2-40B4-BE49-F238E27FC236}">
                <a16:creationId xmlns:a16="http://schemas.microsoft.com/office/drawing/2014/main" id="{1C8F1971-3983-A342-BC1F-A0548F82E6A7}"/>
              </a:ext>
            </a:extLst>
          </p:cNvPr>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121">
            <a:extLst>
              <a:ext uri="{FF2B5EF4-FFF2-40B4-BE49-F238E27FC236}">
                <a16:creationId xmlns:a16="http://schemas.microsoft.com/office/drawing/2014/main" id="{CF3D4832-0C21-CE4A-B7D4-E6ACBA54E170}"/>
              </a:ext>
            </a:extLst>
          </p:cNvPr>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122">
            <a:extLst>
              <a:ext uri="{FF2B5EF4-FFF2-40B4-BE49-F238E27FC236}">
                <a16:creationId xmlns:a16="http://schemas.microsoft.com/office/drawing/2014/main" id="{0DF7FB08-52C9-464A-BCC5-6391AB658378}"/>
              </a:ext>
            </a:extLst>
          </p:cNvPr>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123">
            <a:extLst>
              <a:ext uri="{FF2B5EF4-FFF2-40B4-BE49-F238E27FC236}">
                <a16:creationId xmlns:a16="http://schemas.microsoft.com/office/drawing/2014/main" id="{2722EEEA-C553-0247-9CEB-B1900D9AB3DC}"/>
              </a:ext>
            </a:extLst>
          </p:cNvPr>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124">
            <a:extLst>
              <a:ext uri="{FF2B5EF4-FFF2-40B4-BE49-F238E27FC236}">
                <a16:creationId xmlns:a16="http://schemas.microsoft.com/office/drawing/2014/main" id="{FE0917B4-1D67-3B4F-9424-02E2260ECE30}"/>
              </a:ext>
            </a:extLst>
          </p:cNvPr>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152">
            <a:extLst>
              <a:ext uri="{FF2B5EF4-FFF2-40B4-BE49-F238E27FC236}">
                <a16:creationId xmlns:a16="http://schemas.microsoft.com/office/drawing/2014/main" id="{8D31F13E-0E7B-D449-A2CE-86EA5DFDBF6B}"/>
              </a:ext>
            </a:extLst>
          </p:cNvPr>
          <p:cNvSpPr/>
          <p:nvPr/>
        </p:nvSpPr>
        <p:spPr>
          <a:xfrm>
            <a:off x="6056111" y="4700643"/>
            <a:ext cx="1134386" cy="223491"/>
          </a:xfrm>
          <a:custGeom>
            <a:avLst/>
            <a:gdLst/>
            <a:ahLst/>
            <a:cxnLst/>
            <a:rect l="l" t="t" r="r" b="b"/>
            <a:pathLst>
              <a:path w="850900" h="167639">
                <a:moveTo>
                  <a:pt x="0" y="167640"/>
                </a:moveTo>
                <a:lnTo>
                  <a:pt x="850391" y="167640"/>
                </a:lnTo>
                <a:lnTo>
                  <a:pt x="850391" y="0"/>
                </a:lnTo>
                <a:lnTo>
                  <a:pt x="0" y="0"/>
                </a:lnTo>
                <a:lnTo>
                  <a:pt x="0" y="167640"/>
                </a:lnTo>
                <a:close/>
              </a:path>
            </a:pathLst>
          </a:custGeom>
          <a:solidFill>
            <a:srgbClr val="EF4639">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5" name="object 8">
                <a:extLst>
                  <a:ext uri="{FF2B5EF4-FFF2-40B4-BE49-F238E27FC236}">
                    <a16:creationId xmlns:a16="http://schemas.microsoft.com/office/drawing/2014/main" id="{44577ABF-4F64-584D-A052-C808EAAC50E3}"/>
                  </a:ext>
                </a:extLst>
              </p:cNvPr>
              <p:cNvSpPr txBox="1"/>
              <p:nvPr/>
            </p:nvSpPr>
            <p:spPr>
              <a:xfrm>
                <a:off x="7263820" y="4651402"/>
                <a:ext cx="4388766" cy="263318"/>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left"/>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r>
                        <a:rPr lang="ro-RO" sz="1600" i="1" kern="0" spc="-7" dirty="0">
                          <a:solidFill>
                            <a:srgbClr val="000000"/>
                          </a:solidFill>
                          <a:latin typeface="Cambria Math" panose="02040503050406030204" pitchFamily="18" charset="0"/>
                          <a:cs typeface="Cambria Math"/>
                          <a:sym typeface="Arial"/>
                        </a:rPr>
                        <m:t> </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h</m:t>
                          </m:r>
                          <m:r>
                            <a:rPr lang="en-US" sz="1600" i="1" kern="0" spc="20" dirty="0">
                              <a:solidFill>
                                <a:srgbClr val="000000"/>
                              </a:solidFill>
                              <a:latin typeface="Cambria Math" panose="02040503050406030204" pitchFamily="18" charset="0"/>
                              <a:cs typeface="Cambria Math"/>
                              <a:sym typeface="Arial"/>
                            </a:rPr>
                            <m:t>𝑢𝑚𝑖𝑑𝑖𝑡𝑦</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83</m:t>
                          </m:r>
                          <m:r>
                            <a:rPr lang="en-US" sz="1600" i="1" kern="0" spc="20" dirty="0">
                              <a:solidFill>
                                <a:srgbClr val="000000"/>
                              </a:solidFill>
                              <a:latin typeface="Cambria Math" panose="02040503050406030204" pitchFamily="18" charset="0"/>
                              <a:cs typeface="Cambria Math"/>
                              <a:sym typeface="Arial"/>
                            </a:rPr>
                            <m:t>.</m:t>
                          </m:r>
                          <m:r>
                            <a:rPr lang="en-US" sz="1600" i="1" kern="0" spc="20" dirty="0">
                              <a:solidFill>
                                <a:srgbClr val="000000"/>
                              </a:solidFill>
                              <a:latin typeface="Cambria Math" panose="02040503050406030204" pitchFamily="18" charset="0"/>
                              <a:cs typeface="Cambria Math"/>
                              <a:sym typeface="Arial"/>
                            </a:rPr>
                            <m:t>5</m:t>
                          </m:r>
                        </m:e>
                      </m:d>
                      <m:r>
                        <a:rPr lang="ro-RO"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0</m:t>
                      </m:r>
                      <m:r>
                        <a:rPr lang="en-US"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94</m:t>
                      </m:r>
                    </m:oMath>
                  </m:oMathPara>
                </a14:m>
                <a:endParaRPr lang="en-US" sz="1600" kern="0" dirty="0">
                  <a:solidFill>
                    <a:srgbClr val="000000"/>
                  </a:solidFill>
                  <a:latin typeface="Cambria Math"/>
                  <a:cs typeface="Arial"/>
                  <a:sym typeface="Arial"/>
                </a:endParaRPr>
              </a:p>
            </p:txBody>
          </p:sp>
        </mc:Choice>
        <mc:Fallback xmlns="">
          <p:sp>
            <p:nvSpPr>
              <p:cNvPr id="225" name="object 8">
                <a:extLst>
                  <a:ext uri="{FF2B5EF4-FFF2-40B4-BE49-F238E27FC236}">
                    <a16:creationId xmlns:a16="http://schemas.microsoft.com/office/drawing/2014/main" id="{44577ABF-4F64-584D-A052-C808EAAC50E3}"/>
                  </a:ext>
                </a:extLst>
              </p:cNvPr>
              <p:cNvSpPr txBox="1">
                <a:spLocks noRot="1" noChangeAspect="1" noMove="1" noResize="1" noEditPoints="1" noAdjustHandles="1" noChangeArrowheads="1" noChangeShapeType="1" noTextEdit="1"/>
              </p:cNvSpPr>
              <p:nvPr/>
            </p:nvSpPr>
            <p:spPr>
              <a:xfrm>
                <a:off x="7263820" y="4651402"/>
                <a:ext cx="4388766" cy="263318"/>
              </a:xfrm>
              <a:prstGeom prst="rect">
                <a:avLst/>
              </a:prstGeom>
              <a:blipFill>
                <a:blip r:embed="rId46"/>
                <a:stretch>
                  <a:fillRect l="-1667" b="-32558"/>
                </a:stretch>
              </a:blipFill>
            </p:spPr>
            <p:txBody>
              <a:bodyPr/>
              <a:lstStyle/>
              <a:p>
                <a:r>
                  <a:rPr lang="tr-TR">
                    <a:noFill/>
                  </a:rPr>
                  <a:t> </a:t>
                </a:r>
              </a:p>
            </p:txBody>
          </p:sp>
        </mc:Fallback>
      </mc:AlternateContent>
      <p:sp>
        <p:nvSpPr>
          <p:cNvPr id="130" name="object 138">
            <a:extLst>
              <a:ext uri="{FF2B5EF4-FFF2-40B4-BE49-F238E27FC236}">
                <a16:creationId xmlns:a16="http://schemas.microsoft.com/office/drawing/2014/main" id="{B1582C00-86C8-444E-91BA-201C6FF6EF95}"/>
              </a:ext>
            </a:extLst>
          </p:cNvPr>
          <p:cNvSpPr/>
          <p:nvPr/>
        </p:nvSpPr>
        <p:spPr>
          <a:xfrm>
            <a:off x="3047111" y="3375953"/>
            <a:ext cx="1633854" cy="3027286"/>
          </a:xfrm>
          <a:custGeom>
            <a:avLst/>
            <a:gdLst/>
            <a:ahLst/>
            <a:cxnLst/>
            <a:rect l="l" t="t" r="r" b="b"/>
            <a:pathLst>
              <a:path w="1225550" h="2270760">
                <a:moveTo>
                  <a:pt x="0" y="2270760"/>
                </a:moveTo>
                <a:lnTo>
                  <a:pt x="1225296" y="2270760"/>
                </a:lnTo>
                <a:lnTo>
                  <a:pt x="1225296" y="0"/>
                </a:lnTo>
                <a:lnTo>
                  <a:pt x="0" y="0"/>
                </a:lnTo>
                <a:lnTo>
                  <a:pt x="0" y="2270760"/>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9">
            <a:extLst>
              <a:ext uri="{FF2B5EF4-FFF2-40B4-BE49-F238E27FC236}">
                <a16:creationId xmlns:a16="http://schemas.microsoft.com/office/drawing/2014/main" id="{3976F19E-13C8-D740-9BAD-DE80E5F24104}"/>
              </a:ext>
            </a:extLst>
          </p:cNvPr>
          <p:cNvSpPr/>
          <p:nvPr/>
        </p:nvSpPr>
        <p:spPr>
          <a:xfrm>
            <a:off x="6670894" y="2348504"/>
            <a:ext cx="1134386" cy="304760"/>
          </a:xfrm>
          <a:custGeom>
            <a:avLst/>
            <a:gdLst/>
            <a:ahLst/>
            <a:cxnLst/>
            <a:rect l="l" t="t" r="r" b="b"/>
            <a:pathLst>
              <a:path w="850900" h="228600">
                <a:moveTo>
                  <a:pt x="0" y="228600"/>
                </a:moveTo>
                <a:lnTo>
                  <a:pt x="850392" y="228600"/>
                </a:lnTo>
                <a:lnTo>
                  <a:pt x="850392" y="0"/>
                </a:lnTo>
                <a:lnTo>
                  <a:pt x="0" y="0"/>
                </a:lnTo>
                <a:lnTo>
                  <a:pt x="0" y="228600"/>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71696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7" name="Rectangle 6"/>
              <p:cNvSpPr/>
              <p:nvPr/>
            </p:nvSpPr>
            <p:spPr>
              <a:xfrm>
                <a:off x="842166" y="1692685"/>
                <a:ext cx="7125248" cy="1265731"/>
              </a:xfrm>
              <a:prstGeom prst="rect">
                <a:avLst/>
              </a:prstGeom>
            </p:spPr>
            <p:txBody>
              <a:bodyPr wrap="square">
                <a:spAutoFit/>
              </a:bodyPr>
              <a:lstStyle/>
              <a:p>
                <a:pPr algn="ctr" defTabSz="914309" latinLnBrk="0"/>
                <a14:m>
                  <m:oMathPara xmlns:m="http://schemas.openxmlformats.org/officeDocument/2006/math">
                    <m:oMathParaPr>
                      <m:jc m:val="left"/>
                    </m:oMathParaPr>
                    <m:oMath xmlns:m="http://schemas.openxmlformats.org/officeDocument/2006/math">
                      <m:r>
                        <a:rPr lang="en-US" sz="3600" i="1" dirty="0">
                          <a:solidFill>
                            <a:prstClr val="black"/>
                          </a:solidFill>
                          <a:latin typeface="Cambria Math" panose="02040503050406030204" pitchFamily="18" charset="0"/>
                        </a:rPr>
                        <m:t>𝑃</m:t>
                      </m:r>
                      <m:d>
                        <m:dPr>
                          <m:ctrlPr>
                            <a:rPr lang="en-US" sz="3600" i="1" dirty="0">
                              <a:solidFill>
                                <a:prstClr val="black"/>
                              </a:solidFill>
                              <a:latin typeface="Cambria Math" panose="02040503050406030204" pitchFamily="18" charset="0"/>
                            </a:rPr>
                          </m:ctrlPr>
                        </m:dPr>
                        <m:e>
                          <m:r>
                            <a:rPr lang="en-US" sz="3600" i="1" dirty="0">
                              <a:solidFill>
                                <a:prstClr val="black"/>
                              </a:solidFill>
                              <a:latin typeface="Cambria Math" panose="02040503050406030204" pitchFamily="18" charset="0"/>
                            </a:rPr>
                            <m:t>𝐴</m:t>
                          </m:r>
                          <m:r>
                            <a:rPr lang="en-US" sz="3600" i="1" dirty="0">
                              <a:solidFill>
                                <a:prstClr val="black"/>
                              </a:solidFill>
                              <a:latin typeface="Cambria Math" panose="02040503050406030204" pitchFamily="18" charset="0"/>
                            </a:rPr>
                            <m:t>|</m:t>
                          </m:r>
                          <m:r>
                            <a:rPr lang="en-US" sz="3600" i="1" dirty="0">
                              <a:solidFill>
                                <a:prstClr val="black"/>
                              </a:solidFill>
                              <a:latin typeface="Cambria Math" panose="02040503050406030204" pitchFamily="18" charset="0"/>
                            </a:rPr>
                            <m:t>𝐵</m:t>
                          </m:r>
                        </m:e>
                      </m:d>
                      <m:r>
                        <a:rPr lang="en-US" sz="3600" dirty="0">
                          <a:solidFill>
                            <a:prstClr val="black"/>
                          </a:solidFill>
                          <a:latin typeface="Cambria Math" panose="02040503050406030204" pitchFamily="18" charset="0"/>
                        </a:rPr>
                        <m:t>=</m:t>
                      </m:r>
                      <m:f>
                        <m:fPr>
                          <m:ctrlPr>
                            <a:rPr lang="en-US" sz="3600" i="1">
                              <a:solidFill>
                                <a:prstClr val="black"/>
                              </a:solidFill>
                              <a:latin typeface="Cambria Math" panose="02040503050406030204" pitchFamily="18" charset="0"/>
                            </a:rPr>
                          </m:ctrlPr>
                        </m:fPr>
                        <m:num>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𝐵</m:t>
                              </m:r>
                            </m:e>
                            <m:e>
                              <m:r>
                                <a:rPr lang="en-US" sz="3600" i="1">
                                  <a:solidFill>
                                    <a:prstClr val="black"/>
                                  </a:solidFill>
                                  <a:latin typeface="Cambria Math" panose="02040503050406030204" pitchFamily="18" charset="0"/>
                                </a:rPr>
                                <m:t>𝐴</m:t>
                              </m:r>
                            </m:e>
                          </m:d>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𝐴</m:t>
                              </m:r>
                            </m:e>
                          </m:d>
                        </m:num>
                        <m:den>
                          <m:r>
                            <a:rPr lang="en-US" sz="3600" i="1">
                              <a:solidFill>
                                <a:prstClr val="black"/>
                              </a:solidFill>
                              <a:latin typeface="Cambria Math" panose="02040503050406030204" pitchFamily="18" charset="0"/>
                            </a:rPr>
                            <m:t>𝑃</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𝐵</m:t>
                          </m:r>
                          <m:r>
                            <a:rPr lang="en-US" sz="3600" i="1">
                              <a:solidFill>
                                <a:prstClr val="black"/>
                              </a:solidFill>
                              <a:latin typeface="Cambria Math" panose="02040503050406030204" pitchFamily="18" charset="0"/>
                            </a:rPr>
                            <m:t>)</m:t>
                          </m:r>
                        </m:den>
                      </m:f>
                    </m:oMath>
                  </m:oMathPara>
                </a14:m>
                <a:endParaRPr lang="en-US" sz="3600" dirty="0">
                  <a:solidFill>
                    <a:prstClr val="black"/>
                  </a:solidFill>
                  <a:latin typeface="Calibri" panose="020F0502020204030204"/>
                </a:endParaRPr>
              </a:p>
            </p:txBody>
          </p:sp>
        </mc:Choice>
        <mc:Fallback xmlns="">
          <p:sp>
            <p:nvSpPr>
              <p:cNvPr id="7" name="Rectangle 6"/>
              <p:cNvSpPr>
                <a:spLocks noRot="1" noChangeAspect="1" noMove="1" noResize="1" noEditPoints="1" noAdjustHandles="1" noChangeArrowheads="1" noChangeShapeType="1" noTextEdit="1"/>
              </p:cNvSpPr>
              <p:nvPr/>
            </p:nvSpPr>
            <p:spPr>
              <a:xfrm>
                <a:off x="842166" y="1692685"/>
                <a:ext cx="7125248" cy="1265731"/>
              </a:xfrm>
              <a:prstGeom prst="rect">
                <a:avLst/>
              </a:prstGeom>
              <a:blipFill>
                <a:blip r:embed="rId3"/>
                <a:stretch>
                  <a:fillRect/>
                </a:stretch>
              </a:blipFill>
            </p:spPr>
            <p:txBody>
              <a:bodyPr/>
              <a:lstStyle/>
              <a:p>
                <a:r>
                  <a:rPr lang="tr-TR">
                    <a:noFill/>
                  </a:rPr>
                  <a:t> </a:t>
                </a:r>
              </a:p>
            </p:txBody>
          </p:sp>
        </mc:Fallback>
      </mc:AlternateContent>
      <p:pic>
        <p:nvPicPr>
          <p:cNvPr id="1026" name="Picture 2" descr="Thomas Baye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257" y="631789"/>
            <a:ext cx="2105065" cy="22547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320256" y="2790665"/>
            <a:ext cx="1959064" cy="461605"/>
          </a:xfrm>
          <a:prstGeom prst="rect">
            <a:avLst/>
          </a:prstGeom>
        </p:spPr>
        <p:txBody>
          <a:bodyPr wrap="none">
            <a:spAutoFit/>
          </a:bodyPr>
          <a:lstStyle/>
          <a:p>
            <a:pPr defTabSz="914309" latinLnBrk="0"/>
            <a:r>
              <a:rPr lang="en-US" sz="2400" dirty="0">
                <a:solidFill>
                  <a:prstClr val="black"/>
                </a:solidFill>
                <a:latin typeface="Calibri" panose="020F0502020204030204"/>
              </a:rPr>
              <a:t>Thomas Bayes</a:t>
            </a:r>
          </a:p>
        </p:txBody>
      </p:sp>
      <p:pic>
        <p:nvPicPr>
          <p:cNvPr id="9" name="Picture 2">
            <a:extLst>
              <a:ext uri="{FF2B5EF4-FFF2-40B4-BE49-F238E27FC236}">
                <a16:creationId xmlns:a16="http://schemas.microsoft.com/office/drawing/2014/main" id="{DB5F9265-FFFA-FCA9-C52A-936330975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8902" y="3284707"/>
            <a:ext cx="5714064" cy="346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8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46" name="object 54">
            <a:extLst>
              <a:ext uri="{FF2B5EF4-FFF2-40B4-BE49-F238E27FC236}">
                <a16:creationId xmlns:a16="http://schemas.microsoft.com/office/drawing/2014/main" id="{85C8EC6D-FBF8-FC43-BF78-28B108DC289C}"/>
              </a:ext>
            </a:extLst>
          </p:cNvPr>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55">
            <a:extLst>
              <a:ext uri="{FF2B5EF4-FFF2-40B4-BE49-F238E27FC236}">
                <a16:creationId xmlns:a16="http://schemas.microsoft.com/office/drawing/2014/main" id="{B5F2246D-D6B1-3D43-949F-6BC7704C6EEA}"/>
              </a:ext>
            </a:extLst>
          </p:cNvPr>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56">
            <a:extLst>
              <a:ext uri="{FF2B5EF4-FFF2-40B4-BE49-F238E27FC236}">
                <a16:creationId xmlns:a16="http://schemas.microsoft.com/office/drawing/2014/main" id="{90DEA5B3-EB51-BF47-8578-740F11CE9976}"/>
              </a:ext>
            </a:extLst>
          </p:cNvPr>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57">
            <a:extLst>
              <a:ext uri="{FF2B5EF4-FFF2-40B4-BE49-F238E27FC236}">
                <a16:creationId xmlns:a16="http://schemas.microsoft.com/office/drawing/2014/main" id="{3BEDD978-5072-0746-AB75-D4DB65899401}"/>
              </a:ext>
            </a:extLst>
          </p:cNvPr>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58">
            <a:extLst>
              <a:ext uri="{FF2B5EF4-FFF2-40B4-BE49-F238E27FC236}">
                <a16:creationId xmlns:a16="http://schemas.microsoft.com/office/drawing/2014/main" id="{7FAEF5F5-E24B-7646-9B18-A65587A2B1A1}"/>
              </a:ext>
            </a:extLst>
          </p:cNvPr>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59">
            <a:extLst>
              <a:ext uri="{FF2B5EF4-FFF2-40B4-BE49-F238E27FC236}">
                <a16:creationId xmlns:a16="http://schemas.microsoft.com/office/drawing/2014/main" id="{C0FC31F3-208E-054C-B688-C012AA0762AA}"/>
              </a:ext>
            </a:extLst>
          </p:cNvPr>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60">
            <a:extLst>
              <a:ext uri="{FF2B5EF4-FFF2-40B4-BE49-F238E27FC236}">
                <a16:creationId xmlns:a16="http://schemas.microsoft.com/office/drawing/2014/main" id="{95C52772-5CEB-4644-B0BA-ACC13D8D7A68}"/>
              </a:ext>
            </a:extLst>
          </p:cNvPr>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61">
            <a:extLst>
              <a:ext uri="{FF2B5EF4-FFF2-40B4-BE49-F238E27FC236}">
                <a16:creationId xmlns:a16="http://schemas.microsoft.com/office/drawing/2014/main" id="{1FF32A5F-A8D7-5B47-A9F9-CC5861420226}"/>
              </a:ext>
            </a:extLst>
          </p:cNvPr>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62">
            <a:extLst>
              <a:ext uri="{FF2B5EF4-FFF2-40B4-BE49-F238E27FC236}">
                <a16:creationId xmlns:a16="http://schemas.microsoft.com/office/drawing/2014/main" id="{AAAC75CB-302F-2A46-A907-0A283C9E72AA}"/>
              </a:ext>
            </a:extLst>
          </p:cNvPr>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63">
            <a:extLst>
              <a:ext uri="{FF2B5EF4-FFF2-40B4-BE49-F238E27FC236}">
                <a16:creationId xmlns:a16="http://schemas.microsoft.com/office/drawing/2014/main" id="{E013D8DD-5C25-5C4A-8E59-5D738218B244}"/>
              </a:ext>
            </a:extLst>
          </p:cNvPr>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64">
            <a:extLst>
              <a:ext uri="{FF2B5EF4-FFF2-40B4-BE49-F238E27FC236}">
                <a16:creationId xmlns:a16="http://schemas.microsoft.com/office/drawing/2014/main" id="{DF6DC520-3B02-764C-A436-F15433D63A7E}"/>
              </a:ext>
            </a:extLst>
          </p:cNvPr>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5">
            <a:extLst>
              <a:ext uri="{FF2B5EF4-FFF2-40B4-BE49-F238E27FC236}">
                <a16:creationId xmlns:a16="http://schemas.microsoft.com/office/drawing/2014/main" id="{7A059DAB-F144-EB41-ABEE-96943738FDDE}"/>
              </a:ext>
            </a:extLst>
          </p:cNvPr>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66">
            <a:extLst>
              <a:ext uri="{FF2B5EF4-FFF2-40B4-BE49-F238E27FC236}">
                <a16:creationId xmlns:a16="http://schemas.microsoft.com/office/drawing/2014/main" id="{6E8E749D-14B8-5A40-AEC2-D95B57C9B7C6}"/>
              </a:ext>
            </a:extLst>
          </p:cNvPr>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67">
            <a:extLst>
              <a:ext uri="{FF2B5EF4-FFF2-40B4-BE49-F238E27FC236}">
                <a16:creationId xmlns:a16="http://schemas.microsoft.com/office/drawing/2014/main" id="{DF081EC4-3980-D746-A591-D402C56DA5EE}"/>
              </a:ext>
            </a:extLst>
          </p:cNvPr>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68">
            <a:extLst>
              <a:ext uri="{FF2B5EF4-FFF2-40B4-BE49-F238E27FC236}">
                <a16:creationId xmlns:a16="http://schemas.microsoft.com/office/drawing/2014/main" id="{8B9637A4-0D0F-E04A-9CBA-859A14FF35C2}"/>
              </a:ext>
            </a:extLst>
          </p:cNvPr>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69">
            <a:extLst>
              <a:ext uri="{FF2B5EF4-FFF2-40B4-BE49-F238E27FC236}">
                <a16:creationId xmlns:a16="http://schemas.microsoft.com/office/drawing/2014/main" id="{D343B4F3-6874-D047-A114-3016C7B48BC0}"/>
              </a:ext>
            </a:extLst>
          </p:cNvPr>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69" name="object 70">
            <a:extLst>
              <a:ext uri="{FF2B5EF4-FFF2-40B4-BE49-F238E27FC236}">
                <a16:creationId xmlns:a16="http://schemas.microsoft.com/office/drawing/2014/main" id="{58A1E0F7-3469-8B42-9F72-DA0B4E2E1198}"/>
              </a:ext>
            </a:extLst>
          </p:cNvPr>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99939">
                <a:tc>
                  <a:txBody>
                    <a:bodyPr/>
                    <a:lstStyle/>
                    <a:p>
                      <a:pPr>
                        <a:lnSpc>
                          <a:spcPct val="100000"/>
                        </a:lnSpc>
                      </a:pPr>
                      <a:endParaRPr sz="900" dirty="0">
                        <a:latin typeface="Times New Roman"/>
                        <a:cs typeface="Times New Roman"/>
                      </a:endParaRPr>
                    </a:p>
                  </a:txBody>
                  <a:tcPr marL="0" marR="0" marT="0" marB="0">
                    <a:lnB w="38100">
                      <a:solidFill>
                        <a:srgbClr val="F44336"/>
                      </a:solidFill>
                      <a:prstDash val="solid"/>
                    </a:lnB>
                  </a:tcPr>
                </a:tc>
                <a:tc>
                  <a:txBody>
                    <a:bodyPr/>
                    <a:lstStyle/>
                    <a:p>
                      <a:pPr>
                        <a:lnSpc>
                          <a:spcPct val="100000"/>
                        </a:lnSpc>
                      </a:pPr>
                      <a:endParaRPr sz="900">
                        <a:latin typeface="Times New Roman"/>
                        <a:cs typeface="Times New Roman"/>
                      </a:endParaRPr>
                    </a:p>
                  </a:txBody>
                  <a:tcPr marL="0" marR="0" marT="0" marB="0">
                    <a:lnB w="38100">
                      <a:solidFill>
                        <a:srgbClr val="F44336"/>
                      </a:solidFill>
                      <a:prstDash val="solid"/>
                    </a:lnB>
                  </a:tcPr>
                </a:tc>
                <a:extLst>
                  <a:ext uri="{0D108BD9-81ED-4DB2-BD59-A6C34878D82A}">
                    <a16:rowId xmlns:a16="http://schemas.microsoft.com/office/drawing/2014/main" val="10007"/>
                  </a:ext>
                </a:extLst>
              </a:tr>
              <a:tr h="235849">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170" name="object 71">
            <a:extLst>
              <a:ext uri="{FF2B5EF4-FFF2-40B4-BE49-F238E27FC236}">
                <a16:creationId xmlns:a16="http://schemas.microsoft.com/office/drawing/2014/main" id="{229D157C-E66E-D447-A911-809ED803EA24}"/>
              </a:ext>
            </a:extLst>
          </p:cNvPr>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72">
            <a:extLst>
              <a:ext uri="{FF2B5EF4-FFF2-40B4-BE49-F238E27FC236}">
                <a16:creationId xmlns:a16="http://schemas.microsoft.com/office/drawing/2014/main" id="{6184B686-00B1-EB48-8810-392E60ECC8DF}"/>
              </a:ext>
            </a:extLst>
          </p:cNvPr>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73">
            <a:extLst>
              <a:ext uri="{FF2B5EF4-FFF2-40B4-BE49-F238E27FC236}">
                <a16:creationId xmlns:a16="http://schemas.microsoft.com/office/drawing/2014/main" id="{3A4AE534-AE7A-D64B-BDB4-A309141C47DC}"/>
              </a:ext>
            </a:extLst>
          </p:cNvPr>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74">
            <a:extLst>
              <a:ext uri="{FF2B5EF4-FFF2-40B4-BE49-F238E27FC236}">
                <a16:creationId xmlns:a16="http://schemas.microsoft.com/office/drawing/2014/main" id="{80BAB2FE-BD4F-164E-9767-68767DC53F68}"/>
              </a:ext>
            </a:extLst>
          </p:cNvPr>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75">
            <a:extLst>
              <a:ext uri="{FF2B5EF4-FFF2-40B4-BE49-F238E27FC236}">
                <a16:creationId xmlns:a16="http://schemas.microsoft.com/office/drawing/2014/main" id="{80770502-B233-2441-8D87-2731A43C1FA2}"/>
              </a:ext>
            </a:extLst>
          </p:cNvPr>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76">
            <a:extLst>
              <a:ext uri="{FF2B5EF4-FFF2-40B4-BE49-F238E27FC236}">
                <a16:creationId xmlns:a16="http://schemas.microsoft.com/office/drawing/2014/main" id="{9E031F7C-5B58-7F46-8A61-297B159F1C85}"/>
              </a:ext>
            </a:extLst>
          </p:cNvPr>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77">
            <a:extLst>
              <a:ext uri="{FF2B5EF4-FFF2-40B4-BE49-F238E27FC236}">
                <a16:creationId xmlns:a16="http://schemas.microsoft.com/office/drawing/2014/main" id="{D6FB6467-9DF8-CE46-A72B-519260EF5C90}"/>
              </a:ext>
            </a:extLst>
          </p:cNvPr>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78">
            <a:extLst>
              <a:ext uri="{FF2B5EF4-FFF2-40B4-BE49-F238E27FC236}">
                <a16:creationId xmlns:a16="http://schemas.microsoft.com/office/drawing/2014/main" id="{C9A9233B-4537-DA48-963E-ADED8019B3C3}"/>
              </a:ext>
            </a:extLst>
          </p:cNvPr>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79">
            <a:extLst>
              <a:ext uri="{FF2B5EF4-FFF2-40B4-BE49-F238E27FC236}">
                <a16:creationId xmlns:a16="http://schemas.microsoft.com/office/drawing/2014/main" id="{8DD79752-AD73-4A4B-A395-D26CD4FADF54}"/>
              </a:ext>
            </a:extLst>
          </p:cNvPr>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80">
            <a:extLst>
              <a:ext uri="{FF2B5EF4-FFF2-40B4-BE49-F238E27FC236}">
                <a16:creationId xmlns:a16="http://schemas.microsoft.com/office/drawing/2014/main" id="{44B4E838-C135-EB4E-BECE-9B8427CDC3C9}"/>
              </a:ext>
            </a:extLst>
          </p:cNvPr>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81">
            <a:extLst>
              <a:ext uri="{FF2B5EF4-FFF2-40B4-BE49-F238E27FC236}">
                <a16:creationId xmlns:a16="http://schemas.microsoft.com/office/drawing/2014/main" id="{42BAC58B-799F-184F-A330-90117950928B}"/>
              </a:ext>
            </a:extLst>
          </p:cNvPr>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82">
            <a:extLst>
              <a:ext uri="{FF2B5EF4-FFF2-40B4-BE49-F238E27FC236}">
                <a16:creationId xmlns:a16="http://schemas.microsoft.com/office/drawing/2014/main" id="{E06774CE-F94F-2F46-B495-B2B0883FC13A}"/>
              </a:ext>
            </a:extLst>
          </p:cNvPr>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83">
            <a:extLst>
              <a:ext uri="{FF2B5EF4-FFF2-40B4-BE49-F238E27FC236}">
                <a16:creationId xmlns:a16="http://schemas.microsoft.com/office/drawing/2014/main" id="{0C7E6707-4A4C-9A4E-B350-6B8D08B85531}"/>
              </a:ext>
            </a:extLst>
          </p:cNvPr>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84">
            <a:extLst>
              <a:ext uri="{FF2B5EF4-FFF2-40B4-BE49-F238E27FC236}">
                <a16:creationId xmlns:a16="http://schemas.microsoft.com/office/drawing/2014/main" id="{851F7321-EA36-A449-B4D1-903C3C332EAF}"/>
              </a:ext>
            </a:extLst>
          </p:cNvPr>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85">
            <a:extLst>
              <a:ext uri="{FF2B5EF4-FFF2-40B4-BE49-F238E27FC236}">
                <a16:creationId xmlns:a16="http://schemas.microsoft.com/office/drawing/2014/main" id="{239AD6C6-BD2C-174D-9B36-4B70065E6D12}"/>
              </a:ext>
            </a:extLst>
          </p:cNvPr>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86">
            <a:extLst>
              <a:ext uri="{FF2B5EF4-FFF2-40B4-BE49-F238E27FC236}">
                <a16:creationId xmlns:a16="http://schemas.microsoft.com/office/drawing/2014/main" id="{F3E2F6C3-D88D-D040-B5FE-F60F50138DC6}"/>
              </a:ext>
            </a:extLst>
          </p:cNvPr>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87">
            <a:extLst>
              <a:ext uri="{FF2B5EF4-FFF2-40B4-BE49-F238E27FC236}">
                <a16:creationId xmlns:a16="http://schemas.microsoft.com/office/drawing/2014/main" id="{7AE891F6-2D7F-844A-BD40-1F9E133B4DF5}"/>
              </a:ext>
            </a:extLst>
          </p:cNvPr>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88">
            <a:extLst>
              <a:ext uri="{FF2B5EF4-FFF2-40B4-BE49-F238E27FC236}">
                <a16:creationId xmlns:a16="http://schemas.microsoft.com/office/drawing/2014/main" id="{9120806C-3D24-CB41-A360-AAA5FA6E8FF8}"/>
              </a:ext>
            </a:extLst>
          </p:cNvPr>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89">
            <a:extLst>
              <a:ext uri="{FF2B5EF4-FFF2-40B4-BE49-F238E27FC236}">
                <a16:creationId xmlns:a16="http://schemas.microsoft.com/office/drawing/2014/main" id="{EA2E8710-12ED-064E-90F3-0A0B69C69664}"/>
              </a:ext>
            </a:extLst>
          </p:cNvPr>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90">
            <a:extLst>
              <a:ext uri="{FF2B5EF4-FFF2-40B4-BE49-F238E27FC236}">
                <a16:creationId xmlns:a16="http://schemas.microsoft.com/office/drawing/2014/main" id="{ABCD50CB-65C3-4B40-8BB5-443B9AFE79C5}"/>
              </a:ext>
            </a:extLst>
          </p:cNvPr>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91">
            <a:extLst>
              <a:ext uri="{FF2B5EF4-FFF2-40B4-BE49-F238E27FC236}">
                <a16:creationId xmlns:a16="http://schemas.microsoft.com/office/drawing/2014/main" id="{504B5756-52EB-A040-A97A-6F89AFE5567A}"/>
              </a:ext>
            </a:extLst>
          </p:cNvPr>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92">
            <a:extLst>
              <a:ext uri="{FF2B5EF4-FFF2-40B4-BE49-F238E27FC236}">
                <a16:creationId xmlns:a16="http://schemas.microsoft.com/office/drawing/2014/main" id="{3C585604-C9DC-1743-9E8E-72A5786A36C4}"/>
              </a:ext>
            </a:extLst>
          </p:cNvPr>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93">
            <a:extLst>
              <a:ext uri="{FF2B5EF4-FFF2-40B4-BE49-F238E27FC236}">
                <a16:creationId xmlns:a16="http://schemas.microsoft.com/office/drawing/2014/main" id="{9D4B7A9C-8FE7-6A47-92FA-1752F42789C3}"/>
              </a:ext>
            </a:extLst>
          </p:cNvPr>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94">
            <a:extLst>
              <a:ext uri="{FF2B5EF4-FFF2-40B4-BE49-F238E27FC236}">
                <a16:creationId xmlns:a16="http://schemas.microsoft.com/office/drawing/2014/main" id="{F0B5A83A-C261-7748-9119-A47E88D9632D}"/>
              </a:ext>
            </a:extLst>
          </p:cNvPr>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95">
            <a:extLst>
              <a:ext uri="{FF2B5EF4-FFF2-40B4-BE49-F238E27FC236}">
                <a16:creationId xmlns:a16="http://schemas.microsoft.com/office/drawing/2014/main" id="{9026273E-8915-1E4E-9BAB-0505FE77EBE9}"/>
              </a:ext>
            </a:extLst>
          </p:cNvPr>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96">
            <a:extLst>
              <a:ext uri="{FF2B5EF4-FFF2-40B4-BE49-F238E27FC236}">
                <a16:creationId xmlns:a16="http://schemas.microsoft.com/office/drawing/2014/main" id="{81242205-A7BC-2E43-9B87-15A832DE6FD8}"/>
              </a:ext>
            </a:extLst>
          </p:cNvPr>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97">
            <a:extLst>
              <a:ext uri="{FF2B5EF4-FFF2-40B4-BE49-F238E27FC236}">
                <a16:creationId xmlns:a16="http://schemas.microsoft.com/office/drawing/2014/main" id="{A085F8F2-4277-EE44-B86D-F61F2220715B}"/>
              </a:ext>
            </a:extLst>
          </p:cNvPr>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98">
            <a:extLst>
              <a:ext uri="{FF2B5EF4-FFF2-40B4-BE49-F238E27FC236}">
                <a16:creationId xmlns:a16="http://schemas.microsoft.com/office/drawing/2014/main" id="{0FF5D3FC-960B-B641-9074-0F40049B8414}"/>
              </a:ext>
            </a:extLst>
          </p:cNvPr>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99">
            <a:extLst>
              <a:ext uri="{FF2B5EF4-FFF2-40B4-BE49-F238E27FC236}">
                <a16:creationId xmlns:a16="http://schemas.microsoft.com/office/drawing/2014/main" id="{D036F813-49AB-3041-9780-937D2D3F6454}"/>
              </a:ext>
            </a:extLst>
          </p:cNvPr>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00">
            <a:extLst>
              <a:ext uri="{FF2B5EF4-FFF2-40B4-BE49-F238E27FC236}">
                <a16:creationId xmlns:a16="http://schemas.microsoft.com/office/drawing/2014/main" id="{C1422089-0ECE-9848-975B-231BB0C19278}"/>
              </a:ext>
            </a:extLst>
          </p:cNvPr>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101">
            <a:extLst>
              <a:ext uri="{FF2B5EF4-FFF2-40B4-BE49-F238E27FC236}">
                <a16:creationId xmlns:a16="http://schemas.microsoft.com/office/drawing/2014/main" id="{24DFF03B-AF8B-DE47-BB9F-B2C119A644F8}"/>
              </a:ext>
            </a:extLst>
          </p:cNvPr>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102">
            <a:extLst>
              <a:ext uri="{FF2B5EF4-FFF2-40B4-BE49-F238E27FC236}">
                <a16:creationId xmlns:a16="http://schemas.microsoft.com/office/drawing/2014/main" id="{5F54BD6A-BC4B-3045-A0B6-CC972A0DA095}"/>
              </a:ext>
            </a:extLst>
          </p:cNvPr>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103">
            <a:extLst>
              <a:ext uri="{FF2B5EF4-FFF2-40B4-BE49-F238E27FC236}">
                <a16:creationId xmlns:a16="http://schemas.microsoft.com/office/drawing/2014/main" id="{1DE9BE7B-1B00-BE4F-9DB0-2D0A088E5220}"/>
              </a:ext>
            </a:extLst>
          </p:cNvPr>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104">
            <a:extLst>
              <a:ext uri="{FF2B5EF4-FFF2-40B4-BE49-F238E27FC236}">
                <a16:creationId xmlns:a16="http://schemas.microsoft.com/office/drawing/2014/main" id="{D319E463-C32A-4244-9CC4-B7DB78DC87A6}"/>
              </a:ext>
            </a:extLst>
          </p:cNvPr>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105">
            <a:extLst>
              <a:ext uri="{FF2B5EF4-FFF2-40B4-BE49-F238E27FC236}">
                <a16:creationId xmlns:a16="http://schemas.microsoft.com/office/drawing/2014/main" id="{6927CE80-520D-2B4B-8D30-21C8D93E6589}"/>
              </a:ext>
            </a:extLst>
          </p:cNvPr>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106">
            <a:extLst>
              <a:ext uri="{FF2B5EF4-FFF2-40B4-BE49-F238E27FC236}">
                <a16:creationId xmlns:a16="http://schemas.microsoft.com/office/drawing/2014/main" id="{9BCCFE4D-0B3F-F349-BDDE-8B150465F8FB}"/>
              </a:ext>
            </a:extLst>
          </p:cNvPr>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107">
            <a:extLst>
              <a:ext uri="{FF2B5EF4-FFF2-40B4-BE49-F238E27FC236}">
                <a16:creationId xmlns:a16="http://schemas.microsoft.com/office/drawing/2014/main" id="{E729D938-78D8-0D4E-B528-014BB1E5ED96}"/>
              </a:ext>
            </a:extLst>
          </p:cNvPr>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108">
            <a:extLst>
              <a:ext uri="{FF2B5EF4-FFF2-40B4-BE49-F238E27FC236}">
                <a16:creationId xmlns:a16="http://schemas.microsoft.com/office/drawing/2014/main" id="{2DC6AEB1-B962-A544-95AA-28ED09A4A1E8}"/>
              </a:ext>
            </a:extLst>
          </p:cNvPr>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109">
            <a:extLst>
              <a:ext uri="{FF2B5EF4-FFF2-40B4-BE49-F238E27FC236}">
                <a16:creationId xmlns:a16="http://schemas.microsoft.com/office/drawing/2014/main" id="{772875E6-F340-4043-8F44-B4A85A7B05ED}"/>
              </a:ext>
            </a:extLst>
          </p:cNvPr>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9" name="object 110">
            <a:extLst>
              <a:ext uri="{FF2B5EF4-FFF2-40B4-BE49-F238E27FC236}">
                <a16:creationId xmlns:a16="http://schemas.microsoft.com/office/drawing/2014/main" id="{8C99ADB2-4D3B-BB47-8286-CCD274EFF7DF}"/>
              </a:ext>
            </a:extLst>
          </p:cNvPr>
          <p:cNvGraphicFramePr>
            <a:graphicFrameLocks noGrp="1"/>
          </p:cNvGraphicFramePr>
          <p:nvPr/>
        </p:nvGraphicFramePr>
        <p:xfrm>
          <a:off x="6046543"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9247">
                <a:tc>
                  <a:txBody>
                    <a:bodyPr/>
                    <a:lstStyle/>
                    <a:p>
                      <a:pPr>
                        <a:lnSpc>
                          <a:spcPct val="100000"/>
                        </a:lnSpc>
                      </a:pPr>
                      <a:endParaRPr sz="1300">
                        <a:latin typeface="Times New Roman"/>
                        <a:cs typeface="Times New Roman"/>
                      </a:endParaRPr>
                    </a:p>
                  </a:txBody>
                  <a:tcPr marL="0" marR="0" marT="0" marB="0">
                    <a:lnB w="9525">
                      <a:solidFill>
                        <a:srgbClr val="E7E7E7"/>
                      </a:solidFill>
                      <a:prstDash val="solid"/>
                    </a:lnB>
                  </a:tcPr>
                </a:tc>
                <a:extLst>
                  <a:ext uri="{0D108BD9-81ED-4DB2-BD59-A6C34878D82A}">
                    <a16:rowId xmlns:a16="http://schemas.microsoft.com/office/drawing/2014/main" val="10006"/>
                  </a:ext>
                </a:extLst>
              </a:tr>
              <a:tr h="223830">
                <a:tc>
                  <a:txBody>
                    <a:bodyPr/>
                    <a:lstStyle/>
                    <a:p>
                      <a:pPr>
                        <a:lnSpc>
                          <a:spcPct val="100000"/>
                        </a:lnSpc>
                      </a:pPr>
                      <a:endParaRPr sz="1300">
                        <a:latin typeface="Times New Roman"/>
                        <a:cs typeface="Times New Roman"/>
                      </a:endParaRPr>
                    </a:p>
                  </a:txBody>
                  <a:tcPr marL="0" marR="0" marT="0" marB="0">
                    <a:lnT w="9525">
                      <a:solidFill>
                        <a:srgbClr val="E7E7E7"/>
                      </a:solidFill>
                      <a:prstDash val="solid"/>
                    </a:lnT>
                  </a:tcPr>
                </a:tc>
                <a:extLst>
                  <a:ext uri="{0D108BD9-81ED-4DB2-BD59-A6C34878D82A}">
                    <a16:rowId xmlns:a16="http://schemas.microsoft.com/office/drawing/2014/main" val="10007"/>
                  </a:ext>
                </a:extLst>
              </a:tr>
              <a:tr h="21797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10" name="object 111">
            <a:extLst>
              <a:ext uri="{FF2B5EF4-FFF2-40B4-BE49-F238E27FC236}">
                <a16:creationId xmlns:a16="http://schemas.microsoft.com/office/drawing/2014/main" id="{FC8DFF4A-1B6B-0944-9769-C1B7291B2B84}"/>
              </a:ext>
            </a:extLst>
          </p:cNvPr>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112">
            <a:extLst>
              <a:ext uri="{FF2B5EF4-FFF2-40B4-BE49-F238E27FC236}">
                <a16:creationId xmlns:a16="http://schemas.microsoft.com/office/drawing/2014/main" id="{EB110876-9B64-1142-8B4F-D9632D78A703}"/>
              </a:ext>
            </a:extLst>
          </p:cNvPr>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113">
            <a:extLst>
              <a:ext uri="{FF2B5EF4-FFF2-40B4-BE49-F238E27FC236}">
                <a16:creationId xmlns:a16="http://schemas.microsoft.com/office/drawing/2014/main" id="{2A1B6632-0689-AF45-B7E9-A9D8A43379DA}"/>
              </a:ext>
            </a:extLst>
          </p:cNvPr>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114">
            <a:extLst>
              <a:ext uri="{FF2B5EF4-FFF2-40B4-BE49-F238E27FC236}">
                <a16:creationId xmlns:a16="http://schemas.microsoft.com/office/drawing/2014/main" id="{729C932E-AEA5-D348-A1FF-A3B1687F5ADF}"/>
              </a:ext>
            </a:extLst>
          </p:cNvPr>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115">
            <a:extLst>
              <a:ext uri="{FF2B5EF4-FFF2-40B4-BE49-F238E27FC236}">
                <a16:creationId xmlns:a16="http://schemas.microsoft.com/office/drawing/2014/main" id="{F731FD31-25A8-A342-AA63-84D8495B0F4F}"/>
              </a:ext>
            </a:extLst>
          </p:cNvPr>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116">
            <a:extLst>
              <a:ext uri="{FF2B5EF4-FFF2-40B4-BE49-F238E27FC236}">
                <a16:creationId xmlns:a16="http://schemas.microsoft.com/office/drawing/2014/main" id="{E8485CA4-062A-654A-9F4A-A920C46522EA}"/>
              </a:ext>
            </a:extLst>
          </p:cNvPr>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117">
            <a:extLst>
              <a:ext uri="{FF2B5EF4-FFF2-40B4-BE49-F238E27FC236}">
                <a16:creationId xmlns:a16="http://schemas.microsoft.com/office/drawing/2014/main" id="{20BBCD59-C36A-204E-A1AA-B5D48A96C9B0}"/>
              </a:ext>
            </a:extLst>
          </p:cNvPr>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118">
            <a:extLst>
              <a:ext uri="{FF2B5EF4-FFF2-40B4-BE49-F238E27FC236}">
                <a16:creationId xmlns:a16="http://schemas.microsoft.com/office/drawing/2014/main" id="{D615F20F-152D-2241-8F04-A8BFC841053A}"/>
              </a:ext>
            </a:extLst>
          </p:cNvPr>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119">
            <a:extLst>
              <a:ext uri="{FF2B5EF4-FFF2-40B4-BE49-F238E27FC236}">
                <a16:creationId xmlns:a16="http://schemas.microsoft.com/office/drawing/2014/main" id="{8C49DD7F-DAF0-4D49-95B4-073BD6CAC7A0}"/>
              </a:ext>
            </a:extLst>
          </p:cNvPr>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120">
            <a:extLst>
              <a:ext uri="{FF2B5EF4-FFF2-40B4-BE49-F238E27FC236}">
                <a16:creationId xmlns:a16="http://schemas.microsoft.com/office/drawing/2014/main" id="{1C8F1971-3983-A342-BC1F-A0548F82E6A7}"/>
              </a:ext>
            </a:extLst>
          </p:cNvPr>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121">
            <a:extLst>
              <a:ext uri="{FF2B5EF4-FFF2-40B4-BE49-F238E27FC236}">
                <a16:creationId xmlns:a16="http://schemas.microsoft.com/office/drawing/2014/main" id="{CF3D4832-0C21-CE4A-B7D4-E6ACBA54E170}"/>
              </a:ext>
            </a:extLst>
          </p:cNvPr>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122">
            <a:extLst>
              <a:ext uri="{FF2B5EF4-FFF2-40B4-BE49-F238E27FC236}">
                <a16:creationId xmlns:a16="http://schemas.microsoft.com/office/drawing/2014/main" id="{0DF7FB08-52C9-464A-BCC5-6391AB658378}"/>
              </a:ext>
            </a:extLst>
          </p:cNvPr>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123">
            <a:extLst>
              <a:ext uri="{FF2B5EF4-FFF2-40B4-BE49-F238E27FC236}">
                <a16:creationId xmlns:a16="http://schemas.microsoft.com/office/drawing/2014/main" id="{2722EEEA-C553-0247-9CEB-B1900D9AB3DC}"/>
              </a:ext>
            </a:extLst>
          </p:cNvPr>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124">
            <a:extLst>
              <a:ext uri="{FF2B5EF4-FFF2-40B4-BE49-F238E27FC236}">
                <a16:creationId xmlns:a16="http://schemas.microsoft.com/office/drawing/2014/main" id="{FE0917B4-1D67-3B4F-9424-02E2260ECE30}"/>
              </a:ext>
            </a:extLst>
          </p:cNvPr>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152">
            <a:extLst>
              <a:ext uri="{FF2B5EF4-FFF2-40B4-BE49-F238E27FC236}">
                <a16:creationId xmlns:a16="http://schemas.microsoft.com/office/drawing/2014/main" id="{8D31F13E-0E7B-D449-A2CE-86EA5DFDBF6B}"/>
              </a:ext>
            </a:extLst>
          </p:cNvPr>
          <p:cNvSpPr/>
          <p:nvPr/>
        </p:nvSpPr>
        <p:spPr>
          <a:xfrm>
            <a:off x="6056111" y="4700643"/>
            <a:ext cx="1134386" cy="223491"/>
          </a:xfrm>
          <a:custGeom>
            <a:avLst/>
            <a:gdLst/>
            <a:ahLst/>
            <a:cxnLst/>
            <a:rect l="l" t="t" r="r" b="b"/>
            <a:pathLst>
              <a:path w="850900" h="167639">
                <a:moveTo>
                  <a:pt x="0" y="167640"/>
                </a:moveTo>
                <a:lnTo>
                  <a:pt x="850391" y="167640"/>
                </a:lnTo>
                <a:lnTo>
                  <a:pt x="850391" y="0"/>
                </a:lnTo>
                <a:lnTo>
                  <a:pt x="0" y="0"/>
                </a:lnTo>
                <a:lnTo>
                  <a:pt x="0" y="167640"/>
                </a:lnTo>
                <a:close/>
              </a:path>
            </a:pathLst>
          </a:custGeom>
          <a:solidFill>
            <a:srgbClr val="EF4639">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5" name="object 8">
                <a:extLst>
                  <a:ext uri="{FF2B5EF4-FFF2-40B4-BE49-F238E27FC236}">
                    <a16:creationId xmlns:a16="http://schemas.microsoft.com/office/drawing/2014/main" id="{44577ABF-4F64-584D-A052-C808EAAC50E3}"/>
                  </a:ext>
                </a:extLst>
              </p:cNvPr>
              <p:cNvSpPr txBox="1"/>
              <p:nvPr/>
            </p:nvSpPr>
            <p:spPr>
              <a:xfrm>
                <a:off x="7263820" y="4519932"/>
                <a:ext cx="4388766" cy="476517"/>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left"/>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r>
                        <a:rPr lang="ro-RO" sz="1600" i="1" kern="0" spc="-7" dirty="0">
                          <a:solidFill>
                            <a:srgbClr val="000000"/>
                          </a:solidFill>
                          <a:latin typeface="Cambria Math" panose="02040503050406030204" pitchFamily="18" charset="0"/>
                          <a:cs typeface="Cambria Math"/>
                          <a:sym typeface="Arial"/>
                        </a:rPr>
                        <m:t> </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h</m:t>
                          </m:r>
                          <m:r>
                            <a:rPr lang="en-US" sz="1600" i="1" kern="0" spc="20" dirty="0">
                              <a:solidFill>
                                <a:srgbClr val="000000"/>
                              </a:solidFill>
                              <a:latin typeface="Cambria Math" panose="02040503050406030204" pitchFamily="18" charset="0"/>
                              <a:cs typeface="Cambria Math"/>
                              <a:sym typeface="Arial"/>
                            </a:rPr>
                            <m:t>𝑢𝑚𝑖𝑑𝑖𝑡𝑦</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83</m:t>
                          </m:r>
                          <m:r>
                            <a:rPr lang="en-US" sz="1600" i="1" kern="0" spc="20" dirty="0">
                              <a:solidFill>
                                <a:srgbClr val="000000"/>
                              </a:solidFill>
                              <a:latin typeface="Cambria Math" panose="02040503050406030204" pitchFamily="18" charset="0"/>
                              <a:cs typeface="Cambria Math"/>
                              <a:sym typeface="Arial"/>
                            </a:rPr>
                            <m:t>.</m:t>
                          </m:r>
                          <m:r>
                            <a:rPr lang="en-US" sz="1600" i="1" kern="0" spc="20" dirty="0">
                              <a:solidFill>
                                <a:srgbClr val="000000"/>
                              </a:solidFill>
                              <a:latin typeface="Cambria Math" panose="02040503050406030204" pitchFamily="18" charset="0"/>
                              <a:cs typeface="Cambria Math"/>
                              <a:sym typeface="Arial"/>
                            </a:rPr>
                            <m:t>5</m:t>
                          </m:r>
                        </m:e>
                      </m:d>
                      <m:r>
                        <a:rPr lang="ro-RO"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0</m:t>
                      </m:r>
                      <m:r>
                        <a:rPr lang="en-US"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94</m:t>
                      </m:r>
                      <m:r>
                        <a:rPr lang="en-US" sz="1600" i="1" kern="0" dirty="0">
                          <a:solidFill>
                            <a:srgbClr val="000000"/>
                          </a:solidFill>
                          <a:latin typeface="Cambria Math" panose="02040503050406030204" pitchFamily="18" charset="0"/>
                          <a:cs typeface="Cambria Math"/>
                          <a:sym typeface="Arial"/>
                        </a:rPr>
                        <m:t>−</m:t>
                      </m:r>
                      <m:f>
                        <m:fPr>
                          <m:ctrlPr>
                            <a:rPr lang="en-US" sz="1600" i="1" kern="0" dirty="0">
                              <a:solidFill>
                                <a:srgbClr val="000000"/>
                              </a:solidFill>
                              <a:latin typeface="Cambria Math" panose="02040503050406030204" pitchFamily="18" charset="0"/>
                              <a:sym typeface="Arial"/>
                            </a:rPr>
                          </m:ctrlPr>
                        </m:fPr>
                        <m:num>
                          <m:r>
                            <a:rPr lang="en-US" sz="1600" i="1" kern="0" dirty="0">
                              <a:solidFill>
                                <a:srgbClr val="000000"/>
                              </a:solidFill>
                              <a:latin typeface="Cambria Math" panose="02040503050406030204" pitchFamily="18" charset="0"/>
                              <a:sym typeface="Arial"/>
                            </a:rPr>
                            <m:t>7</m:t>
                          </m:r>
                        </m:num>
                        <m:den>
                          <m:r>
                            <a:rPr lang="en-US" sz="1600" i="1" kern="0" dirty="0">
                              <a:solidFill>
                                <a:srgbClr val="000000"/>
                              </a:solidFill>
                              <a:latin typeface="Cambria Math" panose="02040503050406030204" pitchFamily="18" charset="0"/>
                              <a:sym typeface="Arial"/>
                            </a:rPr>
                            <m:t>14</m:t>
                          </m:r>
                        </m:den>
                      </m:f>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0</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59</m:t>
                      </m:r>
                    </m:oMath>
                  </m:oMathPara>
                </a14:m>
                <a:endParaRPr lang="en-US" sz="1600" kern="0" dirty="0">
                  <a:solidFill>
                    <a:srgbClr val="000000"/>
                  </a:solidFill>
                  <a:latin typeface="Cambria Math"/>
                  <a:cs typeface="Arial"/>
                  <a:sym typeface="Arial"/>
                </a:endParaRPr>
              </a:p>
            </p:txBody>
          </p:sp>
        </mc:Choice>
        <mc:Fallback xmlns="">
          <p:sp>
            <p:nvSpPr>
              <p:cNvPr id="225" name="object 8">
                <a:extLst>
                  <a:ext uri="{FF2B5EF4-FFF2-40B4-BE49-F238E27FC236}">
                    <a16:creationId xmlns:a16="http://schemas.microsoft.com/office/drawing/2014/main" id="{44577ABF-4F64-584D-A052-C808EAAC50E3}"/>
                  </a:ext>
                </a:extLst>
              </p:cNvPr>
              <p:cNvSpPr txBox="1">
                <a:spLocks noRot="1" noChangeAspect="1" noMove="1" noResize="1" noEditPoints="1" noAdjustHandles="1" noChangeArrowheads="1" noChangeShapeType="1" noTextEdit="1"/>
              </p:cNvSpPr>
              <p:nvPr/>
            </p:nvSpPr>
            <p:spPr>
              <a:xfrm>
                <a:off x="7263820" y="4519932"/>
                <a:ext cx="4388766" cy="476517"/>
              </a:xfrm>
              <a:prstGeom prst="rect">
                <a:avLst/>
              </a:prstGeom>
              <a:blipFill>
                <a:blip r:embed="rId46"/>
                <a:stretch>
                  <a:fillRect/>
                </a:stretch>
              </a:blipFill>
            </p:spPr>
            <p:txBody>
              <a:bodyPr/>
              <a:lstStyle/>
              <a:p>
                <a:r>
                  <a:rPr lang="tr-TR">
                    <a:noFill/>
                  </a:rPr>
                  <a:t> </a:t>
                </a:r>
              </a:p>
            </p:txBody>
          </p:sp>
        </mc:Fallback>
      </mc:AlternateContent>
      <p:sp>
        <p:nvSpPr>
          <p:cNvPr id="132" name="object 140">
            <a:extLst>
              <a:ext uri="{FF2B5EF4-FFF2-40B4-BE49-F238E27FC236}">
                <a16:creationId xmlns:a16="http://schemas.microsoft.com/office/drawing/2014/main" id="{2A7EEC22-ADA9-154E-9259-529840D70BFF}"/>
              </a:ext>
            </a:extLst>
          </p:cNvPr>
          <p:cNvSpPr/>
          <p:nvPr/>
        </p:nvSpPr>
        <p:spPr>
          <a:xfrm>
            <a:off x="3047111" y="3364002"/>
            <a:ext cx="1633854" cy="1495116"/>
          </a:xfrm>
          <a:custGeom>
            <a:avLst/>
            <a:gdLst/>
            <a:ahLst/>
            <a:cxnLst/>
            <a:rect l="l" t="t" r="r" b="b"/>
            <a:pathLst>
              <a:path w="1225550" h="1153795">
                <a:moveTo>
                  <a:pt x="0" y="1153668"/>
                </a:moveTo>
                <a:lnTo>
                  <a:pt x="1225296" y="1153668"/>
                </a:lnTo>
                <a:lnTo>
                  <a:pt x="1225296" y="0"/>
                </a:lnTo>
                <a:lnTo>
                  <a:pt x="0" y="0"/>
                </a:lnTo>
                <a:lnTo>
                  <a:pt x="0" y="1153668"/>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41">
            <a:extLst>
              <a:ext uri="{FF2B5EF4-FFF2-40B4-BE49-F238E27FC236}">
                <a16:creationId xmlns:a16="http://schemas.microsoft.com/office/drawing/2014/main" id="{B9B204C9-C606-F84A-9669-C7D355F1EE1D}"/>
              </a:ext>
            </a:extLst>
          </p:cNvPr>
          <p:cNvSpPr/>
          <p:nvPr/>
        </p:nvSpPr>
        <p:spPr>
          <a:xfrm>
            <a:off x="7997158" y="2196933"/>
            <a:ext cx="1879355" cy="577351"/>
          </a:xfrm>
          <a:custGeom>
            <a:avLst/>
            <a:gdLst/>
            <a:ahLst/>
            <a:cxnLst/>
            <a:rect l="l" t="t" r="r" b="b"/>
            <a:pathLst>
              <a:path w="1409700" h="433069">
                <a:moveTo>
                  <a:pt x="0" y="432816"/>
                </a:moveTo>
                <a:lnTo>
                  <a:pt x="1409700" y="432816"/>
                </a:lnTo>
                <a:lnTo>
                  <a:pt x="1409700" y="0"/>
                </a:lnTo>
                <a:lnTo>
                  <a:pt x="0" y="0"/>
                </a:lnTo>
                <a:lnTo>
                  <a:pt x="0" y="432816"/>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4091221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46" name="object 54">
            <a:extLst>
              <a:ext uri="{FF2B5EF4-FFF2-40B4-BE49-F238E27FC236}">
                <a16:creationId xmlns:a16="http://schemas.microsoft.com/office/drawing/2014/main" id="{85C8EC6D-FBF8-FC43-BF78-28B108DC289C}"/>
              </a:ext>
            </a:extLst>
          </p:cNvPr>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55">
            <a:extLst>
              <a:ext uri="{FF2B5EF4-FFF2-40B4-BE49-F238E27FC236}">
                <a16:creationId xmlns:a16="http://schemas.microsoft.com/office/drawing/2014/main" id="{B5F2246D-D6B1-3D43-949F-6BC7704C6EEA}"/>
              </a:ext>
            </a:extLst>
          </p:cNvPr>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56">
            <a:extLst>
              <a:ext uri="{FF2B5EF4-FFF2-40B4-BE49-F238E27FC236}">
                <a16:creationId xmlns:a16="http://schemas.microsoft.com/office/drawing/2014/main" id="{90DEA5B3-EB51-BF47-8578-740F11CE9976}"/>
              </a:ext>
            </a:extLst>
          </p:cNvPr>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57">
            <a:extLst>
              <a:ext uri="{FF2B5EF4-FFF2-40B4-BE49-F238E27FC236}">
                <a16:creationId xmlns:a16="http://schemas.microsoft.com/office/drawing/2014/main" id="{3BEDD978-5072-0746-AB75-D4DB65899401}"/>
              </a:ext>
            </a:extLst>
          </p:cNvPr>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58">
            <a:extLst>
              <a:ext uri="{FF2B5EF4-FFF2-40B4-BE49-F238E27FC236}">
                <a16:creationId xmlns:a16="http://schemas.microsoft.com/office/drawing/2014/main" id="{7FAEF5F5-E24B-7646-9B18-A65587A2B1A1}"/>
              </a:ext>
            </a:extLst>
          </p:cNvPr>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59">
            <a:extLst>
              <a:ext uri="{FF2B5EF4-FFF2-40B4-BE49-F238E27FC236}">
                <a16:creationId xmlns:a16="http://schemas.microsoft.com/office/drawing/2014/main" id="{C0FC31F3-208E-054C-B688-C012AA0762AA}"/>
              </a:ext>
            </a:extLst>
          </p:cNvPr>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60">
            <a:extLst>
              <a:ext uri="{FF2B5EF4-FFF2-40B4-BE49-F238E27FC236}">
                <a16:creationId xmlns:a16="http://schemas.microsoft.com/office/drawing/2014/main" id="{95C52772-5CEB-4644-B0BA-ACC13D8D7A68}"/>
              </a:ext>
            </a:extLst>
          </p:cNvPr>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61">
            <a:extLst>
              <a:ext uri="{FF2B5EF4-FFF2-40B4-BE49-F238E27FC236}">
                <a16:creationId xmlns:a16="http://schemas.microsoft.com/office/drawing/2014/main" id="{1FF32A5F-A8D7-5B47-A9F9-CC5861420226}"/>
              </a:ext>
            </a:extLst>
          </p:cNvPr>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62">
            <a:extLst>
              <a:ext uri="{FF2B5EF4-FFF2-40B4-BE49-F238E27FC236}">
                <a16:creationId xmlns:a16="http://schemas.microsoft.com/office/drawing/2014/main" id="{AAAC75CB-302F-2A46-A907-0A283C9E72AA}"/>
              </a:ext>
            </a:extLst>
          </p:cNvPr>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63">
            <a:extLst>
              <a:ext uri="{FF2B5EF4-FFF2-40B4-BE49-F238E27FC236}">
                <a16:creationId xmlns:a16="http://schemas.microsoft.com/office/drawing/2014/main" id="{E013D8DD-5C25-5C4A-8E59-5D738218B244}"/>
              </a:ext>
            </a:extLst>
          </p:cNvPr>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64">
            <a:extLst>
              <a:ext uri="{FF2B5EF4-FFF2-40B4-BE49-F238E27FC236}">
                <a16:creationId xmlns:a16="http://schemas.microsoft.com/office/drawing/2014/main" id="{DF6DC520-3B02-764C-A436-F15433D63A7E}"/>
              </a:ext>
            </a:extLst>
          </p:cNvPr>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5">
            <a:extLst>
              <a:ext uri="{FF2B5EF4-FFF2-40B4-BE49-F238E27FC236}">
                <a16:creationId xmlns:a16="http://schemas.microsoft.com/office/drawing/2014/main" id="{7A059DAB-F144-EB41-ABEE-96943738FDDE}"/>
              </a:ext>
            </a:extLst>
          </p:cNvPr>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66">
            <a:extLst>
              <a:ext uri="{FF2B5EF4-FFF2-40B4-BE49-F238E27FC236}">
                <a16:creationId xmlns:a16="http://schemas.microsoft.com/office/drawing/2014/main" id="{6E8E749D-14B8-5A40-AEC2-D95B57C9B7C6}"/>
              </a:ext>
            </a:extLst>
          </p:cNvPr>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67">
            <a:extLst>
              <a:ext uri="{FF2B5EF4-FFF2-40B4-BE49-F238E27FC236}">
                <a16:creationId xmlns:a16="http://schemas.microsoft.com/office/drawing/2014/main" id="{DF081EC4-3980-D746-A591-D402C56DA5EE}"/>
              </a:ext>
            </a:extLst>
          </p:cNvPr>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68">
            <a:extLst>
              <a:ext uri="{FF2B5EF4-FFF2-40B4-BE49-F238E27FC236}">
                <a16:creationId xmlns:a16="http://schemas.microsoft.com/office/drawing/2014/main" id="{8B9637A4-0D0F-E04A-9CBA-859A14FF35C2}"/>
              </a:ext>
            </a:extLst>
          </p:cNvPr>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69">
            <a:extLst>
              <a:ext uri="{FF2B5EF4-FFF2-40B4-BE49-F238E27FC236}">
                <a16:creationId xmlns:a16="http://schemas.microsoft.com/office/drawing/2014/main" id="{D343B4F3-6874-D047-A114-3016C7B48BC0}"/>
              </a:ext>
            </a:extLst>
          </p:cNvPr>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69" name="object 70">
            <a:extLst>
              <a:ext uri="{FF2B5EF4-FFF2-40B4-BE49-F238E27FC236}">
                <a16:creationId xmlns:a16="http://schemas.microsoft.com/office/drawing/2014/main" id="{58A1E0F7-3469-8B42-9F72-DA0B4E2E1198}"/>
              </a:ext>
            </a:extLst>
          </p:cNvPr>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99939">
                <a:tc>
                  <a:txBody>
                    <a:bodyPr/>
                    <a:lstStyle/>
                    <a:p>
                      <a:pPr>
                        <a:lnSpc>
                          <a:spcPct val="100000"/>
                        </a:lnSpc>
                      </a:pPr>
                      <a:endParaRPr sz="900" dirty="0">
                        <a:latin typeface="Times New Roman"/>
                        <a:cs typeface="Times New Roman"/>
                      </a:endParaRPr>
                    </a:p>
                  </a:txBody>
                  <a:tcPr marL="0" marR="0" marT="0" marB="0">
                    <a:lnB w="38100">
                      <a:solidFill>
                        <a:srgbClr val="F44336"/>
                      </a:solidFill>
                      <a:prstDash val="solid"/>
                    </a:lnB>
                  </a:tcPr>
                </a:tc>
                <a:tc>
                  <a:txBody>
                    <a:bodyPr/>
                    <a:lstStyle/>
                    <a:p>
                      <a:pPr>
                        <a:lnSpc>
                          <a:spcPct val="100000"/>
                        </a:lnSpc>
                      </a:pPr>
                      <a:endParaRPr sz="900">
                        <a:latin typeface="Times New Roman"/>
                        <a:cs typeface="Times New Roman"/>
                      </a:endParaRPr>
                    </a:p>
                  </a:txBody>
                  <a:tcPr marL="0" marR="0" marT="0" marB="0">
                    <a:lnB w="38100">
                      <a:solidFill>
                        <a:srgbClr val="F44336"/>
                      </a:solidFill>
                      <a:prstDash val="solid"/>
                    </a:lnB>
                  </a:tcPr>
                </a:tc>
                <a:extLst>
                  <a:ext uri="{0D108BD9-81ED-4DB2-BD59-A6C34878D82A}">
                    <a16:rowId xmlns:a16="http://schemas.microsoft.com/office/drawing/2014/main" val="10007"/>
                  </a:ext>
                </a:extLst>
              </a:tr>
              <a:tr h="235849">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170" name="object 71">
            <a:extLst>
              <a:ext uri="{FF2B5EF4-FFF2-40B4-BE49-F238E27FC236}">
                <a16:creationId xmlns:a16="http://schemas.microsoft.com/office/drawing/2014/main" id="{229D157C-E66E-D447-A911-809ED803EA24}"/>
              </a:ext>
            </a:extLst>
          </p:cNvPr>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72">
            <a:extLst>
              <a:ext uri="{FF2B5EF4-FFF2-40B4-BE49-F238E27FC236}">
                <a16:creationId xmlns:a16="http://schemas.microsoft.com/office/drawing/2014/main" id="{6184B686-00B1-EB48-8810-392E60ECC8DF}"/>
              </a:ext>
            </a:extLst>
          </p:cNvPr>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73">
            <a:extLst>
              <a:ext uri="{FF2B5EF4-FFF2-40B4-BE49-F238E27FC236}">
                <a16:creationId xmlns:a16="http://schemas.microsoft.com/office/drawing/2014/main" id="{3A4AE534-AE7A-D64B-BDB4-A309141C47DC}"/>
              </a:ext>
            </a:extLst>
          </p:cNvPr>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74">
            <a:extLst>
              <a:ext uri="{FF2B5EF4-FFF2-40B4-BE49-F238E27FC236}">
                <a16:creationId xmlns:a16="http://schemas.microsoft.com/office/drawing/2014/main" id="{80BAB2FE-BD4F-164E-9767-68767DC53F68}"/>
              </a:ext>
            </a:extLst>
          </p:cNvPr>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75">
            <a:extLst>
              <a:ext uri="{FF2B5EF4-FFF2-40B4-BE49-F238E27FC236}">
                <a16:creationId xmlns:a16="http://schemas.microsoft.com/office/drawing/2014/main" id="{80770502-B233-2441-8D87-2731A43C1FA2}"/>
              </a:ext>
            </a:extLst>
          </p:cNvPr>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76">
            <a:extLst>
              <a:ext uri="{FF2B5EF4-FFF2-40B4-BE49-F238E27FC236}">
                <a16:creationId xmlns:a16="http://schemas.microsoft.com/office/drawing/2014/main" id="{9E031F7C-5B58-7F46-8A61-297B159F1C85}"/>
              </a:ext>
            </a:extLst>
          </p:cNvPr>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77">
            <a:extLst>
              <a:ext uri="{FF2B5EF4-FFF2-40B4-BE49-F238E27FC236}">
                <a16:creationId xmlns:a16="http://schemas.microsoft.com/office/drawing/2014/main" id="{D6FB6467-9DF8-CE46-A72B-519260EF5C90}"/>
              </a:ext>
            </a:extLst>
          </p:cNvPr>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78">
            <a:extLst>
              <a:ext uri="{FF2B5EF4-FFF2-40B4-BE49-F238E27FC236}">
                <a16:creationId xmlns:a16="http://schemas.microsoft.com/office/drawing/2014/main" id="{C9A9233B-4537-DA48-963E-ADED8019B3C3}"/>
              </a:ext>
            </a:extLst>
          </p:cNvPr>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79">
            <a:extLst>
              <a:ext uri="{FF2B5EF4-FFF2-40B4-BE49-F238E27FC236}">
                <a16:creationId xmlns:a16="http://schemas.microsoft.com/office/drawing/2014/main" id="{8DD79752-AD73-4A4B-A395-D26CD4FADF54}"/>
              </a:ext>
            </a:extLst>
          </p:cNvPr>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80">
            <a:extLst>
              <a:ext uri="{FF2B5EF4-FFF2-40B4-BE49-F238E27FC236}">
                <a16:creationId xmlns:a16="http://schemas.microsoft.com/office/drawing/2014/main" id="{44B4E838-C135-EB4E-BECE-9B8427CDC3C9}"/>
              </a:ext>
            </a:extLst>
          </p:cNvPr>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81">
            <a:extLst>
              <a:ext uri="{FF2B5EF4-FFF2-40B4-BE49-F238E27FC236}">
                <a16:creationId xmlns:a16="http://schemas.microsoft.com/office/drawing/2014/main" id="{42BAC58B-799F-184F-A330-90117950928B}"/>
              </a:ext>
            </a:extLst>
          </p:cNvPr>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82">
            <a:extLst>
              <a:ext uri="{FF2B5EF4-FFF2-40B4-BE49-F238E27FC236}">
                <a16:creationId xmlns:a16="http://schemas.microsoft.com/office/drawing/2014/main" id="{E06774CE-F94F-2F46-B495-B2B0883FC13A}"/>
              </a:ext>
            </a:extLst>
          </p:cNvPr>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83">
            <a:extLst>
              <a:ext uri="{FF2B5EF4-FFF2-40B4-BE49-F238E27FC236}">
                <a16:creationId xmlns:a16="http://schemas.microsoft.com/office/drawing/2014/main" id="{0C7E6707-4A4C-9A4E-B350-6B8D08B85531}"/>
              </a:ext>
            </a:extLst>
          </p:cNvPr>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84">
            <a:extLst>
              <a:ext uri="{FF2B5EF4-FFF2-40B4-BE49-F238E27FC236}">
                <a16:creationId xmlns:a16="http://schemas.microsoft.com/office/drawing/2014/main" id="{851F7321-EA36-A449-B4D1-903C3C332EAF}"/>
              </a:ext>
            </a:extLst>
          </p:cNvPr>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85">
            <a:extLst>
              <a:ext uri="{FF2B5EF4-FFF2-40B4-BE49-F238E27FC236}">
                <a16:creationId xmlns:a16="http://schemas.microsoft.com/office/drawing/2014/main" id="{239AD6C6-BD2C-174D-9B36-4B70065E6D12}"/>
              </a:ext>
            </a:extLst>
          </p:cNvPr>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86">
            <a:extLst>
              <a:ext uri="{FF2B5EF4-FFF2-40B4-BE49-F238E27FC236}">
                <a16:creationId xmlns:a16="http://schemas.microsoft.com/office/drawing/2014/main" id="{F3E2F6C3-D88D-D040-B5FE-F60F50138DC6}"/>
              </a:ext>
            </a:extLst>
          </p:cNvPr>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87">
            <a:extLst>
              <a:ext uri="{FF2B5EF4-FFF2-40B4-BE49-F238E27FC236}">
                <a16:creationId xmlns:a16="http://schemas.microsoft.com/office/drawing/2014/main" id="{7AE891F6-2D7F-844A-BD40-1F9E133B4DF5}"/>
              </a:ext>
            </a:extLst>
          </p:cNvPr>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88">
            <a:extLst>
              <a:ext uri="{FF2B5EF4-FFF2-40B4-BE49-F238E27FC236}">
                <a16:creationId xmlns:a16="http://schemas.microsoft.com/office/drawing/2014/main" id="{9120806C-3D24-CB41-A360-AAA5FA6E8FF8}"/>
              </a:ext>
            </a:extLst>
          </p:cNvPr>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89">
            <a:extLst>
              <a:ext uri="{FF2B5EF4-FFF2-40B4-BE49-F238E27FC236}">
                <a16:creationId xmlns:a16="http://schemas.microsoft.com/office/drawing/2014/main" id="{EA2E8710-12ED-064E-90F3-0A0B69C69664}"/>
              </a:ext>
            </a:extLst>
          </p:cNvPr>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90">
            <a:extLst>
              <a:ext uri="{FF2B5EF4-FFF2-40B4-BE49-F238E27FC236}">
                <a16:creationId xmlns:a16="http://schemas.microsoft.com/office/drawing/2014/main" id="{ABCD50CB-65C3-4B40-8BB5-443B9AFE79C5}"/>
              </a:ext>
            </a:extLst>
          </p:cNvPr>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91">
            <a:extLst>
              <a:ext uri="{FF2B5EF4-FFF2-40B4-BE49-F238E27FC236}">
                <a16:creationId xmlns:a16="http://schemas.microsoft.com/office/drawing/2014/main" id="{504B5756-52EB-A040-A97A-6F89AFE5567A}"/>
              </a:ext>
            </a:extLst>
          </p:cNvPr>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92">
            <a:extLst>
              <a:ext uri="{FF2B5EF4-FFF2-40B4-BE49-F238E27FC236}">
                <a16:creationId xmlns:a16="http://schemas.microsoft.com/office/drawing/2014/main" id="{3C585604-C9DC-1743-9E8E-72A5786A36C4}"/>
              </a:ext>
            </a:extLst>
          </p:cNvPr>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93">
            <a:extLst>
              <a:ext uri="{FF2B5EF4-FFF2-40B4-BE49-F238E27FC236}">
                <a16:creationId xmlns:a16="http://schemas.microsoft.com/office/drawing/2014/main" id="{9D4B7A9C-8FE7-6A47-92FA-1752F42789C3}"/>
              </a:ext>
            </a:extLst>
          </p:cNvPr>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94">
            <a:extLst>
              <a:ext uri="{FF2B5EF4-FFF2-40B4-BE49-F238E27FC236}">
                <a16:creationId xmlns:a16="http://schemas.microsoft.com/office/drawing/2014/main" id="{F0B5A83A-C261-7748-9119-A47E88D9632D}"/>
              </a:ext>
            </a:extLst>
          </p:cNvPr>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95">
            <a:extLst>
              <a:ext uri="{FF2B5EF4-FFF2-40B4-BE49-F238E27FC236}">
                <a16:creationId xmlns:a16="http://schemas.microsoft.com/office/drawing/2014/main" id="{9026273E-8915-1E4E-9BAB-0505FE77EBE9}"/>
              </a:ext>
            </a:extLst>
          </p:cNvPr>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96">
            <a:extLst>
              <a:ext uri="{FF2B5EF4-FFF2-40B4-BE49-F238E27FC236}">
                <a16:creationId xmlns:a16="http://schemas.microsoft.com/office/drawing/2014/main" id="{81242205-A7BC-2E43-9B87-15A832DE6FD8}"/>
              </a:ext>
            </a:extLst>
          </p:cNvPr>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97">
            <a:extLst>
              <a:ext uri="{FF2B5EF4-FFF2-40B4-BE49-F238E27FC236}">
                <a16:creationId xmlns:a16="http://schemas.microsoft.com/office/drawing/2014/main" id="{A085F8F2-4277-EE44-B86D-F61F2220715B}"/>
              </a:ext>
            </a:extLst>
          </p:cNvPr>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98">
            <a:extLst>
              <a:ext uri="{FF2B5EF4-FFF2-40B4-BE49-F238E27FC236}">
                <a16:creationId xmlns:a16="http://schemas.microsoft.com/office/drawing/2014/main" id="{0FF5D3FC-960B-B641-9074-0F40049B8414}"/>
              </a:ext>
            </a:extLst>
          </p:cNvPr>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99">
            <a:extLst>
              <a:ext uri="{FF2B5EF4-FFF2-40B4-BE49-F238E27FC236}">
                <a16:creationId xmlns:a16="http://schemas.microsoft.com/office/drawing/2014/main" id="{D036F813-49AB-3041-9780-937D2D3F6454}"/>
              </a:ext>
            </a:extLst>
          </p:cNvPr>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00">
            <a:extLst>
              <a:ext uri="{FF2B5EF4-FFF2-40B4-BE49-F238E27FC236}">
                <a16:creationId xmlns:a16="http://schemas.microsoft.com/office/drawing/2014/main" id="{C1422089-0ECE-9848-975B-231BB0C19278}"/>
              </a:ext>
            </a:extLst>
          </p:cNvPr>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101">
            <a:extLst>
              <a:ext uri="{FF2B5EF4-FFF2-40B4-BE49-F238E27FC236}">
                <a16:creationId xmlns:a16="http://schemas.microsoft.com/office/drawing/2014/main" id="{24DFF03B-AF8B-DE47-BB9F-B2C119A644F8}"/>
              </a:ext>
            </a:extLst>
          </p:cNvPr>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102">
            <a:extLst>
              <a:ext uri="{FF2B5EF4-FFF2-40B4-BE49-F238E27FC236}">
                <a16:creationId xmlns:a16="http://schemas.microsoft.com/office/drawing/2014/main" id="{5F54BD6A-BC4B-3045-A0B6-CC972A0DA095}"/>
              </a:ext>
            </a:extLst>
          </p:cNvPr>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103">
            <a:extLst>
              <a:ext uri="{FF2B5EF4-FFF2-40B4-BE49-F238E27FC236}">
                <a16:creationId xmlns:a16="http://schemas.microsoft.com/office/drawing/2014/main" id="{1DE9BE7B-1B00-BE4F-9DB0-2D0A088E5220}"/>
              </a:ext>
            </a:extLst>
          </p:cNvPr>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104">
            <a:extLst>
              <a:ext uri="{FF2B5EF4-FFF2-40B4-BE49-F238E27FC236}">
                <a16:creationId xmlns:a16="http://schemas.microsoft.com/office/drawing/2014/main" id="{D319E463-C32A-4244-9CC4-B7DB78DC87A6}"/>
              </a:ext>
            </a:extLst>
          </p:cNvPr>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105">
            <a:extLst>
              <a:ext uri="{FF2B5EF4-FFF2-40B4-BE49-F238E27FC236}">
                <a16:creationId xmlns:a16="http://schemas.microsoft.com/office/drawing/2014/main" id="{6927CE80-520D-2B4B-8D30-21C8D93E6589}"/>
              </a:ext>
            </a:extLst>
          </p:cNvPr>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106">
            <a:extLst>
              <a:ext uri="{FF2B5EF4-FFF2-40B4-BE49-F238E27FC236}">
                <a16:creationId xmlns:a16="http://schemas.microsoft.com/office/drawing/2014/main" id="{9BCCFE4D-0B3F-F349-BDDE-8B150465F8FB}"/>
              </a:ext>
            </a:extLst>
          </p:cNvPr>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107">
            <a:extLst>
              <a:ext uri="{FF2B5EF4-FFF2-40B4-BE49-F238E27FC236}">
                <a16:creationId xmlns:a16="http://schemas.microsoft.com/office/drawing/2014/main" id="{E729D938-78D8-0D4E-B528-014BB1E5ED96}"/>
              </a:ext>
            </a:extLst>
          </p:cNvPr>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108">
            <a:extLst>
              <a:ext uri="{FF2B5EF4-FFF2-40B4-BE49-F238E27FC236}">
                <a16:creationId xmlns:a16="http://schemas.microsoft.com/office/drawing/2014/main" id="{2DC6AEB1-B962-A544-95AA-28ED09A4A1E8}"/>
              </a:ext>
            </a:extLst>
          </p:cNvPr>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109">
            <a:extLst>
              <a:ext uri="{FF2B5EF4-FFF2-40B4-BE49-F238E27FC236}">
                <a16:creationId xmlns:a16="http://schemas.microsoft.com/office/drawing/2014/main" id="{772875E6-F340-4043-8F44-B4A85A7B05ED}"/>
              </a:ext>
            </a:extLst>
          </p:cNvPr>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9" name="object 110">
            <a:extLst>
              <a:ext uri="{FF2B5EF4-FFF2-40B4-BE49-F238E27FC236}">
                <a16:creationId xmlns:a16="http://schemas.microsoft.com/office/drawing/2014/main" id="{8C99ADB2-4D3B-BB47-8286-CCD274EFF7DF}"/>
              </a:ext>
            </a:extLst>
          </p:cNvPr>
          <p:cNvGraphicFramePr>
            <a:graphicFrameLocks noGrp="1"/>
          </p:cNvGraphicFramePr>
          <p:nvPr/>
        </p:nvGraphicFramePr>
        <p:xfrm>
          <a:off x="6046543"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9247">
                <a:tc>
                  <a:txBody>
                    <a:bodyPr/>
                    <a:lstStyle/>
                    <a:p>
                      <a:pPr>
                        <a:lnSpc>
                          <a:spcPct val="100000"/>
                        </a:lnSpc>
                      </a:pPr>
                      <a:endParaRPr sz="1300">
                        <a:latin typeface="Times New Roman"/>
                        <a:cs typeface="Times New Roman"/>
                      </a:endParaRPr>
                    </a:p>
                  </a:txBody>
                  <a:tcPr marL="0" marR="0" marT="0" marB="0">
                    <a:lnB w="9525">
                      <a:solidFill>
                        <a:srgbClr val="E7E7E7"/>
                      </a:solidFill>
                      <a:prstDash val="solid"/>
                    </a:lnB>
                  </a:tcPr>
                </a:tc>
                <a:extLst>
                  <a:ext uri="{0D108BD9-81ED-4DB2-BD59-A6C34878D82A}">
                    <a16:rowId xmlns:a16="http://schemas.microsoft.com/office/drawing/2014/main" val="10006"/>
                  </a:ext>
                </a:extLst>
              </a:tr>
              <a:tr h="223830">
                <a:tc>
                  <a:txBody>
                    <a:bodyPr/>
                    <a:lstStyle/>
                    <a:p>
                      <a:pPr>
                        <a:lnSpc>
                          <a:spcPct val="100000"/>
                        </a:lnSpc>
                      </a:pPr>
                      <a:endParaRPr sz="1300">
                        <a:latin typeface="Times New Roman"/>
                        <a:cs typeface="Times New Roman"/>
                      </a:endParaRPr>
                    </a:p>
                  </a:txBody>
                  <a:tcPr marL="0" marR="0" marT="0" marB="0">
                    <a:lnT w="9525">
                      <a:solidFill>
                        <a:srgbClr val="E7E7E7"/>
                      </a:solidFill>
                      <a:prstDash val="solid"/>
                    </a:lnT>
                  </a:tcPr>
                </a:tc>
                <a:extLst>
                  <a:ext uri="{0D108BD9-81ED-4DB2-BD59-A6C34878D82A}">
                    <a16:rowId xmlns:a16="http://schemas.microsoft.com/office/drawing/2014/main" val="10007"/>
                  </a:ext>
                </a:extLst>
              </a:tr>
              <a:tr h="21797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10" name="object 111">
            <a:extLst>
              <a:ext uri="{FF2B5EF4-FFF2-40B4-BE49-F238E27FC236}">
                <a16:creationId xmlns:a16="http://schemas.microsoft.com/office/drawing/2014/main" id="{FC8DFF4A-1B6B-0944-9769-C1B7291B2B84}"/>
              </a:ext>
            </a:extLst>
          </p:cNvPr>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112">
            <a:extLst>
              <a:ext uri="{FF2B5EF4-FFF2-40B4-BE49-F238E27FC236}">
                <a16:creationId xmlns:a16="http://schemas.microsoft.com/office/drawing/2014/main" id="{EB110876-9B64-1142-8B4F-D9632D78A703}"/>
              </a:ext>
            </a:extLst>
          </p:cNvPr>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113">
            <a:extLst>
              <a:ext uri="{FF2B5EF4-FFF2-40B4-BE49-F238E27FC236}">
                <a16:creationId xmlns:a16="http://schemas.microsoft.com/office/drawing/2014/main" id="{2A1B6632-0689-AF45-B7E9-A9D8A43379DA}"/>
              </a:ext>
            </a:extLst>
          </p:cNvPr>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114">
            <a:extLst>
              <a:ext uri="{FF2B5EF4-FFF2-40B4-BE49-F238E27FC236}">
                <a16:creationId xmlns:a16="http://schemas.microsoft.com/office/drawing/2014/main" id="{729C932E-AEA5-D348-A1FF-A3B1687F5ADF}"/>
              </a:ext>
            </a:extLst>
          </p:cNvPr>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115">
            <a:extLst>
              <a:ext uri="{FF2B5EF4-FFF2-40B4-BE49-F238E27FC236}">
                <a16:creationId xmlns:a16="http://schemas.microsoft.com/office/drawing/2014/main" id="{F731FD31-25A8-A342-AA63-84D8495B0F4F}"/>
              </a:ext>
            </a:extLst>
          </p:cNvPr>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116">
            <a:extLst>
              <a:ext uri="{FF2B5EF4-FFF2-40B4-BE49-F238E27FC236}">
                <a16:creationId xmlns:a16="http://schemas.microsoft.com/office/drawing/2014/main" id="{E8485CA4-062A-654A-9F4A-A920C46522EA}"/>
              </a:ext>
            </a:extLst>
          </p:cNvPr>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117">
            <a:extLst>
              <a:ext uri="{FF2B5EF4-FFF2-40B4-BE49-F238E27FC236}">
                <a16:creationId xmlns:a16="http://schemas.microsoft.com/office/drawing/2014/main" id="{20BBCD59-C36A-204E-A1AA-B5D48A96C9B0}"/>
              </a:ext>
            </a:extLst>
          </p:cNvPr>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118">
            <a:extLst>
              <a:ext uri="{FF2B5EF4-FFF2-40B4-BE49-F238E27FC236}">
                <a16:creationId xmlns:a16="http://schemas.microsoft.com/office/drawing/2014/main" id="{D615F20F-152D-2241-8F04-A8BFC841053A}"/>
              </a:ext>
            </a:extLst>
          </p:cNvPr>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119">
            <a:extLst>
              <a:ext uri="{FF2B5EF4-FFF2-40B4-BE49-F238E27FC236}">
                <a16:creationId xmlns:a16="http://schemas.microsoft.com/office/drawing/2014/main" id="{8C49DD7F-DAF0-4D49-95B4-073BD6CAC7A0}"/>
              </a:ext>
            </a:extLst>
          </p:cNvPr>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120">
            <a:extLst>
              <a:ext uri="{FF2B5EF4-FFF2-40B4-BE49-F238E27FC236}">
                <a16:creationId xmlns:a16="http://schemas.microsoft.com/office/drawing/2014/main" id="{1C8F1971-3983-A342-BC1F-A0548F82E6A7}"/>
              </a:ext>
            </a:extLst>
          </p:cNvPr>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121">
            <a:extLst>
              <a:ext uri="{FF2B5EF4-FFF2-40B4-BE49-F238E27FC236}">
                <a16:creationId xmlns:a16="http://schemas.microsoft.com/office/drawing/2014/main" id="{CF3D4832-0C21-CE4A-B7D4-E6ACBA54E170}"/>
              </a:ext>
            </a:extLst>
          </p:cNvPr>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122">
            <a:extLst>
              <a:ext uri="{FF2B5EF4-FFF2-40B4-BE49-F238E27FC236}">
                <a16:creationId xmlns:a16="http://schemas.microsoft.com/office/drawing/2014/main" id="{0DF7FB08-52C9-464A-BCC5-6391AB658378}"/>
              </a:ext>
            </a:extLst>
          </p:cNvPr>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123">
            <a:extLst>
              <a:ext uri="{FF2B5EF4-FFF2-40B4-BE49-F238E27FC236}">
                <a16:creationId xmlns:a16="http://schemas.microsoft.com/office/drawing/2014/main" id="{2722EEEA-C553-0247-9CEB-B1900D9AB3DC}"/>
              </a:ext>
            </a:extLst>
          </p:cNvPr>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124">
            <a:extLst>
              <a:ext uri="{FF2B5EF4-FFF2-40B4-BE49-F238E27FC236}">
                <a16:creationId xmlns:a16="http://schemas.microsoft.com/office/drawing/2014/main" id="{FE0917B4-1D67-3B4F-9424-02E2260ECE30}"/>
              </a:ext>
            </a:extLst>
          </p:cNvPr>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152">
            <a:extLst>
              <a:ext uri="{FF2B5EF4-FFF2-40B4-BE49-F238E27FC236}">
                <a16:creationId xmlns:a16="http://schemas.microsoft.com/office/drawing/2014/main" id="{8D31F13E-0E7B-D449-A2CE-86EA5DFDBF6B}"/>
              </a:ext>
            </a:extLst>
          </p:cNvPr>
          <p:cNvSpPr/>
          <p:nvPr/>
        </p:nvSpPr>
        <p:spPr>
          <a:xfrm>
            <a:off x="6056111" y="4700643"/>
            <a:ext cx="1134386" cy="223491"/>
          </a:xfrm>
          <a:custGeom>
            <a:avLst/>
            <a:gdLst/>
            <a:ahLst/>
            <a:cxnLst/>
            <a:rect l="l" t="t" r="r" b="b"/>
            <a:pathLst>
              <a:path w="850900" h="167639">
                <a:moveTo>
                  <a:pt x="0" y="167640"/>
                </a:moveTo>
                <a:lnTo>
                  <a:pt x="850391" y="167640"/>
                </a:lnTo>
                <a:lnTo>
                  <a:pt x="850391" y="0"/>
                </a:lnTo>
                <a:lnTo>
                  <a:pt x="0" y="0"/>
                </a:lnTo>
                <a:lnTo>
                  <a:pt x="0" y="167640"/>
                </a:lnTo>
                <a:close/>
              </a:path>
            </a:pathLst>
          </a:custGeom>
          <a:solidFill>
            <a:srgbClr val="EF4639">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5" name="object 8">
                <a:extLst>
                  <a:ext uri="{FF2B5EF4-FFF2-40B4-BE49-F238E27FC236}">
                    <a16:creationId xmlns:a16="http://schemas.microsoft.com/office/drawing/2014/main" id="{44577ABF-4F64-584D-A052-C808EAAC50E3}"/>
                  </a:ext>
                </a:extLst>
              </p:cNvPr>
              <p:cNvSpPr txBox="1"/>
              <p:nvPr/>
            </p:nvSpPr>
            <p:spPr>
              <a:xfrm>
                <a:off x="7263818" y="4519932"/>
                <a:ext cx="4938540" cy="476517"/>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left"/>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r>
                        <a:rPr lang="ro-RO" sz="1600" i="1" kern="0" spc="-7" dirty="0">
                          <a:solidFill>
                            <a:srgbClr val="000000"/>
                          </a:solidFill>
                          <a:latin typeface="Cambria Math" panose="02040503050406030204" pitchFamily="18" charset="0"/>
                          <a:cs typeface="Cambria Math"/>
                          <a:sym typeface="Arial"/>
                        </a:rPr>
                        <m:t> </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h</m:t>
                          </m:r>
                          <m:r>
                            <a:rPr lang="en-US" sz="1600" i="1" kern="0" spc="20" dirty="0">
                              <a:solidFill>
                                <a:srgbClr val="000000"/>
                              </a:solidFill>
                              <a:latin typeface="Cambria Math" panose="02040503050406030204" pitchFamily="18" charset="0"/>
                              <a:cs typeface="Cambria Math"/>
                              <a:sym typeface="Arial"/>
                            </a:rPr>
                            <m:t>𝑢𝑚𝑖𝑑𝑖𝑡𝑦</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83</m:t>
                          </m:r>
                          <m:r>
                            <a:rPr lang="en-US" sz="1600" i="1" kern="0" spc="20" dirty="0">
                              <a:solidFill>
                                <a:srgbClr val="000000"/>
                              </a:solidFill>
                              <a:latin typeface="Cambria Math" panose="02040503050406030204" pitchFamily="18" charset="0"/>
                              <a:cs typeface="Cambria Math"/>
                              <a:sym typeface="Arial"/>
                            </a:rPr>
                            <m:t>.</m:t>
                          </m:r>
                          <m:r>
                            <a:rPr lang="en-US" sz="1600" i="1" kern="0" spc="20" dirty="0">
                              <a:solidFill>
                                <a:srgbClr val="000000"/>
                              </a:solidFill>
                              <a:latin typeface="Cambria Math" panose="02040503050406030204" pitchFamily="18" charset="0"/>
                              <a:cs typeface="Cambria Math"/>
                              <a:sym typeface="Arial"/>
                            </a:rPr>
                            <m:t>5</m:t>
                          </m:r>
                        </m:e>
                      </m:d>
                      <m:r>
                        <a:rPr lang="ro-RO"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0</m:t>
                      </m:r>
                      <m:r>
                        <a:rPr lang="en-US"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94</m:t>
                      </m:r>
                      <m:r>
                        <a:rPr lang="en-US" sz="1600" i="1" kern="0" dirty="0">
                          <a:solidFill>
                            <a:srgbClr val="000000"/>
                          </a:solidFill>
                          <a:latin typeface="Cambria Math" panose="02040503050406030204" pitchFamily="18" charset="0"/>
                          <a:cs typeface="Cambria Math"/>
                          <a:sym typeface="Arial"/>
                        </a:rPr>
                        <m:t>−</m:t>
                      </m:r>
                      <m:f>
                        <m:fPr>
                          <m:ctrlPr>
                            <a:rPr lang="en-US" sz="1600" i="1" kern="0" dirty="0">
                              <a:solidFill>
                                <a:srgbClr val="000000"/>
                              </a:solidFill>
                              <a:latin typeface="Cambria Math" panose="02040503050406030204" pitchFamily="18" charset="0"/>
                              <a:sym typeface="Arial"/>
                            </a:rPr>
                          </m:ctrlPr>
                        </m:fPr>
                        <m:num>
                          <m:r>
                            <a:rPr lang="en-US" sz="1600" i="1" kern="0" dirty="0">
                              <a:solidFill>
                                <a:srgbClr val="000000"/>
                              </a:solidFill>
                              <a:latin typeface="Cambria Math" panose="02040503050406030204" pitchFamily="18" charset="0"/>
                              <a:sym typeface="Arial"/>
                            </a:rPr>
                            <m:t>7</m:t>
                          </m:r>
                        </m:num>
                        <m:den>
                          <m:r>
                            <a:rPr lang="en-US" sz="1600" i="1" kern="0" dirty="0">
                              <a:solidFill>
                                <a:srgbClr val="000000"/>
                              </a:solidFill>
                              <a:latin typeface="Cambria Math" panose="02040503050406030204" pitchFamily="18" charset="0"/>
                              <a:sym typeface="Arial"/>
                            </a:rPr>
                            <m:t>14</m:t>
                          </m:r>
                        </m:den>
                      </m:f>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0</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59</m:t>
                      </m:r>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en-US" sz="1600" i="1" kern="0" dirty="0">
                              <a:solidFill>
                                <a:srgbClr val="000000"/>
                              </a:solidFill>
                              <a:latin typeface="Cambria Math" panose="02040503050406030204" pitchFamily="18" charset="0"/>
                              <a:sym typeface="Arial"/>
                            </a:rPr>
                          </m:ctrlPr>
                        </m:fPr>
                        <m:num>
                          <m:r>
                            <a:rPr lang="en-US" sz="1600" i="1" kern="0" dirty="0">
                              <a:solidFill>
                                <a:srgbClr val="000000"/>
                              </a:solidFill>
                              <a:latin typeface="Cambria Math" panose="02040503050406030204" pitchFamily="18" charset="0"/>
                              <a:sym typeface="Arial"/>
                            </a:rPr>
                            <m:t>7</m:t>
                          </m:r>
                        </m:num>
                        <m:den>
                          <m:r>
                            <a:rPr lang="en-US" sz="1600" i="1" kern="0" dirty="0">
                              <a:solidFill>
                                <a:srgbClr val="000000"/>
                              </a:solidFill>
                              <a:latin typeface="Cambria Math" panose="02040503050406030204" pitchFamily="18" charset="0"/>
                              <a:sym typeface="Arial"/>
                            </a:rPr>
                            <m:t>14</m:t>
                          </m:r>
                        </m:den>
                      </m:f>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0</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98</m:t>
                      </m:r>
                    </m:oMath>
                  </m:oMathPara>
                </a14:m>
                <a:endParaRPr lang="en-US" sz="1600" kern="0" dirty="0">
                  <a:solidFill>
                    <a:srgbClr val="000000"/>
                  </a:solidFill>
                  <a:latin typeface="Cambria Math"/>
                  <a:cs typeface="Arial"/>
                  <a:sym typeface="Arial"/>
                </a:endParaRPr>
              </a:p>
            </p:txBody>
          </p:sp>
        </mc:Choice>
        <mc:Fallback xmlns="">
          <p:sp>
            <p:nvSpPr>
              <p:cNvPr id="225" name="object 8">
                <a:extLst>
                  <a:ext uri="{FF2B5EF4-FFF2-40B4-BE49-F238E27FC236}">
                    <a16:creationId xmlns:a16="http://schemas.microsoft.com/office/drawing/2014/main" id="{44577ABF-4F64-584D-A052-C808EAAC50E3}"/>
                  </a:ext>
                </a:extLst>
              </p:cNvPr>
              <p:cNvSpPr txBox="1">
                <a:spLocks noRot="1" noChangeAspect="1" noMove="1" noResize="1" noEditPoints="1" noAdjustHandles="1" noChangeArrowheads="1" noChangeShapeType="1" noTextEdit="1"/>
              </p:cNvSpPr>
              <p:nvPr/>
            </p:nvSpPr>
            <p:spPr>
              <a:xfrm>
                <a:off x="7263818" y="4519932"/>
                <a:ext cx="4938540" cy="476517"/>
              </a:xfrm>
              <a:prstGeom prst="rect">
                <a:avLst/>
              </a:prstGeom>
              <a:blipFill>
                <a:blip r:embed="rId46"/>
                <a:stretch>
                  <a:fillRect/>
                </a:stretch>
              </a:blipFill>
            </p:spPr>
            <p:txBody>
              <a:bodyPr/>
              <a:lstStyle/>
              <a:p>
                <a:r>
                  <a:rPr lang="tr-TR">
                    <a:noFill/>
                  </a:rPr>
                  <a:t> </a:t>
                </a:r>
              </a:p>
            </p:txBody>
          </p:sp>
        </mc:Fallback>
      </mc:AlternateContent>
      <p:sp>
        <p:nvSpPr>
          <p:cNvPr id="134" name="object 143">
            <a:extLst>
              <a:ext uri="{FF2B5EF4-FFF2-40B4-BE49-F238E27FC236}">
                <a16:creationId xmlns:a16="http://schemas.microsoft.com/office/drawing/2014/main" id="{CBADC6CA-840D-B540-9541-21AEBED7B50E}"/>
              </a:ext>
            </a:extLst>
          </p:cNvPr>
          <p:cNvSpPr/>
          <p:nvPr/>
        </p:nvSpPr>
        <p:spPr>
          <a:xfrm>
            <a:off x="3047111" y="4865214"/>
            <a:ext cx="1633854" cy="1538193"/>
          </a:xfrm>
          <a:custGeom>
            <a:avLst/>
            <a:gdLst/>
            <a:ahLst/>
            <a:cxnLst/>
            <a:rect l="l" t="t" r="r" b="b"/>
            <a:pathLst>
              <a:path w="1225550" h="1153795">
                <a:moveTo>
                  <a:pt x="0" y="1153668"/>
                </a:moveTo>
                <a:lnTo>
                  <a:pt x="1225296" y="1153668"/>
                </a:lnTo>
                <a:lnTo>
                  <a:pt x="1225296" y="0"/>
                </a:lnTo>
                <a:lnTo>
                  <a:pt x="0" y="0"/>
                </a:lnTo>
                <a:lnTo>
                  <a:pt x="0" y="1153668"/>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44">
            <a:extLst>
              <a:ext uri="{FF2B5EF4-FFF2-40B4-BE49-F238E27FC236}">
                <a16:creationId xmlns:a16="http://schemas.microsoft.com/office/drawing/2014/main" id="{46A481FD-6881-6440-A28E-C61141E9BBCD}"/>
              </a:ext>
            </a:extLst>
          </p:cNvPr>
          <p:cNvSpPr/>
          <p:nvPr/>
        </p:nvSpPr>
        <p:spPr>
          <a:xfrm>
            <a:off x="10076210" y="2210629"/>
            <a:ext cx="1970783" cy="557034"/>
          </a:xfrm>
          <a:custGeom>
            <a:avLst/>
            <a:gdLst/>
            <a:ahLst/>
            <a:cxnLst/>
            <a:rect l="l" t="t" r="r" b="b"/>
            <a:pathLst>
              <a:path w="1478279" h="417829">
                <a:moveTo>
                  <a:pt x="0" y="417575"/>
                </a:moveTo>
                <a:lnTo>
                  <a:pt x="1478279" y="417575"/>
                </a:lnTo>
                <a:lnTo>
                  <a:pt x="1478279" y="0"/>
                </a:lnTo>
                <a:lnTo>
                  <a:pt x="0" y="0"/>
                </a:lnTo>
                <a:lnTo>
                  <a:pt x="0" y="417575"/>
                </a:lnTo>
                <a:close/>
              </a:path>
            </a:pathLst>
          </a:custGeom>
          <a:solidFill>
            <a:srgbClr val="00B0F0">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559226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object 8"/>
              <p:cNvSpPr txBox="1"/>
              <p:nvPr/>
            </p:nvSpPr>
            <p:spPr>
              <a:xfrm>
                <a:off x="5184426" y="2210629"/>
                <a:ext cx="6985928" cy="526210"/>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centerGroup"/>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ro-RO" sz="1600" i="1" kern="0" spc="20" dirty="0">
                              <a:solidFill>
                                <a:srgbClr val="000000"/>
                              </a:solidFill>
                              <a:latin typeface="Cambria Math" panose="02040503050406030204" pitchFamily="18" charset="0"/>
                              <a:cs typeface="Cambria Math"/>
                              <a:sym typeface="Arial"/>
                            </a:rPr>
                            <m:t>𝑎</m:t>
                          </m:r>
                          <m:r>
                            <a:rPr lang="ro-RO" sz="1600" i="1" kern="0" spc="20" dirty="0">
                              <a:solidFill>
                                <a:srgbClr val="000000"/>
                              </a:solidFill>
                              <a:latin typeface="Cambria Math" panose="02040503050406030204" pitchFamily="18" charset="0"/>
                              <a:cs typeface="Cambria Math"/>
                              <a:sym typeface="Arial"/>
                            </a:rPr>
                            <m:t>, </m:t>
                          </m:r>
                          <m:r>
                            <a:rPr lang="ro-RO" sz="1600" i="1" kern="0" dirty="0">
                              <a:solidFill>
                                <a:srgbClr val="000000"/>
                              </a:solidFill>
                              <a:latin typeface="Cambria Math" panose="02040503050406030204" pitchFamily="18" charset="0"/>
                              <a:cs typeface="Cambria Math"/>
                              <a:sym typeface="Arial"/>
                            </a:rPr>
                            <m:t>𝑡</m:t>
                          </m:r>
                        </m:e>
                      </m:d>
                      <m:r>
                        <a:rPr lang="ro-RO" sz="1600" i="1" kern="0" dirty="0">
                          <a:solidFill>
                            <a:srgbClr val="000000"/>
                          </a:solidFill>
                          <a:latin typeface="Cambria Math" panose="02040503050406030204" pitchFamily="18" charset="0"/>
                          <a:cs typeface="Cambria Math"/>
                          <a:sym typeface="Arial"/>
                        </a:rPr>
                        <m:t>= </m:t>
                      </m:r>
                      <m:r>
                        <a:rPr lang="ro-RO" sz="1600" i="1" kern="0" spc="-7" dirty="0">
                          <a:solidFill>
                            <a:srgbClr val="000000"/>
                          </a:solidFill>
                          <a:latin typeface="Cambria Math" panose="02040503050406030204" pitchFamily="18" charset="0"/>
                          <a:cs typeface="Cambria Math"/>
                          <a:sym typeface="Arial"/>
                        </a:rPr>
                        <m:t>𝑒𝑛𝑡𝑟𝑜𝑝𝑦</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dirty="0">
                              <a:solidFill>
                                <a:srgbClr val="000000"/>
                              </a:solidFill>
                              <a:latin typeface="Cambria Math" panose="02040503050406030204" pitchFamily="18" charset="0"/>
                              <a:cs typeface="Cambria Math"/>
                              <a:sym typeface="Arial"/>
                            </a:rPr>
                            <m:t>𝑋</m:t>
                          </m:r>
                        </m:e>
                      </m:d>
                      <m:r>
                        <a:rPr lang="ro-RO" sz="1600" i="1" kern="0" dirty="0">
                          <a:solidFill>
                            <a:srgbClr val="000000"/>
                          </a:solidFill>
                          <a:latin typeface="Cambria Math" panose="02040503050406030204" pitchFamily="18" charset="0"/>
                          <a:cs typeface="Cambria Math"/>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ro-RO" sz="1600" i="1" kern="0" dirty="0">
                              <a:solidFill>
                                <a:srgbClr val="000000"/>
                              </a:solidFill>
                              <a:latin typeface="Cambria Math" panose="02040503050406030204" pitchFamily="18" charset="0"/>
                              <a:sym typeface="Arial"/>
                            </a:rPr>
                          </m:ctrlPr>
                        </m:fPr>
                        <m:num>
                          <m:d>
                            <m:dPr>
                              <m:begChr m:val="|"/>
                              <m:endChr m:val="|"/>
                              <m:ctrlPr>
                                <a:rPr lang="ro-RO"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ea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num>
                        <m:den>
                          <m:d>
                            <m:dPr>
                              <m:begChr m:val="|"/>
                              <m:endChr m:val="|"/>
                              <m:ctrlPr>
                                <a:rPr lang="ro-RO" sz="1600" i="1" kern="0" dirty="0">
                                  <a:solidFill>
                                    <a:srgbClr val="000000"/>
                                  </a:solidFill>
                                  <a:latin typeface="Cambria Math" panose="02040503050406030204" pitchFamily="18" charset="0"/>
                                  <a:sym typeface="Arial"/>
                                </a:rPr>
                              </m:ctrlPr>
                            </m:dPr>
                            <m:e>
                              <m:r>
                                <a:rPr lang="en-US" sz="1600" i="1" kern="0" dirty="0">
                                  <a:solidFill>
                                    <a:srgbClr val="000000"/>
                                  </a:solidFill>
                                  <a:latin typeface="Cambria Math" panose="02040503050406030204" pitchFamily="18" charset="0"/>
                                  <a:sym typeface="Arial"/>
                                </a:rPr>
                                <m:t>𝑋</m:t>
                              </m:r>
                            </m:e>
                          </m:d>
                        </m:den>
                      </m:f>
                      <m:r>
                        <a:rPr lang="en-US" sz="1600" i="1" kern="0" dirty="0">
                          <a:solidFill>
                            <a:srgbClr val="000000"/>
                          </a:solidFill>
                          <a:latin typeface="Cambria Math" panose="02040503050406030204" pitchFamily="18" charset="0"/>
                          <a:sym typeface="Arial"/>
                        </a:rPr>
                        <m:t>𝑒𝑛𝑡𝑟𝑜𝑝𝑦</m:t>
                      </m:r>
                      <m:d>
                        <m:dPr>
                          <m:ctrlPr>
                            <a:rPr lang="en-US" sz="1600" i="1" kern="0" dirty="0">
                              <a:solidFill>
                                <a:srgbClr val="000000"/>
                              </a:solidFill>
                              <a:latin typeface="Cambria Math" panose="02040503050406030204" pitchFamily="18" charset="0"/>
                              <a:sym typeface="Arial"/>
                            </a:rPr>
                          </m:ctrlPr>
                        </m:dPr>
                        <m:e>
                          <m:sSub>
                            <m:sSubPr>
                              <m:ctrlPr>
                                <a:rPr lang="ro-RO" sz="1600" i="1" kern="0" dirty="0">
                                  <a:solidFill>
                                    <a:srgbClr val="000000"/>
                                  </a:solidFill>
                                  <a:latin typeface="Cambria Math" panose="02040503050406030204" pitchFamily="18" charset="0"/>
                                  <a:sym typeface="Arial"/>
                                </a:rPr>
                              </m:ctrlPr>
                            </m:sSubPr>
                            <m:e>
                              <m:r>
                                <a:rPr lang="en-US" sz="1600" i="1" kern="0" dirty="0">
                                  <a:solidFill>
                                    <a:srgbClr val="000000"/>
                                  </a:solidFill>
                                  <a:latin typeface="Cambria Math" panose="02040503050406030204" pitchFamily="18" charset="0"/>
                                  <a:sym typeface="Arial"/>
                                </a:rPr>
                                <m:t>𝑋</m:t>
                              </m:r>
                            </m:e>
                            <m:sub>
                              <m:r>
                                <a:rPr lang="en-US" sz="1600" i="1" kern="0" dirty="0">
                                  <a:solidFill>
                                    <a:srgbClr val="000000"/>
                                  </a:solidFill>
                                  <a:latin typeface="Cambria Math" panose="02040503050406030204" pitchFamily="18" charset="0"/>
                                  <a:sym typeface="Arial"/>
                                </a:rPr>
                                <m:t>𝑎</m:t>
                              </m:r>
                              <m:r>
                                <a:rPr lang="en-US" sz="1600" i="1" kern="0" dirty="0">
                                  <a:solidFill>
                                    <a:srgbClr val="000000"/>
                                  </a:solidFill>
                                  <a:latin typeface="Cambria Math" panose="02040503050406030204" pitchFamily="18" charset="0"/>
                                  <a:sym typeface="Arial"/>
                                </a:rPr>
                                <m:t>&gt;</m:t>
                              </m:r>
                              <m:r>
                                <a:rPr lang="en-US" sz="1600" i="1" kern="0" dirty="0">
                                  <a:solidFill>
                                    <a:srgbClr val="000000"/>
                                  </a:solidFill>
                                  <a:latin typeface="Cambria Math" panose="02040503050406030204" pitchFamily="18" charset="0"/>
                                  <a:ea typeface="Cambria Math" panose="02040503050406030204" pitchFamily="18" charset="0"/>
                                  <a:sym typeface="Arial"/>
                                </a:rPr>
                                <m:t>𝑡</m:t>
                              </m:r>
                            </m:sub>
                          </m:sSub>
                        </m:e>
                      </m:d>
                    </m:oMath>
                  </m:oMathPara>
                </a14:m>
                <a:endParaRPr lang="en-US" sz="1600" kern="0" dirty="0">
                  <a:solidFill>
                    <a:srgbClr val="000000"/>
                  </a:solidFill>
                  <a:latin typeface="Cambria Math"/>
                  <a:cs typeface="Arial"/>
                  <a:sym typeface="Arial"/>
                </a:endParaRPr>
              </a:p>
            </p:txBody>
          </p:sp>
        </mc:Choice>
        <mc:Fallback xmlns="">
          <p:sp>
            <p:nvSpPr>
              <p:cNvPr id="8" name="object 8"/>
              <p:cNvSpPr txBox="1">
                <a:spLocks noRot="1" noChangeAspect="1" noMove="1" noResize="1" noEditPoints="1" noAdjustHandles="1" noChangeArrowheads="1" noChangeShapeType="1" noTextEdit="1"/>
              </p:cNvSpPr>
              <p:nvPr/>
            </p:nvSpPr>
            <p:spPr>
              <a:xfrm>
                <a:off x="5184426" y="2210629"/>
                <a:ext cx="6985928" cy="526210"/>
              </a:xfrm>
              <a:prstGeom prst="rect">
                <a:avLst/>
              </a:prstGeom>
              <a:blipFill>
                <a:blip r:embed="rId2"/>
                <a:stretch>
                  <a:fillRect/>
                </a:stretch>
              </a:blipFill>
            </p:spPr>
            <p:txBody>
              <a:bodyPr/>
              <a:lstStyle/>
              <a:p>
                <a:r>
                  <a:rPr lang="tr-TR">
                    <a:noFill/>
                  </a:rPr>
                  <a:t> </a:t>
                </a:r>
              </a:p>
            </p:txBody>
          </p:sp>
        </mc:Fallback>
      </mc:AlternateContent>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46" name="object 54">
            <a:extLst>
              <a:ext uri="{FF2B5EF4-FFF2-40B4-BE49-F238E27FC236}">
                <a16:creationId xmlns:a16="http://schemas.microsoft.com/office/drawing/2014/main" id="{85C8EC6D-FBF8-FC43-BF78-28B108DC289C}"/>
              </a:ext>
            </a:extLst>
          </p:cNvPr>
          <p:cNvSpPr/>
          <p:nvPr/>
        </p:nvSpPr>
        <p:spPr>
          <a:xfrm>
            <a:off x="3047959"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55">
            <a:extLst>
              <a:ext uri="{FF2B5EF4-FFF2-40B4-BE49-F238E27FC236}">
                <a16:creationId xmlns:a16="http://schemas.microsoft.com/office/drawing/2014/main" id="{B5F2246D-D6B1-3D43-949F-6BC7704C6EEA}"/>
              </a:ext>
            </a:extLst>
          </p:cNvPr>
          <p:cNvSpPr/>
          <p:nvPr/>
        </p:nvSpPr>
        <p:spPr>
          <a:xfrm>
            <a:off x="3903319"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56">
            <a:extLst>
              <a:ext uri="{FF2B5EF4-FFF2-40B4-BE49-F238E27FC236}">
                <a16:creationId xmlns:a16="http://schemas.microsoft.com/office/drawing/2014/main" id="{90DEA5B3-EB51-BF47-8578-740F11CE9976}"/>
              </a:ext>
            </a:extLst>
          </p:cNvPr>
          <p:cNvSpPr/>
          <p:nvPr/>
        </p:nvSpPr>
        <p:spPr>
          <a:xfrm>
            <a:off x="3047959"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57">
            <a:extLst>
              <a:ext uri="{FF2B5EF4-FFF2-40B4-BE49-F238E27FC236}">
                <a16:creationId xmlns:a16="http://schemas.microsoft.com/office/drawing/2014/main" id="{3BEDD978-5072-0746-AB75-D4DB65899401}"/>
              </a:ext>
            </a:extLst>
          </p:cNvPr>
          <p:cNvSpPr/>
          <p:nvPr/>
        </p:nvSpPr>
        <p:spPr>
          <a:xfrm>
            <a:off x="3903319"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58">
            <a:extLst>
              <a:ext uri="{FF2B5EF4-FFF2-40B4-BE49-F238E27FC236}">
                <a16:creationId xmlns:a16="http://schemas.microsoft.com/office/drawing/2014/main" id="{7FAEF5F5-E24B-7646-9B18-A65587A2B1A1}"/>
              </a:ext>
            </a:extLst>
          </p:cNvPr>
          <p:cNvSpPr/>
          <p:nvPr/>
        </p:nvSpPr>
        <p:spPr>
          <a:xfrm>
            <a:off x="3047959"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59">
            <a:extLst>
              <a:ext uri="{FF2B5EF4-FFF2-40B4-BE49-F238E27FC236}">
                <a16:creationId xmlns:a16="http://schemas.microsoft.com/office/drawing/2014/main" id="{C0FC31F3-208E-054C-B688-C012AA0762AA}"/>
              </a:ext>
            </a:extLst>
          </p:cNvPr>
          <p:cNvSpPr/>
          <p:nvPr/>
        </p:nvSpPr>
        <p:spPr>
          <a:xfrm>
            <a:off x="3903319"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60">
            <a:extLst>
              <a:ext uri="{FF2B5EF4-FFF2-40B4-BE49-F238E27FC236}">
                <a16:creationId xmlns:a16="http://schemas.microsoft.com/office/drawing/2014/main" id="{95C52772-5CEB-4644-B0BA-ACC13D8D7A68}"/>
              </a:ext>
            </a:extLst>
          </p:cNvPr>
          <p:cNvSpPr/>
          <p:nvPr/>
        </p:nvSpPr>
        <p:spPr>
          <a:xfrm>
            <a:off x="3047959"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61">
            <a:extLst>
              <a:ext uri="{FF2B5EF4-FFF2-40B4-BE49-F238E27FC236}">
                <a16:creationId xmlns:a16="http://schemas.microsoft.com/office/drawing/2014/main" id="{1FF32A5F-A8D7-5B47-A9F9-CC5861420226}"/>
              </a:ext>
            </a:extLst>
          </p:cNvPr>
          <p:cNvSpPr/>
          <p:nvPr/>
        </p:nvSpPr>
        <p:spPr>
          <a:xfrm>
            <a:off x="3903319"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62">
            <a:extLst>
              <a:ext uri="{FF2B5EF4-FFF2-40B4-BE49-F238E27FC236}">
                <a16:creationId xmlns:a16="http://schemas.microsoft.com/office/drawing/2014/main" id="{AAAC75CB-302F-2A46-A907-0A283C9E72AA}"/>
              </a:ext>
            </a:extLst>
          </p:cNvPr>
          <p:cNvSpPr/>
          <p:nvPr/>
        </p:nvSpPr>
        <p:spPr>
          <a:xfrm>
            <a:off x="3047959"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63">
            <a:extLst>
              <a:ext uri="{FF2B5EF4-FFF2-40B4-BE49-F238E27FC236}">
                <a16:creationId xmlns:a16="http://schemas.microsoft.com/office/drawing/2014/main" id="{E013D8DD-5C25-5C4A-8E59-5D738218B244}"/>
              </a:ext>
            </a:extLst>
          </p:cNvPr>
          <p:cNvSpPr/>
          <p:nvPr/>
        </p:nvSpPr>
        <p:spPr>
          <a:xfrm>
            <a:off x="3903319"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64">
            <a:extLst>
              <a:ext uri="{FF2B5EF4-FFF2-40B4-BE49-F238E27FC236}">
                <a16:creationId xmlns:a16="http://schemas.microsoft.com/office/drawing/2014/main" id="{DF6DC520-3B02-764C-A436-F15433D63A7E}"/>
              </a:ext>
            </a:extLst>
          </p:cNvPr>
          <p:cNvSpPr/>
          <p:nvPr/>
        </p:nvSpPr>
        <p:spPr>
          <a:xfrm>
            <a:off x="3047959"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5">
            <a:extLst>
              <a:ext uri="{FF2B5EF4-FFF2-40B4-BE49-F238E27FC236}">
                <a16:creationId xmlns:a16="http://schemas.microsoft.com/office/drawing/2014/main" id="{7A059DAB-F144-EB41-ABEE-96943738FDDE}"/>
              </a:ext>
            </a:extLst>
          </p:cNvPr>
          <p:cNvSpPr/>
          <p:nvPr/>
        </p:nvSpPr>
        <p:spPr>
          <a:xfrm>
            <a:off x="3903319"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66">
            <a:extLst>
              <a:ext uri="{FF2B5EF4-FFF2-40B4-BE49-F238E27FC236}">
                <a16:creationId xmlns:a16="http://schemas.microsoft.com/office/drawing/2014/main" id="{6E8E749D-14B8-5A40-AEC2-D95B57C9B7C6}"/>
              </a:ext>
            </a:extLst>
          </p:cNvPr>
          <p:cNvSpPr/>
          <p:nvPr/>
        </p:nvSpPr>
        <p:spPr>
          <a:xfrm>
            <a:off x="3047959"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67">
            <a:extLst>
              <a:ext uri="{FF2B5EF4-FFF2-40B4-BE49-F238E27FC236}">
                <a16:creationId xmlns:a16="http://schemas.microsoft.com/office/drawing/2014/main" id="{DF081EC4-3980-D746-A591-D402C56DA5EE}"/>
              </a:ext>
            </a:extLst>
          </p:cNvPr>
          <p:cNvSpPr/>
          <p:nvPr/>
        </p:nvSpPr>
        <p:spPr>
          <a:xfrm>
            <a:off x="3903319"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68">
            <a:extLst>
              <a:ext uri="{FF2B5EF4-FFF2-40B4-BE49-F238E27FC236}">
                <a16:creationId xmlns:a16="http://schemas.microsoft.com/office/drawing/2014/main" id="{8B9637A4-0D0F-E04A-9CBA-859A14FF35C2}"/>
              </a:ext>
            </a:extLst>
          </p:cNvPr>
          <p:cNvSpPr/>
          <p:nvPr/>
        </p:nvSpPr>
        <p:spPr>
          <a:xfrm>
            <a:off x="3047959"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69">
            <a:extLst>
              <a:ext uri="{FF2B5EF4-FFF2-40B4-BE49-F238E27FC236}">
                <a16:creationId xmlns:a16="http://schemas.microsoft.com/office/drawing/2014/main" id="{D343B4F3-6874-D047-A114-3016C7B48BC0}"/>
              </a:ext>
            </a:extLst>
          </p:cNvPr>
          <p:cNvSpPr/>
          <p:nvPr/>
        </p:nvSpPr>
        <p:spPr>
          <a:xfrm>
            <a:off x="3903319"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69" name="object 70">
            <a:extLst>
              <a:ext uri="{FF2B5EF4-FFF2-40B4-BE49-F238E27FC236}">
                <a16:creationId xmlns:a16="http://schemas.microsoft.com/office/drawing/2014/main" id="{58A1E0F7-3469-8B42-9F72-DA0B4E2E1198}"/>
              </a:ext>
            </a:extLst>
          </p:cNvPr>
          <p:cNvGraphicFramePr>
            <a:graphicFrameLocks noGrp="1"/>
          </p:cNvGraphicFramePr>
          <p:nvPr/>
        </p:nvGraphicFramePr>
        <p:xfrm>
          <a:off x="3047959"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199939">
                <a:tc>
                  <a:txBody>
                    <a:bodyPr/>
                    <a:lstStyle/>
                    <a:p>
                      <a:pPr>
                        <a:lnSpc>
                          <a:spcPct val="100000"/>
                        </a:lnSpc>
                      </a:pPr>
                      <a:endParaRPr sz="900" dirty="0">
                        <a:latin typeface="Times New Roman"/>
                        <a:cs typeface="Times New Roman"/>
                      </a:endParaRPr>
                    </a:p>
                  </a:txBody>
                  <a:tcPr marL="0" marR="0" marT="0" marB="0">
                    <a:lnB w="38100">
                      <a:solidFill>
                        <a:srgbClr val="F44336"/>
                      </a:solidFill>
                      <a:prstDash val="solid"/>
                    </a:lnB>
                  </a:tcPr>
                </a:tc>
                <a:tc>
                  <a:txBody>
                    <a:bodyPr/>
                    <a:lstStyle/>
                    <a:p>
                      <a:pPr>
                        <a:lnSpc>
                          <a:spcPct val="100000"/>
                        </a:lnSpc>
                      </a:pPr>
                      <a:endParaRPr sz="900">
                        <a:latin typeface="Times New Roman"/>
                        <a:cs typeface="Times New Roman"/>
                      </a:endParaRPr>
                    </a:p>
                  </a:txBody>
                  <a:tcPr marL="0" marR="0" marT="0" marB="0">
                    <a:lnB w="38100">
                      <a:solidFill>
                        <a:srgbClr val="F44336"/>
                      </a:solidFill>
                      <a:prstDash val="solid"/>
                    </a:lnB>
                  </a:tcPr>
                </a:tc>
                <a:extLst>
                  <a:ext uri="{0D108BD9-81ED-4DB2-BD59-A6C34878D82A}">
                    <a16:rowId xmlns:a16="http://schemas.microsoft.com/office/drawing/2014/main" val="10007"/>
                  </a:ext>
                </a:extLst>
              </a:tr>
              <a:tr h="235849">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tc>
                  <a:txBody>
                    <a:bodyPr/>
                    <a:lstStyle/>
                    <a:p>
                      <a:pPr>
                        <a:lnSpc>
                          <a:spcPct val="100000"/>
                        </a:lnSpc>
                      </a:pPr>
                      <a:endParaRPr sz="1500">
                        <a:latin typeface="Times New Roman"/>
                        <a:cs typeface="Times New Roman"/>
                      </a:endParaRPr>
                    </a:p>
                  </a:txBody>
                  <a:tcPr marL="0" marR="0" marT="0" marB="0">
                    <a:lnT w="38100">
                      <a:solidFill>
                        <a:srgbClr val="F44336"/>
                      </a:solidFill>
                      <a:prstDash val="solid"/>
                    </a:lnT>
                  </a:tcPr>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170" name="object 71">
            <a:extLst>
              <a:ext uri="{FF2B5EF4-FFF2-40B4-BE49-F238E27FC236}">
                <a16:creationId xmlns:a16="http://schemas.microsoft.com/office/drawing/2014/main" id="{229D157C-E66E-D447-A911-809ED803EA24}"/>
              </a:ext>
            </a:extLst>
          </p:cNvPr>
          <p:cNvSpPr/>
          <p:nvPr/>
        </p:nvSpPr>
        <p:spPr>
          <a:xfrm>
            <a:off x="3187641" y="3071125"/>
            <a:ext cx="649139" cy="195452"/>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72">
            <a:extLst>
              <a:ext uri="{FF2B5EF4-FFF2-40B4-BE49-F238E27FC236}">
                <a16:creationId xmlns:a16="http://schemas.microsoft.com/office/drawing/2014/main" id="{6184B686-00B1-EB48-8810-392E60ECC8DF}"/>
              </a:ext>
            </a:extLst>
          </p:cNvPr>
          <p:cNvSpPr/>
          <p:nvPr/>
        </p:nvSpPr>
        <p:spPr>
          <a:xfrm>
            <a:off x="4152715" y="2990260"/>
            <a:ext cx="375464"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73">
            <a:extLst>
              <a:ext uri="{FF2B5EF4-FFF2-40B4-BE49-F238E27FC236}">
                <a16:creationId xmlns:a16="http://schemas.microsoft.com/office/drawing/2014/main" id="{3A4AE534-AE7A-D64B-BDB4-A309141C47DC}"/>
              </a:ext>
            </a:extLst>
          </p:cNvPr>
          <p:cNvSpPr/>
          <p:nvPr/>
        </p:nvSpPr>
        <p:spPr>
          <a:xfrm>
            <a:off x="4036905" y="3152394"/>
            <a:ext cx="582820" cy="195452"/>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74">
            <a:extLst>
              <a:ext uri="{FF2B5EF4-FFF2-40B4-BE49-F238E27FC236}">
                <a16:creationId xmlns:a16="http://schemas.microsoft.com/office/drawing/2014/main" id="{80BAB2FE-BD4F-164E-9767-68767DC53F68}"/>
              </a:ext>
            </a:extLst>
          </p:cNvPr>
          <p:cNvSpPr/>
          <p:nvPr/>
        </p:nvSpPr>
        <p:spPr>
          <a:xfrm>
            <a:off x="3170710" y="3354451"/>
            <a:ext cx="243808" cy="19707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75">
            <a:extLst>
              <a:ext uri="{FF2B5EF4-FFF2-40B4-BE49-F238E27FC236}">
                <a16:creationId xmlns:a16="http://schemas.microsoft.com/office/drawing/2014/main" id="{80770502-B233-2441-8D87-2731A43C1FA2}"/>
              </a:ext>
            </a:extLst>
          </p:cNvPr>
          <p:cNvSpPr/>
          <p:nvPr/>
        </p:nvSpPr>
        <p:spPr>
          <a:xfrm>
            <a:off x="4203507" y="3356481"/>
            <a:ext cx="262094" cy="19504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76">
            <a:extLst>
              <a:ext uri="{FF2B5EF4-FFF2-40B4-BE49-F238E27FC236}">
                <a16:creationId xmlns:a16="http://schemas.microsoft.com/office/drawing/2014/main" id="{9E031F7C-5B58-7F46-8A61-297B159F1C85}"/>
              </a:ext>
            </a:extLst>
          </p:cNvPr>
          <p:cNvSpPr/>
          <p:nvPr/>
        </p:nvSpPr>
        <p:spPr>
          <a:xfrm>
            <a:off x="3170710" y="3572185"/>
            <a:ext cx="243808" cy="197077"/>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77">
            <a:extLst>
              <a:ext uri="{FF2B5EF4-FFF2-40B4-BE49-F238E27FC236}">
                <a16:creationId xmlns:a16="http://schemas.microsoft.com/office/drawing/2014/main" id="{D6FB6467-9DF8-CE46-A72B-519260EF5C90}"/>
              </a:ext>
            </a:extLst>
          </p:cNvPr>
          <p:cNvSpPr/>
          <p:nvPr/>
        </p:nvSpPr>
        <p:spPr>
          <a:xfrm>
            <a:off x="4164905" y="357421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78">
            <a:extLst>
              <a:ext uri="{FF2B5EF4-FFF2-40B4-BE49-F238E27FC236}">
                <a16:creationId xmlns:a16="http://schemas.microsoft.com/office/drawing/2014/main" id="{C9A9233B-4537-DA48-963E-ADED8019B3C3}"/>
              </a:ext>
            </a:extLst>
          </p:cNvPr>
          <p:cNvSpPr/>
          <p:nvPr/>
        </p:nvSpPr>
        <p:spPr>
          <a:xfrm>
            <a:off x="3170710" y="3789682"/>
            <a:ext cx="234665" cy="197484"/>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79">
            <a:extLst>
              <a:ext uri="{FF2B5EF4-FFF2-40B4-BE49-F238E27FC236}">
                <a16:creationId xmlns:a16="http://schemas.microsoft.com/office/drawing/2014/main" id="{8DD79752-AD73-4A4B-A395-D26CD4FADF54}"/>
              </a:ext>
            </a:extLst>
          </p:cNvPr>
          <p:cNvSpPr/>
          <p:nvPr/>
        </p:nvSpPr>
        <p:spPr>
          <a:xfrm>
            <a:off x="4164905" y="3791713"/>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80">
            <a:extLst>
              <a:ext uri="{FF2B5EF4-FFF2-40B4-BE49-F238E27FC236}">
                <a16:creationId xmlns:a16="http://schemas.microsoft.com/office/drawing/2014/main" id="{44B4E838-C135-EB4E-BECE-9B8427CDC3C9}"/>
              </a:ext>
            </a:extLst>
          </p:cNvPr>
          <p:cNvSpPr/>
          <p:nvPr/>
        </p:nvSpPr>
        <p:spPr>
          <a:xfrm>
            <a:off x="3170710" y="4008162"/>
            <a:ext cx="234665"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81">
            <a:extLst>
              <a:ext uri="{FF2B5EF4-FFF2-40B4-BE49-F238E27FC236}">
                <a16:creationId xmlns:a16="http://schemas.microsoft.com/office/drawing/2014/main" id="{42BAC58B-799F-184F-A330-90117950928B}"/>
              </a:ext>
            </a:extLst>
          </p:cNvPr>
          <p:cNvSpPr/>
          <p:nvPr/>
        </p:nvSpPr>
        <p:spPr>
          <a:xfrm>
            <a:off x="4164905" y="4010192"/>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82">
            <a:extLst>
              <a:ext uri="{FF2B5EF4-FFF2-40B4-BE49-F238E27FC236}">
                <a16:creationId xmlns:a16="http://schemas.microsoft.com/office/drawing/2014/main" id="{E06774CE-F94F-2F46-B495-B2B0883FC13A}"/>
              </a:ext>
            </a:extLst>
          </p:cNvPr>
          <p:cNvSpPr/>
          <p:nvPr/>
        </p:nvSpPr>
        <p:spPr>
          <a:xfrm>
            <a:off x="3170710" y="4226064"/>
            <a:ext cx="22552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83">
            <a:extLst>
              <a:ext uri="{FF2B5EF4-FFF2-40B4-BE49-F238E27FC236}">
                <a16:creationId xmlns:a16="http://schemas.microsoft.com/office/drawing/2014/main" id="{0C7E6707-4A4C-9A4E-B350-6B8D08B85531}"/>
              </a:ext>
            </a:extLst>
          </p:cNvPr>
          <p:cNvSpPr/>
          <p:nvPr/>
        </p:nvSpPr>
        <p:spPr>
          <a:xfrm>
            <a:off x="4164905" y="4228095"/>
            <a:ext cx="335912"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84">
            <a:extLst>
              <a:ext uri="{FF2B5EF4-FFF2-40B4-BE49-F238E27FC236}">
                <a16:creationId xmlns:a16="http://schemas.microsoft.com/office/drawing/2014/main" id="{851F7321-EA36-A449-B4D1-903C3C332EAF}"/>
              </a:ext>
            </a:extLst>
          </p:cNvPr>
          <p:cNvSpPr/>
          <p:nvPr/>
        </p:nvSpPr>
        <p:spPr>
          <a:xfrm>
            <a:off x="3170710" y="4443392"/>
            <a:ext cx="234665" cy="197484"/>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85">
            <a:extLst>
              <a:ext uri="{FF2B5EF4-FFF2-40B4-BE49-F238E27FC236}">
                <a16:creationId xmlns:a16="http://schemas.microsoft.com/office/drawing/2014/main" id="{239AD6C6-BD2C-174D-9B36-4B70065E6D12}"/>
              </a:ext>
            </a:extLst>
          </p:cNvPr>
          <p:cNvSpPr/>
          <p:nvPr/>
        </p:nvSpPr>
        <p:spPr>
          <a:xfrm>
            <a:off x="4164905" y="4445424"/>
            <a:ext cx="335912" cy="195452"/>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86">
            <a:extLst>
              <a:ext uri="{FF2B5EF4-FFF2-40B4-BE49-F238E27FC236}">
                <a16:creationId xmlns:a16="http://schemas.microsoft.com/office/drawing/2014/main" id="{F3E2F6C3-D88D-D040-B5FE-F60F50138DC6}"/>
              </a:ext>
            </a:extLst>
          </p:cNvPr>
          <p:cNvSpPr/>
          <p:nvPr/>
        </p:nvSpPr>
        <p:spPr>
          <a:xfrm>
            <a:off x="3170710" y="4662040"/>
            <a:ext cx="243808"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87">
            <a:extLst>
              <a:ext uri="{FF2B5EF4-FFF2-40B4-BE49-F238E27FC236}">
                <a16:creationId xmlns:a16="http://schemas.microsoft.com/office/drawing/2014/main" id="{7AE891F6-2D7F-844A-BD40-1F9E133B4DF5}"/>
              </a:ext>
            </a:extLst>
          </p:cNvPr>
          <p:cNvSpPr/>
          <p:nvPr/>
        </p:nvSpPr>
        <p:spPr>
          <a:xfrm>
            <a:off x="4164905" y="4664073"/>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88">
            <a:extLst>
              <a:ext uri="{FF2B5EF4-FFF2-40B4-BE49-F238E27FC236}">
                <a16:creationId xmlns:a16="http://schemas.microsoft.com/office/drawing/2014/main" id="{9120806C-3D24-CB41-A360-AAA5FA6E8FF8}"/>
              </a:ext>
            </a:extLst>
          </p:cNvPr>
          <p:cNvSpPr/>
          <p:nvPr/>
        </p:nvSpPr>
        <p:spPr>
          <a:xfrm>
            <a:off x="3170710" y="4879776"/>
            <a:ext cx="234665"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89">
            <a:extLst>
              <a:ext uri="{FF2B5EF4-FFF2-40B4-BE49-F238E27FC236}">
                <a16:creationId xmlns:a16="http://schemas.microsoft.com/office/drawing/2014/main" id="{EA2E8710-12ED-064E-90F3-0A0B69C69664}"/>
              </a:ext>
            </a:extLst>
          </p:cNvPr>
          <p:cNvSpPr/>
          <p:nvPr/>
        </p:nvSpPr>
        <p:spPr>
          <a:xfrm>
            <a:off x="4203507" y="4881808"/>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90">
            <a:extLst>
              <a:ext uri="{FF2B5EF4-FFF2-40B4-BE49-F238E27FC236}">
                <a16:creationId xmlns:a16="http://schemas.microsoft.com/office/drawing/2014/main" id="{ABCD50CB-65C3-4B40-8BB5-443B9AFE79C5}"/>
              </a:ext>
            </a:extLst>
          </p:cNvPr>
          <p:cNvSpPr/>
          <p:nvPr/>
        </p:nvSpPr>
        <p:spPr>
          <a:xfrm>
            <a:off x="3170710" y="5098052"/>
            <a:ext cx="243808"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91">
            <a:extLst>
              <a:ext uri="{FF2B5EF4-FFF2-40B4-BE49-F238E27FC236}">
                <a16:creationId xmlns:a16="http://schemas.microsoft.com/office/drawing/2014/main" id="{504B5756-52EB-A040-A97A-6F89AFE5567A}"/>
              </a:ext>
            </a:extLst>
          </p:cNvPr>
          <p:cNvSpPr/>
          <p:nvPr/>
        </p:nvSpPr>
        <p:spPr>
          <a:xfrm>
            <a:off x="4164905" y="5100084"/>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92">
            <a:extLst>
              <a:ext uri="{FF2B5EF4-FFF2-40B4-BE49-F238E27FC236}">
                <a16:creationId xmlns:a16="http://schemas.microsoft.com/office/drawing/2014/main" id="{3C585604-C9DC-1743-9E8E-72A5786A36C4}"/>
              </a:ext>
            </a:extLst>
          </p:cNvPr>
          <p:cNvSpPr/>
          <p:nvPr/>
        </p:nvSpPr>
        <p:spPr>
          <a:xfrm>
            <a:off x="3170710" y="5315854"/>
            <a:ext cx="243808"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93">
            <a:extLst>
              <a:ext uri="{FF2B5EF4-FFF2-40B4-BE49-F238E27FC236}">
                <a16:creationId xmlns:a16="http://schemas.microsoft.com/office/drawing/2014/main" id="{9D4B7A9C-8FE7-6A47-92FA-1752F42789C3}"/>
              </a:ext>
            </a:extLst>
          </p:cNvPr>
          <p:cNvSpPr/>
          <p:nvPr/>
        </p:nvSpPr>
        <p:spPr>
          <a:xfrm>
            <a:off x="4203507" y="5317886"/>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94">
            <a:extLst>
              <a:ext uri="{FF2B5EF4-FFF2-40B4-BE49-F238E27FC236}">
                <a16:creationId xmlns:a16="http://schemas.microsoft.com/office/drawing/2014/main" id="{F0B5A83A-C261-7748-9119-A47E88D9632D}"/>
              </a:ext>
            </a:extLst>
          </p:cNvPr>
          <p:cNvSpPr/>
          <p:nvPr/>
        </p:nvSpPr>
        <p:spPr>
          <a:xfrm>
            <a:off x="3170710" y="5533656"/>
            <a:ext cx="213331"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95">
            <a:extLst>
              <a:ext uri="{FF2B5EF4-FFF2-40B4-BE49-F238E27FC236}">
                <a16:creationId xmlns:a16="http://schemas.microsoft.com/office/drawing/2014/main" id="{9026273E-8915-1E4E-9BAB-0505FE77EBE9}"/>
              </a:ext>
            </a:extLst>
          </p:cNvPr>
          <p:cNvSpPr/>
          <p:nvPr/>
        </p:nvSpPr>
        <p:spPr>
          <a:xfrm>
            <a:off x="4203507" y="5535689"/>
            <a:ext cx="262094" cy="19504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96">
            <a:extLst>
              <a:ext uri="{FF2B5EF4-FFF2-40B4-BE49-F238E27FC236}">
                <a16:creationId xmlns:a16="http://schemas.microsoft.com/office/drawing/2014/main" id="{81242205-A7BC-2E43-9B87-15A832DE6FD8}"/>
              </a:ext>
            </a:extLst>
          </p:cNvPr>
          <p:cNvSpPr/>
          <p:nvPr/>
        </p:nvSpPr>
        <p:spPr>
          <a:xfrm>
            <a:off x="3170710" y="5751864"/>
            <a:ext cx="243808"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97">
            <a:extLst>
              <a:ext uri="{FF2B5EF4-FFF2-40B4-BE49-F238E27FC236}">
                <a16:creationId xmlns:a16="http://schemas.microsoft.com/office/drawing/2014/main" id="{A085F8F2-4277-EE44-B86D-F61F2220715B}"/>
              </a:ext>
            </a:extLst>
          </p:cNvPr>
          <p:cNvSpPr/>
          <p:nvPr/>
        </p:nvSpPr>
        <p:spPr>
          <a:xfrm>
            <a:off x="4164905" y="5753896"/>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98">
            <a:extLst>
              <a:ext uri="{FF2B5EF4-FFF2-40B4-BE49-F238E27FC236}">
                <a16:creationId xmlns:a16="http://schemas.microsoft.com/office/drawing/2014/main" id="{0FF5D3FC-960B-B641-9074-0F40049B8414}"/>
              </a:ext>
            </a:extLst>
          </p:cNvPr>
          <p:cNvSpPr/>
          <p:nvPr/>
        </p:nvSpPr>
        <p:spPr>
          <a:xfrm>
            <a:off x="3170710" y="5969666"/>
            <a:ext cx="243808"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99">
            <a:extLst>
              <a:ext uri="{FF2B5EF4-FFF2-40B4-BE49-F238E27FC236}">
                <a16:creationId xmlns:a16="http://schemas.microsoft.com/office/drawing/2014/main" id="{D036F813-49AB-3041-9780-937D2D3F6454}"/>
              </a:ext>
            </a:extLst>
          </p:cNvPr>
          <p:cNvSpPr/>
          <p:nvPr/>
        </p:nvSpPr>
        <p:spPr>
          <a:xfrm>
            <a:off x="4164905" y="5971698"/>
            <a:ext cx="335912"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00">
            <a:extLst>
              <a:ext uri="{FF2B5EF4-FFF2-40B4-BE49-F238E27FC236}">
                <a16:creationId xmlns:a16="http://schemas.microsoft.com/office/drawing/2014/main" id="{C1422089-0ECE-9848-975B-231BB0C19278}"/>
              </a:ext>
            </a:extLst>
          </p:cNvPr>
          <p:cNvSpPr/>
          <p:nvPr/>
        </p:nvSpPr>
        <p:spPr>
          <a:xfrm>
            <a:off x="3170710" y="6187061"/>
            <a:ext cx="234665" cy="19748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101">
            <a:extLst>
              <a:ext uri="{FF2B5EF4-FFF2-40B4-BE49-F238E27FC236}">
                <a16:creationId xmlns:a16="http://schemas.microsoft.com/office/drawing/2014/main" id="{24DFF03B-AF8B-DE47-BB9F-B2C119A644F8}"/>
              </a:ext>
            </a:extLst>
          </p:cNvPr>
          <p:cNvSpPr/>
          <p:nvPr/>
        </p:nvSpPr>
        <p:spPr>
          <a:xfrm>
            <a:off x="4203507" y="6189093"/>
            <a:ext cx="262094" cy="195452"/>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102">
            <a:extLst>
              <a:ext uri="{FF2B5EF4-FFF2-40B4-BE49-F238E27FC236}">
                <a16:creationId xmlns:a16="http://schemas.microsoft.com/office/drawing/2014/main" id="{5F54BD6A-BC4B-3045-A0B6-CC972A0DA095}"/>
              </a:ext>
            </a:extLst>
          </p:cNvPr>
          <p:cNvSpPr/>
          <p:nvPr/>
        </p:nvSpPr>
        <p:spPr>
          <a:xfrm>
            <a:off x="6063562"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103">
            <a:extLst>
              <a:ext uri="{FF2B5EF4-FFF2-40B4-BE49-F238E27FC236}">
                <a16:creationId xmlns:a16="http://schemas.microsoft.com/office/drawing/2014/main" id="{1DE9BE7B-1B00-BE4F-9DB0-2D0A088E5220}"/>
              </a:ext>
            </a:extLst>
          </p:cNvPr>
          <p:cNvSpPr/>
          <p:nvPr/>
        </p:nvSpPr>
        <p:spPr>
          <a:xfrm>
            <a:off x="6063562"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104">
            <a:extLst>
              <a:ext uri="{FF2B5EF4-FFF2-40B4-BE49-F238E27FC236}">
                <a16:creationId xmlns:a16="http://schemas.microsoft.com/office/drawing/2014/main" id="{D319E463-C32A-4244-9CC4-B7DB78DC87A6}"/>
              </a:ext>
            </a:extLst>
          </p:cNvPr>
          <p:cNvSpPr/>
          <p:nvPr/>
        </p:nvSpPr>
        <p:spPr>
          <a:xfrm>
            <a:off x="6063562"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105">
            <a:extLst>
              <a:ext uri="{FF2B5EF4-FFF2-40B4-BE49-F238E27FC236}">
                <a16:creationId xmlns:a16="http://schemas.microsoft.com/office/drawing/2014/main" id="{6927CE80-520D-2B4B-8D30-21C8D93E6589}"/>
              </a:ext>
            </a:extLst>
          </p:cNvPr>
          <p:cNvSpPr/>
          <p:nvPr/>
        </p:nvSpPr>
        <p:spPr>
          <a:xfrm>
            <a:off x="6063562"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106">
            <a:extLst>
              <a:ext uri="{FF2B5EF4-FFF2-40B4-BE49-F238E27FC236}">
                <a16:creationId xmlns:a16="http://schemas.microsoft.com/office/drawing/2014/main" id="{9BCCFE4D-0B3F-F349-BDDE-8B150465F8FB}"/>
              </a:ext>
            </a:extLst>
          </p:cNvPr>
          <p:cNvSpPr/>
          <p:nvPr/>
        </p:nvSpPr>
        <p:spPr>
          <a:xfrm>
            <a:off x="6063562"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107">
            <a:extLst>
              <a:ext uri="{FF2B5EF4-FFF2-40B4-BE49-F238E27FC236}">
                <a16:creationId xmlns:a16="http://schemas.microsoft.com/office/drawing/2014/main" id="{E729D938-78D8-0D4E-B528-014BB1E5ED96}"/>
              </a:ext>
            </a:extLst>
          </p:cNvPr>
          <p:cNvSpPr/>
          <p:nvPr/>
        </p:nvSpPr>
        <p:spPr>
          <a:xfrm>
            <a:off x="6063562"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108">
            <a:extLst>
              <a:ext uri="{FF2B5EF4-FFF2-40B4-BE49-F238E27FC236}">
                <a16:creationId xmlns:a16="http://schemas.microsoft.com/office/drawing/2014/main" id="{2DC6AEB1-B962-A544-95AA-28ED09A4A1E8}"/>
              </a:ext>
            </a:extLst>
          </p:cNvPr>
          <p:cNvSpPr/>
          <p:nvPr/>
        </p:nvSpPr>
        <p:spPr>
          <a:xfrm>
            <a:off x="6063562"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109">
            <a:extLst>
              <a:ext uri="{FF2B5EF4-FFF2-40B4-BE49-F238E27FC236}">
                <a16:creationId xmlns:a16="http://schemas.microsoft.com/office/drawing/2014/main" id="{772875E6-F340-4043-8F44-B4A85A7B05ED}"/>
              </a:ext>
            </a:extLst>
          </p:cNvPr>
          <p:cNvSpPr/>
          <p:nvPr/>
        </p:nvSpPr>
        <p:spPr>
          <a:xfrm>
            <a:off x="6301106" y="2985520"/>
            <a:ext cx="762103" cy="19504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9" name="object 110">
            <a:extLst>
              <a:ext uri="{FF2B5EF4-FFF2-40B4-BE49-F238E27FC236}">
                <a16:creationId xmlns:a16="http://schemas.microsoft.com/office/drawing/2014/main" id="{8C99ADB2-4D3B-BB47-8286-CCD274EFF7DF}"/>
              </a:ext>
            </a:extLst>
          </p:cNvPr>
          <p:cNvGraphicFramePr>
            <a:graphicFrameLocks noGrp="1"/>
          </p:cNvGraphicFramePr>
          <p:nvPr/>
        </p:nvGraphicFramePr>
        <p:xfrm>
          <a:off x="6046543"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9247">
                <a:tc>
                  <a:txBody>
                    <a:bodyPr/>
                    <a:lstStyle/>
                    <a:p>
                      <a:pPr>
                        <a:lnSpc>
                          <a:spcPct val="100000"/>
                        </a:lnSpc>
                      </a:pPr>
                      <a:endParaRPr sz="1300">
                        <a:latin typeface="Times New Roman"/>
                        <a:cs typeface="Times New Roman"/>
                      </a:endParaRPr>
                    </a:p>
                  </a:txBody>
                  <a:tcPr marL="0" marR="0" marT="0" marB="0">
                    <a:lnB w="9525">
                      <a:solidFill>
                        <a:srgbClr val="E7E7E7"/>
                      </a:solidFill>
                      <a:prstDash val="solid"/>
                    </a:lnB>
                  </a:tcPr>
                </a:tc>
                <a:extLst>
                  <a:ext uri="{0D108BD9-81ED-4DB2-BD59-A6C34878D82A}">
                    <a16:rowId xmlns:a16="http://schemas.microsoft.com/office/drawing/2014/main" val="10006"/>
                  </a:ext>
                </a:extLst>
              </a:tr>
              <a:tr h="223830">
                <a:tc>
                  <a:txBody>
                    <a:bodyPr/>
                    <a:lstStyle/>
                    <a:p>
                      <a:pPr>
                        <a:lnSpc>
                          <a:spcPct val="100000"/>
                        </a:lnSpc>
                      </a:pPr>
                      <a:endParaRPr sz="1300">
                        <a:latin typeface="Times New Roman"/>
                        <a:cs typeface="Times New Roman"/>
                      </a:endParaRPr>
                    </a:p>
                  </a:txBody>
                  <a:tcPr marL="0" marR="0" marT="0" marB="0">
                    <a:lnT w="9525">
                      <a:solidFill>
                        <a:srgbClr val="E7E7E7"/>
                      </a:solidFill>
                      <a:prstDash val="solid"/>
                    </a:lnT>
                  </a:tcPr>
                </a:tc>
                <a:extLst>
                  <a:ext uri="{0D108BD9-81ED-4DB2-BD59-A6C34878D82A}">
                    <a16:rowId xmlns:a16="http://schemas.microsoft.com/office/drawing/2014/main" val="10007"/>
                  </a:ext>
                </a:extLst>
              </a:tr>
              <a:tr h="21797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10" name="object 111">
            <a:extLst>
              <a:ext uri="{FF2B5EF4-FFF2-40B4-BE49-F238E27FC236}">
                <a16:creationId xmlns:a16="http://schemas.microsoft.com/office/drawing/2014/main" id="{FC8DFF4A-1B6B-0944-9769-C1B7291B2B84}"/>
              </a:ext>
            </a:extLst>
          </p:cNvPr>
          <p:cNvSpPr/>
          <p:nvPr/>
        </p:nvSpPr>
        <p:spPr>
          <a:xfrm>
            <a:off x="6264533" y="3148060"/>
            <a:ext cx="792377" cy="19504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112">
            <a:extLst>
              <a:ext uri="{FF2B5EF4-FFF2-40B4-BE49-F238E27FC236}">
                <a16:creationId xmlns:a16="http://schemas.microsoft.com/office/drawing/2014/main" id="{EB110876-9B64-1142-8B4F-D9632D78A703}"/>
              </a:ext>
            </a:extLst>
          </p:cNvPr>
          <p:cNvSpPr/>
          <p:nvPr/>
        </p:nvSpPr>
        <p:spPr>
          <a:xfrm>
            <a:off x="6186483" y="3351910"/>
            <a:ext cx="243807"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113">
            <a:extLst>
              <a:ext uri="{FF2B5EF4-FFF2-40B4-BE49-F238E27FC236}">
                <a16:creationId xmlns:a16="http://schemas.microsoft.com/office/drawing/2014/main" id="{2A1B6632-0689-AF45-B7E9-A9D8A43379DA}"/>
              </a:ext>
            </a:extLst>
          </p:cNvPr>
          <p:cNvSpPr/>
          <p:nvPr/>
        </p:nvSpPr>
        <p:spPr>
          <a:xfrm>
            <a:off x="6186482" y="3575910"/>
            <a:ext cx="234665"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114">
            <a:extLst>
              <a:ext uri="{FF2B5EF4-FFF2-40B4-BE49-F238E27FC236}">
                <a16:creationId xmlns:a16="http://schemas.microsoft.com/office/drawing/2014/main" id="{729C932E-AEA5-D348-A1FF-A3B1687F5ADF}"/>
              </a:ext>
            </a:extLst>
          </p:cNvPr>
          <p:cNvSpPr/>
          <p:nvPr/>
        </p:nvSpPr>
        <p:spPr>
          <a:xfrm>
            <a:off x="6186482" y="3799740"/>
            <a:ext cx="234665" cy="197077"/>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115">
            <a:extLst>
              <a:ext uri="{FF2B5EF4-FFF2-40B4-BE49-F238E27FC236}">
                <a16:creationId xmlns:a16="http://schemas.microsoft.com/office/drawing/2014/main" id="{F731FD31-25A8-A342-AA63-84D8495B0F4F}"/>
              </a:ext>
            </a:extLst>
          </p:cNvPr>
          <p:cNvSpPr/>
          <p:nvPr/>
        </p:nvSpPr>
        <p:spPr>
          <a:xfrm>
            <a:off x="6186483" y="4023231"/>
            <a:ext cx="342855" cy="197077"/>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116">
            <a:extLst>
              <a:ext uri="{FF2B5EF4-FFF2-40B4-BE49-F238E27FC236}">
                <a16:creationId xmlns:a16="http://schemas.microsoft.com/office/drawing/2014/main" id="{E8485CA4-062A-654A-9F4A-A920C46522EA}"/>
              </a:ext>
            </a:extLst>
          </p:cNvPr>
          <p:cNvSpPr/>
          <p:nvPr/>
        </p:nvSpPr>
        <p:spPr>
          <a:xfrm>
            <a:off x="6186482" y="4247228"/>
            <a:ext cx="234665"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117">
            <a:extLst>
              <a:ext uri="{FF2B5EF4-FFF2-40B4-BE49-F238E27FC236}">
                <a16:creationId xmlns:a16="http://schemas.microsoft.com/office/drawing/2014/main" id="{20BBCD59-C36A-204E-A1AA-B5D48A96C9B0}"/>
              </a:ext>
            </a:extLst>
          </p:cNvPr>
          <p:cNvSpPr/>
          <p:nvPr/>
        </p:nvSpPr>
        <p:spPr>
          <a:xfrm>
            <a:off x="6186483" y="4471059"/>
            <a:ext cx="342855" cy="19707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118">
            <a:extLst>
              <a:ext uri="{FF2B5EF4-FFF2-40B4-BE49-F238E27FC236}">
                <a16:creationId xmlns:a16="http://schemas.microsoft.com/office/drawing/2014/main" id="{D615F20F-152D-2241-8F04-A8BFC841053A}"/>
              </a:ext>
            </a:extLst>
          </p:cNvPr>
          <p:cNvSpPr/>
          <p:nvPr/>
        </p:nvSpPr>
        <p:spPr>
          <a:xfrm>
            <a:off x="6186483" y="4694549"/>
            <a:ext cx="350473" cy="197078"/>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119">
            <a:extLst>
              <a:ext uri="{FF2B5EF4-FFF2-40B4-BE49-F238E27FC236}">
                <a16:creationId xmlns:a16="http://schemas.microsoft.com/office/drawing/2014/main" id="{8C49DD7F-DAF0-4D49-95B4-073BD6CAC7A0}"/>
              </a:ext>
            </a:extLst>
          </p:cNvPr>
          <p:cNvSpPr/>
          <p:nvPr/>
        </p:nvSpPr>
        <p:spPr>
          <a:xfrm>
            <a:off x="6186483" y="4918379"/>
            <a:ext cx="243807" cy="197078"/>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120">
            <a:extLst>
              <a:ext uri="{FF2B5EF4-FFF2-40B4-BE49-F238E27FC236}">
                <a16:creationId xmlns:a16="http://schemas.microsoft.com/office/drawing/2014/main" id="{1C8F1971-3983-A342-BC1F-A0548F82E6A7}"/>
              </a:ext>
            </a:extLst>
          </p:cNvPr>
          <p:cNvSpPr/>
          <p:nvPr/>
        </p:nvSpPr>
        <p:spPr>
          <a:xfrm>
            <a:off x="6186483" y="5142343"/>
            <a:ext cx="350473" cy="19707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121">
            <a:extLst>
              <a:ext uri="{FF2B5EF4-FFF2-40B4-BE49-F238E27FC236}">
                <a16:creationId xmlns:a16="http://schemas.microsoft.com/office/drawing/2014/main" id="{CF3D4832-0C21-CE4A-B7D4-E6ACBA54E170}"/>
              </a:ext>
            </a:extLst>
          </p:cNvPr>
          <p:cNvSpPr/>
          <p:nvPr/>
        </p:nvSpPr>
        <p:spPr>
          <a:xfrm>
            <a:off x="6186483" y="5365834"/>
            <a:ext cx="350473" cy="19707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122">
            <a:extLst>
              <a:ext uri="{FF2B5EF4-FFF2-40B4-BE49-F238E27FC236}">
                <a16:creationId xmlns:a16="http://schemas.microsoft.com/office/drawing/2014/main" id="{0DF7FB08-52C9-464A-BCC5-6391AB658378}"/>
              </a:ext>
            </a:extLst>
          </p:cNvPr>
          <p:cNvSpPr/>
          <p:nvPr/>
        </p:nvSpPr>
        <p:spPr>
          <a:xfrm>
            <a:off x="6186483" y="5589732"/>
            <a:ext cx="243807" cy="197078"/>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123">
            <a:extLst>
              <a:ext uri="{FF2B5EF4-FFF2-40B4-BE49-F238E27FC236}">
                <a16:creationId xmlns:a16="http://schemas.microsoft.com/office/drawing/2014/main" id="{2722EEEA-C553-0247-9CEB-B1900D9AB3DC}"/>
              </a:ext>
            </a:extLst>
          </p:cNvPr>
          <p:cNvSpPr/>
          <p:nvPr/>
        </p:nvSpPr>
        <p:spPr>
          <a:xfrm>
            <a:off x="6186483" y="5813629"/>
            <a:ext cx="350473"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124">
            <a:extLst>
              <a:ext uri="{FF2B5EF4-FFF2-40B4-BE49-F238E27FC236}">
                <a16:creationId xmlns:a16="http://schemas.microsoft.com/office/drawing/2014/main" id="{FE0917B4-1D67-3B4F-9424-02E2260ECE30}"/>
              </a:ext>
            </a:extLst>
          </p:cNvPr>
          <p:cNvSpPr/>
          <p:nvPr/>
        </p:nvSpPr>
        <p:spPr>
          <a:xfrm>
            <a:off x="6186483" y="6037120"/>
            <a:ext cx="350473" cy="197078"/>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152">
            <a:extLst>
              <a:ext uri="{FF2B5EF4-FFF2-40B4-BE49-F238E27FC236}">
                <a16:creationId xmlns:a16="http://schemas.microsoft.com/office/drawing/2014/main" id="{8D31F13E-0E7B-D449-A2CE-86EA5DFDBF6B}"/>
              </a:ext>
            </a:extLst>
          </p:cNvPr>
          <p:cNvSpPr/>
          <p:nvPr/>
        </p:nvSpPr>
        <p:spPr>
          <a:xfrm>
            <a:off x="6056111" y="4700643"/>
            <a:ext cx="1134386" cy="223491"/>
          </a:xfrm>
          <a:custGeom>
            <a:avLst/>
            <a:gdLst/>
            <a:ahLst/>
            <a:cxnLst/>
            <a:rect l="l" t="t" r="r" b="b"/>
            <a:pathLst>
              <a:path w="850900" h="167639">
                <a:moveTo>
                  <a:pt x="0" y="167640"/>
                </a:moveTo>
                <a:lnTo>
                  <a:pt x="850391" y="167640"/>
                </a:lnTo>
                <a:lnTo>
                  <a:pt x="850391" y="0"/>
                </a:lnTo>
                <a:lnTo>
                  <a:pt x="0" y="0"/>
                </a:lnTo>
                <a:lnTo>
                  <a:pt x="0" y="167640"/>
                </a:lnTo>
                <a:close/>
              </a:path>
            </a:pathLst>
          </a:custGeom>
          <a:solidFill>
            <a:srgbClr val="EF4639">
              <a:alpha val="52940"/>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mc:AlternateContent xmlns:mc="http://schemas.openxmlformats.org/markup-compatibility/2006" xmlns:a14="http://schemas.microsoft.com/office/drawing/2010/main">
        <mc:Choice Requires="a14">
          <p:sp>
            <p:nvSpPr>
              <p:cNvPr id="225" name="object 8">
                <a:extLst>
                  <a:ext uri="{FF2B5EF4-FFF2-40B4-BE49-F238E27FC236}">
                    <a16:creationId xmlns:a16="http://schemas.microsoft.com/office/drawing/2014/main" id="{44577ABF-4F64-584D-A052-C808EAAC50E3}"/>
                  </a:ext>
                </a:extLst>
              </p:cNvPr>
              <p:cNvSpPr txBox="1"/>
              <p:nvPr/>
            </p:nvSpPr>
            <p:spPr>
              <a:xfrm>
                <a:off x="7263818" y="4519933"/>
                <a:ext cx="4938540" cy="722739"/>
              </a:xfrm>
              <a:prstGeom prst="rect">
                <a:avLst/>
              </a:prstGeom>
            </p:spPr>
            <p:txBody>
              <a:bodyPr vert="horz" wrap="square" lIns="0" tIns="16931" rIns="0" bIns="0" rtlCol="0">
                <a:spAutoFit/>
              </a:bodyPr>
              <a:lstStyle/>
              <a:p>
                <a:pPr marL="16932" defTabSz="1219078" latinLnBrk="0">
                  <a:spcBef>
                    <a:spcPts val="133"/>
                  </a:spcBef>
                </a:pPr>
                <a14:m>
                  <m:oMathPara xmlns:m="http://schemas.openxmlformats.org/officeDocument/2006/math">
                    <m:oMathParaPr>
                      <m:jc m:val="left"/>
                    </m:oMathParaPr>
                    <m:oMath xmlns:m="http://schemas.openxmlformats.org/officeDocument/2006/math">
                      <m:r>
                        <a:rPr lang="ro-RO" sz="1600" i="1" kern="0" spc="-7" dirty="0">
                          <a:solidFill>
                            <a:srgbClr val="000000"/>
                          </a:solidFill>
                          <a:latin typeface="Cambria Math" panose="02040503050406030204" pitchFamily="18" charset="0"/>
                          <a:cs typeface="Cambria Math"/>
                          <a:sym typeface="Arial"/>
                        </a:rPr>
                        <m:t>𝑔𝑎𝑖𝑛</m:t>
                      </m:r>
                      <m:r>
                        <a:rPr lang="ro-RO" sz="1600" i="1" kern="0" spc="-7" dirty="0">
                          <a:solidFill>
                            <a:srgbClr val="000000"/>
                          </a:solidFill>
                          <a:latin typeface="Cambria Math" panose="02040503050406030204" pitchFamily="18" charset="0"/>
                          <a:cs typeface="Cambria Math"/>
                          <a:sym typeface="Arial"/>
                        </a:rPr>
                        <m:t> </m:t>
                      </m:r>
                      <m:d>
                        <m:dPr>
                          <m:ctrlPr>
                            <a:rPr lang="en-US" sz="1600" i="1" kern="0" spc="-7" dirty="0">
                              <a:solidFill>
                                <a:srgbClr val="000000"/>
                              </a:solidFill>
                              <a:latin typeface="Cambria Math" panose="02040503050406030204" pitchFamily="18" charset="0"/>
                              <a:cs typeface="Cambria Math"/>
                              <a:sym typeface="Arial"/>
                            </a:rPr>
                          </m:ctrlPr>
                        </m:dPr>
                        <m:e>
                          <m:r>
                            <a:rPr lang="ro-RO" sz="1600" i="1" kern="0" spc="20" dirty="0">
                              <a:solidFill>
                                <a:srgbClr val="000000"/>
                              </a:solidFill>
                              <a:latin typeface="Cambria Math" panose="02040503050406030204" pitchFamily="18" charset="0"/>
                              <a:cs typeface="Cambria Math"/>
                              <a:sym typeface="Arial"/>
                            </a:rPr>
                            <m:t>𝑋</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h</m:t>
                          </m:r>
                          <m:r>
                            <a:rPr lang="en-US" sz="1600" i="1" kern="0" spc="20" dirty="0">
                              <a:solidFill>
                                <a:srgbClr val="000000"/>
                              </a:solidFill>
                              <a:latin typeface="Cambria Math" panose="02040503050406030204" pitchFamily="18" charset="0"/>
                              <a:cs typeface="Cambria Math"/>
                              <a:sym typeface="Arial"/>
                            </a:rPr>
                            <m:t>𝑢𝑚𝑖𝑑𝑖𝑡𝑦</m:t>
                          </m:r>
                          <m:r>
                            <a:rPr lang="ro-RO" sz="1600" i="1" kern="0" spc="20" dirty="0">
                              <a:solidFill>
                                <a:srgbClr val="000000"/>
                              </a:solidFill>
                              <a:latin typeface="Cambria Math" panose="02040503050406030204" pitchFamily="18" charset="0"/>
                              <a:cs typeface="Cambria Math"/>
                              <a:sym typeface="Arial"/>
                            </a:rPr>
                            <m:t>, </m:t>
                          </m:r>
                          <m:r>
                            <a:rPr lang="en-US" sz="1600" i="1" kern="0" spc="20" dirty="0">
                              <a:solidFill>
                                <a:srgbClr val="000000"/>
                              </a:solidFill>
                              <a:latin typeface="Cambria Math" panose="02040503050406030204" pitchFamily="18" charset="0"/>
                              <a:cs typeface="Cambria Math"/>
                              <a:sym typeface="Arial"/>
                            </a:rPr>
                            <m:t>83</m:t>
                          </m:r>
                          <m:r>
                            <a:rPr lang="en-US" sz="1600" i="1" kern="0" spc="20" dirty="0">
                              <a:solidFill>
                                <a:srgbClr val="000000"/>
                              </a:solidFill>
                              <a:latin typeface="Cambria Math" panose="02040503050406030204" pitchFamily="18" charset="0"/>
                              <a:cs typeface="Cambria Math"/>
                              <a:sym typeface="Arial"/>
                            </a:rPr>
                            <m:t>.</m:t>
                          </m:r>
                          <m:r>
                            <a:rPr lang="en-US" sz="1600" i="1" kern="0" spc="20" dirty="0">
                              <a:solidFill>
                                <a:srgbClr val="000000"/>
                              </a:solidFill>
                              <a:latin typeface="Cambria Math" panose="02040503050406030204" pitchFamily="18" charset="0"/>
                              <a:cs typeface="Cambria Math"/>
                              <a:sym typeface="Arial"/>
                            </a:rPr>
                            <m:t>5</m:t>
                          </m:r>
                        </m:e>
                      </m:d>
                      <m:r>
                        <a:rPr lang="ro-RO"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0</m:t>
                      </m:r>
                      <m:r>
                        <a:rPr lang="en-US" sz="1600" i="1" kern="0" dirty="0">
                          <a:solidFill>
                            <a:srgbClr val="000000"/>
                          </a:solidFill>
                          <a:latin typeface="Cambria Math" panose="02040503050406030204" pitchFamily="18" charset="0"/>
                          <a:cs typeface="Cambria Math"/>
                          <a:sym typeface="Arial"/>
                        </a:rPr>
                        <m:t>.</m:t>
                      </m:r>
                      <m:r>
                        <a:rPr lang="en-US" sz="1600" i="1" kern="0" dirty="0">
                          <a:solidFill>
                            <a:srgbClr val="000000"/>
                          </a:solidFill>
                          <a:latin typeface="Cambria Math" panose="02040503050406030204" pitchFamily="18" charset="0"/>
                          <a:cs typeface="Cambria Math"/>
                          <a:sym typeface="Arial"/>
                        </a:rPr>
                        <m:t>94</m:t>
                      </m:r>
                      <m:r>
                        <a:rPr lang="en-US" sz="1600" i="1" kern="0" dirty="0">
                          <a:solidFill>
                            <a:srgbClr val="000000"/>
                          </a:solidFill>
                          <a:latin typeface="Cambria Math" panose="02040503050406030204" pitchFamily="18" charset="0"/>
                          <a:cs typeface="Cambria Math"/>
                          <a:sym typeface="Arial"/>
                        </a:rPr>
                        <m:t>−</m:t>
                      </m:r>
                      <m:f>
                        <m:fPr>
                          <m:ctrlPr>
                            <a:rPr lang="en-US" sz="1600" i="1" kern="0" dirty="0">
                              <a:solidFill>
                                <a:srgbClr val="000000"/>
                              </a:solidFill>
                              <a:latin typeface="Cambria Math" panose="02040503050406030204" pitchFamily="18" charset="0"/>
                              <a:sym typeface="Arial"/>
                            </a:rPr>
                          </m:ctrlPr>
                        </m:fPr>
                        <m:num>
                          <m:r>
                            <a:rPr lang="en-US" sz="1600" i="1" kern="0" dirty="0">
                              <a:solidFill>
                                <a:srgbClr val="000000"/>
                              </a:solidFill>
                              <a:latin typeface="Cambria Math" panose="02040503050406030204" pitchFamily="18" charset="0"/>
                              <a:sym typeface="Arial"/>
                            </a:rPr>
                            <m:t>7</m:t>
                          </m:r>
                        </m:num>
                        <m:den>
                          <m:r>
                            <a:rPr lang="en-US" sz="1600" i="1" kern="0" dirty="0">
                              <a:solidFill>
                                <a:srgbClr val="000000"/>
                              </a:solidFill>
                              <a:latin typeface="Cambria Math" panose="02040503050406030204" pitchFamily="18" charset="0"/>
                              <a:sym typeface="Arial"/>
                            </a:rPr>
                            <m:t>14</m:t>
                          </m:r>
                        </m:den>
                      </m:f>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0</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59</m:t>
                      </m:r>
                      <m:r>
                        <a:rPr lang="en-US" sz="1600" i="1" kern="0" dirty="0">
                          <a:solidFill>
                            <a:srgbClr val="000000"/>
                          </a:solidFill>
                          <a:latin typeface="Cambria Math" panose="02040503050406030204" pitchFamily="18" charset="0"/>
                          <a:ea typeface="Cambria Math" panose="02040503050406030204" pitchFamily="18" charset="0"/>
                          <a:sym typeface="Arial"/>
                        </a:rPr>
                        <m:t>−</m:t>
                      </m:r>
                      <m:f>
                        <m:fPr>
                          <m:ctrlPr>
                            <a:rPr lang="en-US" sz="1600" i="1" kern="0" dirty="0">
                              <a:solidFill>
                                <a:srgbClr val="000000"/>
                              </a:solidFill>
                              <a:latin typeface="Cambria Math" panose="02040503050406030204" pitchFamily="18" charset="0"/>
                              <a:sym typeface="Arial"/>
                            </a:rPr>
                          </m:ctrlPr>
                        </m:fPr>
                        <m:num>
                          <m:r>
                            <a:rPr lang="en-US" sz="1600" i="1" kern="0" dirty="0">
                              <a:solidFill>
                                <a:srgbClr val="000000"/>
                              </a:solidFill>
                              <a:latin typeface="Cambria Math" panose="02040503050406030204" pitchFamily="18" charset="0"/>
                              <a:sym typeface="Arial"/>
                            </a:rPr>
                            <m:t>7</m:t>
                          </m:r>
                        </m:num>
                        <m:den>
                          <m:r>
                            <a:rPr lang="en-US" sz="1600" i="1" kern="0" dirty="0">
                              <a:solidFill>
                                <a:srgbClr val="000000"/>
                              </a:solidFill>
                              <a:latin typeface="Cambria Math" panose="02040503050406030204" pitchFamily="18" charset="0"/>
                              <a:sym typeface="Arial"/>
                            </a:rPr>
                            <m:t>14</m:t>
                          </m:r>
                        </m:den>
                      </m:f>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0</m:t>
                      </m:r>
                      <m:r>
                        <a:rPr lang="en-US" sz="1600" i="1" kern="0" dirty="0">
                          <a:solidFill>
                            <a:srgbClr val="000000"/>
                          </a:solidFill>
                          <a:latin typeface="Cambria Math" panose="02040503050406030204" pitchFamily="18" charset="0"/>
                          <a:ea typeface="Cambria Math" panose="02040503050406030204" pitchFamily="18" charset="0"/>
                          <a:sym typeface="Arial"/>
                        </a:rPr>
                        <m:t>.</m:t>
                      </m:r>
                      <m:r>
                        <a:rPr lang="en-US" sz="1600" i="1" kern="0" dirty="0">
                          <a:solidFill>
                            <a:srgbClr val="000000"/>
                          </a:solidFill>
                          <a:latin typeface="Cambria Math" panose="02040503050406030204" pitchFamily="18" charset="0"/>
                          <a:ea typeface="Cambria Math" panose="02040503050406030204" pitchFamily="18" charset="0"/>
                          <a:sym typeface="Arial"/>
                        </a:rPr>
                        <m:t>98</m:t>
                      </m:r>
                    </m:oMath>
                  </m:oMathPara>
                </a14:m>
                <a:endParaRPr lang="en-US" sz="1600" kern="0" dirty="0">
                  <a:solidFill>
                    <a:srgbClr val="000000"/>
                  </a:solidFill>
                  <a:latin typeface="Cambria Math"/>
                  <a:ea typeface="Cambria Math" panose="02040503050406030204" pitchFamily="18" charset="0"/>
                  <a:cs typeface="Arial"/>
                  <a:sym typeface="Arial"/>
                </a:endParaRPr>
              </a:p>
              <a:p>
                <a:pPr marL="16932" algn="ctr" defTabSz="1219078" latinLnBrk="0">
                  <a:spcBef>
                    <a:spcPts val="133"/>
                  </a:spcBef>
                </a:pPr>
                <a14:m>
                  <m:oMathPara xmlns:m="http://schemas.openxmlformats.org/officeDocument/2006/math">
                    <m:oMathParaPr>
                      <m:jc m:val="center"/>
                    </m:oMathParaPr>
                    <m:oMath xmlns:m="http://schemas.openxmlformats.org/officeDocument/2006/math">
                      <m:r>
                        <a:rPr lang="en-US" sz="1600" b="1" i="1" kern="0">
                          <a:solidFill>
                            <a:srgbClr val="000000"/>
                          </a:solidFill>
                          <a:latin typeface="Cambria Math" panose="02040503050406030204" pitchFamily="18" charset="0"/>
                          <a:ea typeface="Cambria Math" panose="02040503050406030204" pitchFamily="18" charset="0"/>
                          <a:sym typeface="Arial"/>
                        </a:rPr>
                        <m:t>        ≈</m:t>
                      </m:r>
                      <m:r>
                        <a:rPr lang="en-US" sz="1600" b="1" i="1" kern="0">
                          <a:solidFill>
                            <a:srgbClr val="000000"/>
                          </a:solidFill>
                          <a:latin typeface="Cambria Math" panose="02040503050406030204" pitchFamily="18" charset="0"/>
                          <a:ea typeface="Cambria Math" panose="02040503050406030204" pitchFamily="18" charset="0"/>
                          <a:sym typeface="Arial"/>
                        </a:rPr>
                        <m:t>𝟎</m:t>
                      </m:r>
                      <m:r>
                        <a:rPr lang="en-US" sz="1600" b="1" i="1" kern="0">
                          <a:solidFill>
                            <a:srgbClr val="000000"/>
                          </a:solidFill>
                          <a:latin typeface="Cambria Math" panose="02040503050406030204" pitchFamily="18" charset="0"/>
                          <a:ea typeface="Cambria Math" panose="02040503050406030204" pitchFamily="18" charset="0"/>
                          <a:sym typeface="Arial"/>
                        </a:rPr>
                        <m:t>.</m:t>
                      </m:r>
                      <m:r>
                        <a:rPr lang="en-US" sz="1600" b="1" i="1" kern="0">
                          <a:solidFill>
                            <a:srgbClr val="000000"/>
                          </a:solidFill>
                          <a:latin typeface="Cambria Math" panose="02040503050406030204" pitchFamily="18" charset="0"/>
                          <a:ea typeface="Cambria Math" panose="02040503050406030204" pitchFamily="18" charset="0"/>
                          <a:sym typeface="Arial"/>
                        </a:rPr>
                        <m:t>𝟏𝟓𝟐</m:t>
                      </m:r>
                    </m:oMath>
                  </m:oMathPara>
                </a14:m>
                <a:endParaRPr lang="en-US" sz="1600" b="1" kern="0" dirty="0">
                  <a:solidFill>
                    <a:srgbClr val="000000"/>
                  </a:solidFill>
                  <a:latin typeface="Cambria Math"/>
                  <a:cs typeface="Arial"/>
                  <a:sym typeface="Arial"/>
                </a:endParaRPr>
              </a:p>
            </p:txBody>
          </p:sp>
        </mc:Choice>
        <mc:Fallback xmlns="">
          <p:sp>
            <p:nvSpPr>
              <p:cNvPr id="225" name="object 8">
                <a:extLst>
                  <a:ext uri="{FF2B5EF4-FFF2-40B4-BE49-F238E27FC236}">
                    <a16:creationId xmlns:a16="http://schemas.microsoft.com/office/drawing/2014/main" id="{44577ABF-4F64-584D-A052-C808EAAC50E3}"/>
                  </a:ext>
                </a:extLst>
              </p:cNvPr>
              <p:cNvSpPr txBox="1">
                <a:spLocks noRot="1" noChangeAspect="1" noMove="1" noResize="1" noEditPoints="1" noAdjustHandles="1" noChangeArrowheads="1" noChangeShapeType="1" noTextEdit="1"/>
              </p:cNvSpPr>
              <p:nvPr/>
            </p:nvSpPr>
            <p:spPr>
              <a:xfrm>
                <a:off x="7263818" y="4519933"/>
                <a:ext cx="4938540" cy="722739"/>
              </a:xfrm>
              <a:prstGeom prst="rect">
                <a:avLst/>
              </a:prstGeom>
              <a:blipFill>
                <a:blip r:embed="rId46"/>
                <a:stretch>
                  <a:fillRect b="-2521"/>
                </a:stretch>
              </a:blipFill>
            </p:spPr>
            <p:txBody>
              <a:bodyPr/>
              <a:lstStyle/>
              <a:p>
                <a:r>
                  <a:rPr lang="tr-TR">
                    <a:noFill/>
                  </a:rPr>
                  <a:t> </a:t>
                </a:r>
              </a:p>
            </p:txBody>
          </p:sp>
        </mc:Fallback>
      </mc:AlternateContent>
    </p:spTree>
    <p:extLst>
      <p:ext uri="{BB962C8B-B14F-4D97-AF65-F5344CB8AC3E}">
        <p14:creationId xmlns:p14="http://schemas.microsoft.com/office/powerpoint/2010/main" val="9001416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object 26"/>
          <p:cNvSpPr/>
          <p:nvPr/>
        </p:nvSpPr>
        <p:spPr>
          <a:xfrm>
            <a:off x="175864" y="3003621"/>
            <a:ext cx="831318" cy="351321"/>
          </a:xfrm>
          <a:custGeom>
            <a:avLst/>
            <a:gdLst/>
            <a:ahLst/>
            <a:cxnLst/>
            <a:rect l="l" t="t" r="r" b="b"/>
            <a:pathLst>
              <a:path w="623569" h="263525">
                <a:moveTo>
                  <a:pt x="0" y="263283"/>
                </a:moveTo>
                <a:lnTo>
                  <a:pt x="622998" y="263283"/>
                </a:lnTo>
                <a:lnTo>
                  <a:pt x="622998"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006420" y="3003621"/>
            <a:ext cx="801689" cy="351321"/>
          </a:xfrm>
          <a:custGeom>
            <a:avLst/>
            <a:gdLst/>
            <a:ahLst/>
            <a:cxnLst/>
            <a:rect l="l" t="t" r="r" b="b"/>
            <a:pathLst>
              <a:path w="601344" h="263525">
                <a:moveTo>
                  <a:pt x="0" y="263283"/>
                </a:moveTo>
                <a:lnTo>
                  <a:pt x="601002" y="263283"/>
                </a:lnTo>
                <a:lnTo>
                  <a:pt x="601002"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75864" y="3354636"/>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006420" y="3354636"/>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75864" y="3790443"/>
            <a:ext cx="831318" cy="218412"/>
          </a:xfrm>
          <a:custGeom>
            <a:avLst/>
            <a:gdLst/>
            <a:ahLst/>
            <a:cxnLst/>
            <a:rect l="l" t="t" r="r" b="b"/>
            <a:pathLst>
              <a:path w="623569" h="163830">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06420" y="3790443"/>
            <a:ext cx="801689" cy="218412"/>
          </a:xfrm>
          <a:custGeom>
            <a:avLst/>
            <a:gdLst/>
            <a:ahLst/>
            <a:cxnLst/>
            <a:rect l="l" t="t" r="r" b="b"/>
            <a:pathLst>
              <a:path w="601344" h="163830">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75864" y="422625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06420" y="422625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5864" y="4661888"/>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06420" y="4661888"/>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75864" y="5097730"/>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6420" y="5097730"/>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75864" y="5533502"/>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6420" y="5533502"/>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75864" y="5969259"/>
            <a:ext cx="831318" cy="218412"/>
          </a:xfrm>
          <a:custGeom>
            <a:avLst/>
            <a:gdLst/>
            <a:ahLst/>
            <a:cxnLst/>
            <a:rect l="l" t="t" r="r" b="b"/>
            <a:pathLst>
              <a:path w="623569" h="163829">
                <a:moveTo>
                  <a:pt x="0" y="163436"/>
                </a:moveTo>
                <a:lnTo>
                  <a:pt x="622998" y="163436"/>
                </a:lnTo>
                <a:lnTo>
                  <a:pt x="622998"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006420" y="5969259"/>
            <a:ext cx="801689" cy="218412"/>
          </a:xfrm>
          <a:custGeom>
            <a:avLst/>
            <a:gdLst/>
            <a:ahLst/>
            <a:cxnLst/>
            <a:rect l="l" t="t" r="r" b="b"/>
            <a:pathLst>
              <a:path w="601344" h="163829">
                <a:moveTo>
                  <a:pt x="0" y="163436"/>
                </a:moveTo>
                <a:lnTo>
                  <a:pt x="601002" y="163436"/>
                </a:lnTo>
                <a:lnTo>
                  <a:pt x="60100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42" name="object 42"/>
          <p:cNvGraphicFramePr>
            <a:graphicFrameLocks noGrp="1"/>
          </p:cNvGraphicFramePr>
          <p:nvPr/>
        </p:nvGraphicFramePr>
        <p:xfrm>
          <a:off x="175863" y="2986707"/>
          <a:ext cx="1631313" cy="3418317"/>
        </p:xfrm>
        <a:graphic>
          <a:graphicData uri="http://schemas.openxmlformats.org/drawingml/2006/table">
            <a:tbl>
              <a:tblPr firstRow="1" bandRow="1">
                <a:tableStyleId>{2D5ABB26-0587-4C30-8999-92F81FD0307C}</a:tableStyleId>
              </a:tblPr>
              <a:tblGrid>
                <a:gridCol w="875339">
                  <a:extLst>
                    <a:ext uri="{9D8B030D-6E8A-4147-A177-3AD203B41FA5}">
                      <a16:colId xmlns:a16="http://schemas.microsoft.com/office/drawing/2014/main" val="20000"/>
                    </a:ext>
                  </a:extLst>
                </a:gridCol>
                <a:gridCol w="755974">
                  <a:extLst>
                    <a:ext uri="{9D8B030D-6E8A-4147-A177-3AD203B41FA5}">
                      <a16:colId xmlns:a16="http://schemas.microsoft.com/office/drawing/2014/main" val="20001"/>
                    </a:ext>
                  </a:extLst>
                </a:gridCol>
              </a:tblGrid>
              <a:tr h="369708">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16108">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5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43" name="object 43"/>
          <p:cNvSpPr/>
          <p:nvPr/>
        </p:nvSpPr>
        <p:spPr>
          <a:xfrm>
            <a:off x="302237" y="3074408"/>
            <a:ext cx="649139"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69343" y="2993140"/>
            <a:ext cx="37546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151502" y="3155677"/>
            <a:ext cx="582820"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97768" y="3356414"/>
            <a:ext cx="243807" cy="197484"/>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320136" y="3358446"/>
            <a:ext cx="262094" cy="19545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97768" y="3575063"/>
            <a:ext cx="234665"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320136" y="3577093"/>
            <a:ext cx="262094" cy="19504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97768" y="3792798"/>
            <a:ext cx="243807"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281533" y="3794828"/>
            <a:ext cx="335914"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97768" y="4011040"/>
            <a:ext cx="243807"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281533" y="4013070"/>
            <a:ext cx="335914"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97768" y="4228942"/>
            <a:ext cx="234665"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281533" y="4230975"/>
            <a:ext cx="335914"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97768" y="4446677"/>
            <a:ext cx="243807" cy="197077"/>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320136" y="4448708"/>
            <a:ext cx="262094" cy="19504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97767" y="4664920"/>
            <a:ext cx="225523" cy="197078"/>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1281533" y="4666951"/>
            <a:ext cx="335914"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97768" y="4882653"/>
            <a:ext cx="213332"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320136" y="4884685"/>
            <a:ext cx="262094" cy="19504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97768" y="5100083"/>
            <a:ext cx="243807" cy="197484"/>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281533" y="5102115"/>
            <a:ext cx="335914" cy="195452"/>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97768" y="5318698"/>
            <a:ext cx="243807"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281533" y="5320730"/>
            <a:ext cx="335914"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97768" y="5536500"/>
            <a:ext cx="234665" cy="197078"/>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1281533" y="5538532"/>
            <a:ext cx="335914"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97768" y="5754709"/>
            <a:ext cx="243807"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281533" y="5756741"/>
            <a:ext cx="335914"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97768" y="5972510"/>
            <a:ext cx="234665" cy="197078"/>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81533" y="5974541"/>
            <a:ext cx="335914"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97768" y="6190312"/>
            <a:ext cx="234665"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20136" y="6192343"/>
            <a:ext cx="262094" cy="19504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2031244" y="4483249"/>
            <a:ext cx="827086" cy="725499"/>
          </a:xfrm>
          <a:custGeom>
            <a:avLst/>
            <a:gdLst/>
            <a:ahLst/>
            <a:cxnLst/>
            <a:rect l="l" t="t" r="r" b="b"/>
            <a:pathLst>
              <a:path w="620394" h="544195">
                <a:moveTo>
                  <a:pt x="348233" y="0"/>
                </a:moveTo>
                <a:lnTo>
                  <a:pt x="348233" y="136016"/>
                </a:lnTo>
                <a:lnTo>
                  <a:pt x="0" y="136016"/>
                </a:lnTo>
                <a:lnTo>
                  <a:pt x="0" y="408050"/>
                </a:lnTo>
                <a:lnTo>
                  <a:pt x="348233" y="408050"/>
                </a:lnTo>
                <a:lnTo>
                  <a:pt x="348233" y="544067"/>
                </a:lnTo>
                <a:lnTo>
                  <a:pt x="620268" y="272033"/>
                </a:lnTo>
                <a:lnTo>
                  <a:pt x="34823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4861452" y="4466995"/>
            <a:ext cx="1014175" cy="723806"/>
          </a:xfrm>
          <a:custGeom>
            <a:avLst/>
            <a:gdLst/>
            <a:ahLst/>
            <a:cxnLst/>
            <a:rect l="l" t="t" r="r" b="b"/>
            <a:pathLst>
              <a:path w="760729" h="542925">
                <a:moveTo>
                  <a:pt x="489203" y="0"/>
                </a:moveTo>
                <a:lnTo>
                  <a:pt x="489203" y="135636"/>
                </a:lnTo>
                <a:lnTo>
                  <a:pt x="0" y="135636"/>
                </a:lnTo>
                <a:lnTo>
                  <a:pt x="0" y="406908"/>
                </a:lnTo>
                <a:lnTo>
                  <a:pt x="489203" y="406908"/>
                </a:lnTo>
                <a:lnTo>
                  <a:pt x="489203" y="542544"/>
                </a:lnTo>
                <a:lnTo>
                  <a:pt x="760476" y="271272"/>
                </a:lnTo>
                <a:lnTo>
                  <a:pt x="48920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Shape 52">
            <a:extLst>
              <a:ext uri="{FF2B5EF4-FFF2-40B4-BE49-F238E27FC236}">
                <a16:creationId xmlns:a16="http://schemas.microsoft.com/office/drawing/2014/main" id="{F6048A97-EFB3-704D-A0B6-C0D00DB5543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56" name="Shape 53">
            <a:extLst>
              <a:ext uri="{FF2B5EF4-FFF2-40B4-BE49-F238E27FC236}">
                <a16:creationId xmlns:a16="http://schemas.microsoft.com/office/drawing/2014/main" id="{D30250E5-6B5F-934E-94EC-1C940D3EE83C}"/>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58" name="TextBox 157">
            <a:extLst>
              <a:ext uri="{FF2B5EF4-FFF2-40B4-BE49-F238E27FC236}">
                <a16:creationId xmlns:a16="http://schemas.microsoft.com/office/drawing/2014/main" id="{114BAF38-96B9-094C-91D1-473B6A68530A}"/>
              </a:ext>
            </a:extLst>
          </p:cNvPr>
          <p:cNvSpPr txBox="1"/>
          <p:nvPr/>
        </p:nvSpPr>
        <p:spPr>
          <a:xfrm>
            <a:off x="1952395" y="4010528"/>
            <a:ext cx="801689" cy="379463"/>
          </a:xfrm>
          <a:prstGeom prst="rect">
            <a:avLst/>
          </a:prstGeom>
          <a:noFill/>
          <a:ln w="31750">
            <a:noFill/>
          </a:ln>
        </p:spPr>
        <p:txBody>
          <a:bodyPr wrap="square" rtlCol="0">
            <a:spAutoFit/>
          </a:bodyPr>
          <a:lstStyle/>
          <a:p>
            <a:pPr algn="ctr" defTabSz="1219078" latinLnBrk="0"/>
            <a:r>
              <a:rPr lang="en-US" sz="1866" kern="0" dirty="0">
                <a:solidFill>
                  <a:srgbClr val="000000"/>
                </a:solidFill>
                <a:latin typeface="Arial"/>
                <a:cs typeface="Arial"/>
                <a:sym typeface="Arial"/>
              </a:rPr>
              <a:t>Sort</a:t>
            </a:r>
          </a:p>
        </p:txBody>
      </p:sp>
      <p:sp>
        <p:nvSpPr>
          <p:cNvPr id="159" name="TextBox 158">
            <a:extLst>
              <a:ext uri="{FF2B5EF4-FFF2-40B4-BE49-F238E27FC236}">
                <a16:creationId xmlns:a16="http://schemas.microsoft.com/office/drawing/2014/main" id="{5237D135-571B-5542-A8A8-A9152C6D8EE6}"/>
              </a:ext>
            </a:extLst>
          </p:cNvPr>
          <p:cNvSpPr txBox="1"/>
          <p:nvPr/>
        </p:nvSpPr>
        <p:spPr>
          <a:xfrm>
            <a:off x="4613315" y="3360400"/>
            <a:ext cx="1469957"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Mean of each consecutive pair</a:t>
            </a:r>
          </a:p>
        </p:txBody>
      </p:sp>
      <p:sp>
        <p:nvSpPr>
          <p:cNvPr id="130" name="object 102">
            <a:extLst>
              <a:ext uri="{FF2B5EF4-FFF2-40B4-BE49-F238E27FC236}">
                <a16:creationId xmlns:a16="http://schemas.microsoft.com/office/drawing/2014/main" id="{A483B496-0994-DC4C-B3CE-2F17108F9E57}"/>
              </a:ext>
            </a:extLst>
          </p:cNvPr>
          <p:cNvSpPr/>
          <p:nvPr/>
        </p:nvSpPr>
        <p:spPr>
          <a:xfrm>
            <a:off x="6065301" y="2995832"/>
            <a:ext cx="1132692" cy="351321"/>
          </a:xfrm>
          <a:custGeom>
            <a:avLst/>
            <a:gdLst/>
            <a:ahLst/>
            <a:cxnLst/>
            <a:rect l="l" t="t" r="r" b="b"/>
            <a:pathLst>
              <a:path w="849629" h="263525">
                <a:moveTo>
                  <a:pt x="0" y="263283"/>
                </a:moveTo>
                <a:lnTo>
                  <a:pt x="849249" y="263283"/>
                </a:lnTo>
                <a:lnTo>
                  <a:pt x="84924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03">
            <a:extLst>
              <a:ext uri="{FF2B5EF4-FFF2-40B4-BE49-F238E27FC236}">
                <a16:creationId xmlns:a16="http://schemas.microsoft.com/office/drawing/2014/main" id="{58F04C39-A6B1-594B-A388-86167C51CE78}"/>
              </a:ext>
            </a:extLst>
          </p:cNvPr>
          <p:cNvSpPr/>
          <p:nvPr/>
        </p:nvSpPr>
        <p:spPr>
          <a:xfrm>
            <a:off x="6065301" y="334679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04">
            <a:extLst>
              <a:ext uri="{FF2B5EF4-FFF2-40B4-BE49-F238E27FC236}">
                <a16:creationId xmlns:a16="http://schemas.microsoft.com/office/drawing/2014/main" id="{BA8D02AE-1611-0249-8E8F-B5202CCC0D63}"/>
              </a:ext>
            </a:extLst>
          </p:cNvPr>
          <p:cNvSpPr/>
          <p:nvPr/>
        </p:nvSpPr>
        <p:spPr>
          <a:xfrm>
            <a:off x="6065301" y="379411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05">
            <a:extLst>
              <a:ext uri="{FF2B5EF4-FFF2-40B4-BE49-F238E27FC236}">
                <a16:creationId xmlns:a16="http://schemas.microsoft.com/office/drawing/2014/main" id="{4B9CB6FD-5EBC-EB4D-B4AE-E438C48D93DF}"/>
              </a:ext>
            </a:extLst>
          </p:cNvPr>
          <p:cNvSpPr/>
          <p:nvPr/>
        </p:nvSpPr>
        <p:spPr>
          <a:xfrm>
            <a:off x="6065301" y="424160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06">
            <a:extLst>
              <a:ext uri="{FF2B5EF4-FFF2-40B4-BE49-F238E27FC236}">
                <a16:creationId xmlns:a16="http://schemas.microsoft.com/office/drawing/2014/main" id="{A8A9D74E-37B3-6544-A574-80CF0E0CED71}"/>
              </a:ext>
            </a:extLst>
          </p:cNvPr>
          <p:cNvSpPr/>
          <p:nvPr/>
        </p:nvSpPr>
        <p:spPr>
          <a:xfrm>
            <a:off x="6065301" y="468892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07">
            <a:extLst>
              <a:ext uri="{FF2B5EF4-FFF2-40B4-BE49-F238E27FC236}">
                <a16:creationId xmlns:a16="http://schemas.microsoft.com/office/drawing/2014/main" id="{A7F32CA3-20C6-A84D-AE3A-1B26578D4B4C}"/>
              </a:ext>
            </a:extLst>
          </p:cNvPr>
          <p:cNvSpPr/>
          <p:nvPr/>
        </p:nvSpPr>
        <p:spPr>
          <a:xfrm>
            <a:off x="6065301" y="5136350"/>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08">
            <a:extLst>
              <a:ext uri="{FF2B5EF4-FFF2-40B4-BE49-F238E27FC236}">
                <a16:creationId xmlns:a16="http://schemas.microsoft.com/office/drawing/2014/main" id="{2A032C77-202E-9045-970C-A62B9B08C52D}"/>
              </a:ext>
            </a:extLst>
          </p:cNvPr>
          <p:cNvSpPr/>
          <p:nvPr/>
        </p:nvSpPr>
        <p:spPr>
          <a:xfrm>
            <a:off x="6065301" y="5583738"/>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09">
            <a:extLst>
              <a:ext uri="{FF2B5EF4-FFF2-40B4-BE49-F238E27FC236}">
                <a16:creationId xmlns:a16="http://schemas.microsoft.com/office/drawing/2014/main" id="{906B9A51-CD69-DB4F-B991-3F609BC5E4DF}"/>
              </a:ext>
            </a:extLst>
          </p:cNvPr>
          <p:cNvSpPr/>
          <p:nvPr/>
        </p:nvSpPr>
        <p:spPr>
          <a:xfrm>
            <a:off x="6065301" y="6031127"/>
            <a:ext cx="1132692" cy="224337"/>
          </a:xfrm>
          <a:custGeom>
            <a:avLst/>
            <a:gdLst/>
            <a:ahLst/>
            <a:cxnLst/>
            <a:rect l="l" t="t" r="r" b="b"/>
            <a:pathLst>
              <a:path w="849629" h="168275">
                <a:moveTo>
                  <a:pt x="0" y="167792"/>
                </a:moveTo>
                <a:lnTo>
                  <a:pt x="849249" y="167792"/>
                </a:lnTo>
                <a:lnTo>
                  <a:pt x="849249" y="0"/>
                </a:lnTo>
                <a:lnTo>
                  <a:pt x="0" y="0"/>
                </a:lnTo>
                <a:lnTo>
                  <a:pt x="0" y="1677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138" name="object 110">
            <a:extLst>
              <a:ext uri="{FF2B5EF4-FFF2-40B4-BE49-F238E27FC236}">
                <a16:creationId xmlns:a16="http://schemas.microsoft.com/office/drawing/2014/main" id="{86E8DFFE-C7D5-B04C-8997-D032EFE9F153}"/>
              </a:ext>
            </a:extLst>
          </p:cNvPr>
          <p:cNvGraphicFramePr>
            <a:graphicFrameLocks noGrp="1"/>
          </p:cNvGraphicFramePr>
          <p:nvPr/>
        </p:nvGraphicFramePr>
        <p:xfrm>
          <a:off x="6048369" y="2978917"/>
          <a:ext cx="1131845" cy="3275898"/>
        </p:xfrm>
        <a:graphic>
          <a:graphicData uri="http://schemas.openxmlformats.org/drawingml/2006/table">
            <a:tbl>
              <a:tblPr firstRow="1" bandRow="1">
                <a:tableStyleId>{2D5ABB26-0587-4C30-8999-92F81FD0307C}</a:tableStyleId>
              </a:tblPr>
              <a:tblGrid>
                <a:gridCol w="1131845">
                  <a:extLst>
                    <a:ext uri="{9D8B030D-6E8A-4147-A177-3AD203B41FA5}">
                      <a16:colId xmlns:a16="http://schemas.microsoft.com/office/drawing/2014/main" val="20000"/>
                    </a:ext>
                  </a:extLst>
                </a:gridCol>
              </a:tblGrid>
              <a:tr h="372991">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18581">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795">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626">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23727">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3694">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3694">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139" name="object 111">
            <a:extLst>
              <a:ext uri="{FF2B5EF4-FFF2-40B4-BE49-F238E27FC236}">
                <a16:creationId xmlns:a16="http://schemas.microsoft.com/office/drawing/2014/main" id="{1F734B9A-ED24-814F-9297-76548A323464}"/>
              </a:ext>
            </a:extLst>
          </p:cNvPr>
          <p:cNvSpPr/>
          <p:nvPr/>
        </p:nvSpPr>
        <p:spPr>
          <a:xfrm>
            <a:off x="6302845" y="2985520"/>
            <a:ext cx="762103" cy="195047"/>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12">
            <a:extLst>
              <a:ext uri="{FF2B5EF4-FFF2-40B4-BE49-F238E27FC236}">
                <a16:creationId xmlns:a16="http://schemas.microsoft.com/office/drawing/2014/main" id="{797D6146-9F2D-CA44-9A77-538401F26702}"/>
              </a:ext>
            </a:extLst>
          </p:cNvPr>
          <p:cNvSpPr/>
          <p:nvPr/>
        </p:nvSpPr>
        <p:spPr>
          <a:xfrm>
            <a:off x="6266272" y="3148060"/>
            <a:ext cx="792377" cy="195047"/>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13">
            <a:extLst>
              <a:ext uri="{FF2B5EF4-FFF2-40B4-BE49-F238E27FC236}">
                <a16:creationId xmlns:a16="http://schemas.microsoft.com/office/drawing/2014/main" id="{7ACAD141-8BDE-D447-96E6-64B7C4727A15}"/>
              </a:ext>
            </a:extLst>
          </p:cNvPr>
          <p:cNvSpPr/>
          <p:nvPr/>
        </p:nvSpPr>
        <p:spPr>
          <a:xfrm>
            <a:off x="6188221" y="3351910"/>
            <a:ext cx="243807" cy="197078"/>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14">
            <a:extLst>
              <a:ext uri="{FF2B5EF4-FFF2-40B4-BE49-F238E27FC236}">
                <a16:creationId xmlns:a16="http://schemas.microsoft.com/office/drawing/2014/main" id="{3F20A7DF-9509-2242-85BB-CFEF4023FEF3}"/>
              </a:ext>
            </a:extLst>
          </p:cNvPr>
          <p:cNvSpPr/>
          <p:nvPr/>
        </p:nvSpPr>
        <p:spPr>
          <a:xfrm>
            <a:off x="6188221" y="3575910"/>
            <a:ext cx="234665" cy="197078"/>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15">
            <a:extLst>
              <a:ext uri="{FF2B5EF4-FFF2-40B4-BE49-F238E27FC236}">
                <a16:creationId xmlns:a16="http://schemas.microsoft.com/office/drawing/2014/main" id="{695FC742-5A41-1E46-9B8B-0876D2C36E17}"/>
              </a:ext>
            </a:extLst>
          </p:cNvPr>
          <p:cNvSpPr/>
          <p:nvPr/>
        </p:nvSpPr>
        <p:spPr>
          <a:xfrm>
            <a:off x="6188221" y="3799740"/>
            <a:ext cx="234665" cy="197077"/>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16">
            <a:extLst>
              <a:ext uri="{FF2B5EF4-FFF2-40B4-BE49-F238E27FC236}">
                <a16:creationId xmlns:a16="http://schemas.microsoft.com/office/drawing/2014/main" id="{F18448C5-6C70-7D49-B47E-A52DC823B6F6}"/>
              </a:ext>
            </a:extLst>
          </p:cNvPr>
          <p:cNvSpPr/>
          <p:nvPr/>
        </p:nvSpPr>
        <p:spPr>
          <a:xfrm>
            <a:off x="6188221" y="4023231"/>
            <a:ext cx="342855" cy="197077"/>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17">
            <a:extLst>
              <a:ext uri="{FF2B5EF4-FFF2-40B4-BE49-F238E27FC236}">
                <a16:creationId xmlns:a16="http://schemas.microsoft.com/office/drawing/2014/main" id="{68D48770-F2AA-F04F-B52F-AC03DB7A4029}"/>
              </a:ext>
            </a:extLst>
          </p:cNvPr>
          <p:cNvSpPr/>
          <p:nvPr/>
        </p:nvSpPr>
        <p:spPr>
          <a:xfrm>
            <a:off x="6188221" y="4247228"/>
            <a:ext cx="234665" cy="197078"/>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7" name="object 118">
            <a:extLst>
              <a:ext uri="{FF2B5EF4-FFF2-40B4-BE49-F238E27FC236}">
                <a16:creationId xmlns:a16="http://schemas.microsoft.com/office/drawing/2014/main" id="{7712BB26-C40D-A446-800D-A3A46B6E6CD3}"/>
              </a:ext>
            </a:extLst>
          </p:cNvPr>
          <p:cNvSpPr/>
          <p:nvPr/>
        </p:nvSpPr>
        <p:spPr>
          <a:xfrm>
            <a:off x="6188221" y="4471059"/>
            <a:ext cx="342855" cy="197077"/>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6" name="object 119">
            <a:extLst>
              <a:ext uri="{FF2B5EF4-FFF2-40B4-BE49-F238E27FC236}">
                <a16:creationId xmlns:a16="http://schemas.microsoft.com/office/drawing/2014/main" id="{7AD27296-2C94-4542-950C-EDA6EF18797B}"/>
              </a:ext>
            </a:extLst>
          </p:cNvPr>
          <p:cNvSpPr/>
          <p:nvPr/>
        </p:nvSpPr>
        <p:spPr>
          <a:xfrm>
            <a:off x="6188221" y="4694549"/>
            <a:ext cx="350473" cy="197078"/>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7" name="object 120">
            <a:extLst>
              <a:ext uri="{FF2B5EF4-FFF2-40B4-BE49-F238E27FC236}">
                <a16:creationId xmlns:a16="http://schemas.microsoft.com/office/drawing/2014/main" id="{241D9DD3-25AA-634F-A934-E1AA9D612C46}"/>
              </a:ext>
            </a:extLst>
          </p:cNvPr>
          <p:cNvSpPr/>
          <p:nvPr/>
        </p:nvSpPr>
        <p:spPr>
          <a:xfrm>
            <a:off x="6188221" y="4918379"/>
            <a:ext cx="243807" cy="197078"/>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8" name="object 121">
            <a:extLst>
              <a:ext uri="{FF2B5EF4-FFF2-40B4-BE49-F238E27FC236}">
                <a16:creationId xmlns:a16="http://schemas.microsoft.com/office/drawing/2014/main" id="{6C00360F-AEF2-3E47-B85E-E96E1EDD8609}"/>
              </a:ext>
            </a:extLst>
          </p:cNvPr>
          <p:cNvSpPr/>
          <p:nvPr/>
        </p:nvSpPr>
        <p:spPr>
          <a:xfrm>
            <a:off x="6188221" y="5142343"/>
            <a:ext cx="350473" cy="197078"/>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9" name="object 122">
            <a:extLst>
              <a:ext uri="{FF2B5EF4-FFF2-40B4-BE49-F238E27FC236}">
                <a16:creationId xmlns:a16="http://schemas.microsoft.com/office/drawing/2014/main" id="{800990D5-5786-E54B-9B65-5C3FCED461E5}"/>
              </a:ext>
            </a:extLst>
          </p:cNvPr>
          <p:cNvSpPr/>
          <p:nvPr/>
        </p:nvSpPr>
        <p:spPr>
          <a:xfrm>
            <a:off x="6188221" y="5365834"/>
            <a:ext cx="350473" cy="19707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0" name="object 123">
            <a:extLst>
              <a:ext uri="{FF2B5EF4-FFF2-40B4-BE49-F238E27FC236}">
                <a16:creationId xmlns:a16="http://schemas.microsoft.com/office/drawing/2014/main" id="{E0680CBD-A40D-0D43-A0A2-9BA4485FDBD0}"/>
              </a:ext>
            </a:extLst>
          </p:cNvPr>
          <p:cNvSpPr/>
          <p:nvPr/>
        </p:nvSpPr>
        <p:spPr>
          <a:xfrm>
            <a:off x="6188221" y="5589732"/>
            <a:ext cx="243807" cy="197078"/>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1" name="object 124">
            <a:extLst>
              <a:ext uri="{FF2B5EF4-FFF2-40B4-BE49-F238E27FC236}">
                <a16:creationId xmlns:a16="http://schemas.microsoft.com/office/drawing/2014/main" id="{4D5785CC-4161-8A49-B74D-695D646456EA}"/>
              </a:ext>
            </a:extLst>
          </p:cNvPr>
          <p:cNvSpPr/>
          <p:nvPr/>
        </p:nvSpPr>
        <p:spPr>
          <a:xfrm>
            <a:off x="6188221" y="5813629"/>
            <a:ext cx="350473" cy="197078"/>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2" name="object 125">
            <a:extLst>
              <a:ext uri="{FF2B5EF4-FFF2-40B4-BE49-F238E27FC236}">
                <a16:creationId xmlns:a16="http://schemas.microsoft.com/office/drawing/2014/main" id="{4A4984C7-893B-1E4A-B45C-185CA819361C}"/>
              </a:ext>
            </a:extLst>
          </p:cNvPr>
          <p:cNvSpPr/>
          <p:nvPr/>
        </p:nvSpPr>
        <p:spPr>
          <a:xfrm>
            <a:off x="6188221" y="6037120"/>
            <a:ext cx="350473" cy="19707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3" name="object 126">
            <a:extLst>
              <a:ext uri="{FF2B5EF4-FFF2-40B4-BE49-F238E27FC236}">
                <a16:creationId xmlns:a16="http://schemas.microsoft.com/office/drawing/2014/main" id="{1CF70673-96A5-3547-923E-94BFA9ACB32E}"/>
              </a:ext>
            </a:extLst>
          </p:cNvPr>
          <p:cNvSpPr/>
          <p:nvPr/>
        </p:nvSpPr>
        <p:spPr>
          <a:xfrm>
            <a:off x="8490177" y="2995832"/>
            <a:ext cx="1052270" cy="351321"/>
          </a:xfrm>
          <a:custGeom>
            <a:avLst/>
            <a:gdLst/>
            <a:ahLst/>
            <a:cxnLst/>
            <a:rect l="l" t="t" r="r" b="b"/>
            <a:pathLst>
              <a:path w="789304" h="263525">
                <a:moveTo>
                  <a:pt x="0" y="263283"/>
                </a:moveTo>
                <a:lnTo>
                  <a:pt x="789266" y="263283"/>
                </a:lnTo>
                <a:lnTo>
                  <a:pt x="789266"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4" name="object 127">
            <a:extLst>
              <a:ext uri="{FF2B5EF4-FFF2-40B4-BE49-F238E27FC236}">
                <a16:creationId xmlns:a16="http://schemas.microsoft.com/office/drawing/2014/main" id="{44B342D5-5242-7845-85B1-EDEE69434A27}"/>
              </a:ext>
            </a:extLst>
          </p:cNvPr>
          <p:cNvSpPr/>
          <p:nvPr/>
        </p:nvSpPr>
        <p:spPr>
          <a:xfrm>
            <a:off x="8490177" y="3346865"/>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5" name="object 128">
            <a:extLst>
              <a:ext uri="{FF2B5EF4-FFF2-40B4-BE49-F238E27FC236}">
                <a16:creationId xmlns:a16="http://schemas.microsoft.com/office/drawing/2014/main" id="{1A0CEC62-DC64-0F44-B108-3519F1BC47B5}"/>
              </a:ext>
            </a:extLst>
          </p:cNvPr>
          <p:cNvSpPr/>
          <p:nvPr/>
        </p:nvSpPr>
        <p:spPr>
          <a:xfrm>
            <a:off x="8490177" y="3796048"/>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6" name="object 129">
            <a:extLst>
              <a:ext uri="{FF2B5EF4-FFF2-40B4-BE49-F238E27FC236}">
                <a16:creationId xmlns:a16="http://schemas.microsoft.com/office/drawing/2014/main" id="{BCE41FBD-155B-5B47-AE5C-C1FB15B5AF74}"/>
              </a:ext>
            </a:extLst>
          </p:cNvPr>
          <p:cNvSpPr/>
          <p:nvPr/>
        </p:nvSpPr>
        <p:spPr>
          <a:xfrm>
            <a:off x="8490177" y="4245400"/>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7" name="object 130">
            <a:extLst>
              <a:ext uri="{FF2B5EF4-FFF2-40B4-BE49-F238E27FC236}">
                <a16:creationId xmlns:a16="http://schemas.microsoft.com/office/drawing/2014/main" id="{F3521D7A-DB6B-B24D-8019-820EF59F833C}"/>
              </a:ext>
            </a:extLst>
          </p:cNvPr>
          <p:cNvSpPr/>
          <p:nvPr/>
        </p:nvSpPr>
        <p:spPr>
          <a:xfrm>
            <a:off x="8490177" y="4694583"/>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8" name="object 131">
            <a:extLst>
              <a:ext uri="{FF2B5EF4-FFF2-40B4-BE49-F238E27FC236}">
                <a16:creationId xmlns:a16="http://schemas.microsoft.com/office/drawing/2014/main" id="{E6398EF5-271D-E643-B2B2-3826F7BA5B4D}"/>
              </a:ext>
            </a:extLst>
          </p:cNvPr>
          <p:cNvSpPr/>
          <p:nvPr/>
        </p:nvSpPr>
        <p:spPr>
          <a:xfrm>
            <a:off x="8490177" y="5143884"/>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9" name="object 132">
            <a:extLst>
              <a:ext uri="{FF2B5EF4-FFF2-40B4-BE49-F238E27FC236}">
                <a16:creationId xmlns:a16="http://schemas.microsoft.com/office/drawing/2014/main" id="{C119A189-9BCF-BA48-8ADB-419DFFDD48E7}"/>
              </a:ext>
            </a:extLst>
          </p:cNvPr>
          <p:cNvSpPr/>
          <p:nvPr/>
        </p:nvSpPr>
        <p:spPr>
          <a:xfrm>
            <a:off x="8490177" y="5593168"/>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0" name="object 133">
            <a:extLst>
              <a:ext uri="{FF2B5EF4-FFF2-40B4-BE49-F238E27FC236}">
                <a16:creationId xmlns:a16="http://schemas.microsoft.com/office/drawing/2014/main" id="{E7002079-871B-0D4C-8D8F-738C1E752153}"/>
              </a:ext>
            </a:extLst>
          </p:cNvPr>
          <p:cNvSpPr/>
          <p:nvPr/>
        </p:nvSpPr>
        <p:spPr>
          <a:xfrm>
            <a:off x="8490177" y="6042452"/>
            <a:ext cx="1052270" cy="225184"/>
          </a:xfrm>
          <a:custGeom>
            <a:avLst/>
            <a:gdLst/>
            <a:ahLst/>
            <a:cxnLst/>
            <a:rect l="l" t="t" r="r" b="b"/>
            <a:pathLst>
              <a:path w="789304" h="168910">
                <a:moveTo>
                  <a:pt x="0" y="168503"/>
                </a:moveTo>
                <a:lnTo>
                  <a:pt x="789266" y="168503"/>
                </a:lnTo>
                <a:lnTo>
                  <a:pt x="789266" y="0"/>
                </a:lnTo>
                <a:lnTo>
                  <a:pt x="0" y="0"/>
                </a:lnTo>
                <a:lnTo>
                  <a:pt x="0" y="16850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41" name="object 134">
            <a:extLst>
              <a:ext uri="{FF2B5EF4-FFF2-40B4-BE49-F238E27FC236}">
                <a16:creationId xmlns:a16="http://schemas.microsoft.com/office/drawing/2014/main" id="{9CB4E923-9CDF-4744-9B98-391A272C0830}"/>
              </a:ext>
            </a:extLst>
          </p:cNvPr>
          <p:cNvGraphicFramePr>
            <a:graphicFrameLocks noGrp="1"/>
          </p:cNvGraphicFramePr>
          <p:nvPr/>
        </p:nvGraphicFramePr>
        <p:xfrm>
          <a:off x="8473246" y="2978917"/>
          <a:ext cx="1052270" cy="3288164"/>
        </p:xfrm>
        <a:graphic>
          <a:graphicData uri="http://schemas.openxmlformats.org/drawingml/2006/table">
            <a:tbl>
              <a:tblPr firstRow="1" bandRow="1">
                <a:tableStyleId>{2D5ABB26-0587-4C30-8999-92F81FD0307C}</a:tableStyleId>
              </a:tblPr>
              <a:tblGrid>
                <a:gridCol w="1052270">
                  <a:extLst>
                    <a:ext uri="{9D8B030D-6E8A-4147-A177-3AD203B41FA5}">
                      <a16:colId xmlns:a16="http://schemas.microsoft.com/office/drawing/2014/main" val="20000"/>
                    </a:ext>
                  </a:extLst>
                </a:gridCol>
              </a:tblGrid>
              <a:tr h="373094">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19494">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454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4709">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4540">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24659">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24641">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24641">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3"/>
                  </a:ext>
                </a:extLst>
              </a:tr>
            </a:tbl>
          </a:graphicData>
        </a:graphic>
      </p:graphicFrame>
      <p:sp>
        <p:nvSpPr>
          <p:cNvPr id="242" name="object 135">
            <a:extLst>
              <a:ext uri="{FF2B5EF4-FFF2-40B4-BE49-F238E27FC236}">
                <a16:creationId xmlns:a16="http://schemas.microsoft.com/office/drawing/2014/main" id="{BD79C5CE-5694-784E-98DA-3D38269CD6ED}"/>
              </a:ext>
            </a:extLst>
          </p:cNvPr>
          <p:cNvSpPr/>
          <p:nvPr/>
        </p:nvSpPr>
        <p:spPr>
          <a:xfrm>
            <a:off x="8645096" y="2985520"/>
            <a:ext cx="843000" cy="195047"/>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3" name="object 136">
            <a:extLst>
              <a:ext uri="{FF2B5EF4-FFF2-40B4-BE49-F238E27FC236}">
                <a16:creationId xmlns:a16="http://schemas.microsoft.com/office/drawing/2014/main" id="{668F6EE9-C15C-E44C-90FF-EBAD37542220}"/>
              </a:ext>
            </a:extLst>
          </p:cNvPr>
          <p:cNvSpPr/>
          <p:nvPr/>
        </p:nvSpPr>
        <p:spPr>
          <a:xfrm>
            <a:off x="8880778" y="3148060"/>
            <a:ext cx="340316" cy="195047"/>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4" name="object 137">
            <a:extLst>
              <a:ext uri="{FF2B5EF4-FFF2-40B4-BE49-F238E27FC236}">
                <a16:creationId xmlns:a16="http://schemas.microsoft.com/office/drawing/2014/main" id="{026397F1-D1C0-2E43-8024-F5629F654A9B}"/>
              </a:ext>
            </a:extLst>
          </p:cNvPr>
          <p:cNvSpPr/>
          <p:nvPr/>
        </p:nvSpPr>
        <p:spPr>
          <a:xfrm>
            <a:off x="8613434" y="3352012"/>
            <a:ext cx="385707" cy="197484"/>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5" name="object 138">
            <a:extLst>
              <a:ext uri="{FF2B5EF4-FFF2-40B4-BE49-F238E27FC236}">
                <a16:creationId xmlns:a16="http://schemas.microsoft.com/office/drawing/2014/main" id="{5DE2F2E2-B827-1649-AC50-2487939B3820}"/>
              </a:ext>
            </a:extLst>
          </p:cNvPr>
          <p:cNvSpPr/>
          <p:nvPr/>
        </p:nvSpPr>
        <p:spPr>
          <a:xfrm>
            <a:off x="8613435" y="3576688"/>
            <a:ext cx="325586" cy="197484"/>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6" name="object 139">
            <a:extLst>
              <a:ext uri="{FF2B5EF4-FFF2-40B4-BE49-F238E27FC236}">
                <a16:creationId xmlns:a16="http://schemas.microsoft.com/office/drawing/2014/main" id="{51DCE51B-2723-EA41-AFB1-64123DA54105}"/>
              </a:ext>
            </a:extLst>
          </p:cNvPr>
          <p:cNvSpPr/>
          <p:nvPr/>
        </p:nvSpPr>
        <p:spPr>
          <a:xfrm>
            <a:off x="8613435" y="3801364"/>
            <a:ext cx="517211" cy="197484"/>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7" name="object 140">
            <a:extLst>
              <a:ext uri="{FF2B5EF4-FFF2-40B4-BE49-F238E27FC236}">
                <a16:creationId xmlns:a16="http://schemas.microsoft.com/office/drawing/2014/main" id="{FA0DF40E-0560-524E-9AB8-A9F2CE3FF2F2}"/>
              </a:ext>
            </a:extLst>
          </p:cNvPr>
          <p:cNvSpPr/>
          <p:nvPr/>
        </p:nvSpPr>
        <p:spPr>
          <a:xfrm>
            <a:off x="8613434" y="4026040"/>
            <a:ext cx="410088" cy="197484"/>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8" name="object 141">
            <a:extLst>
              <a:ext uri="{FF2B5EF4-FFF2-40B4-BE49-F238E27FC236}">
                <a16:creationId xmlns:a16="http://schemas.microsoft.com/office/drawing/2014/main" id="{77403687-B302-344C-8FEF-6D9ABC983895}"/>
              </a:ext>
            </a:extLst>
          </p:cNvPr>
          <p:cNvSpPr/>
          <p:nvPr/>
        </p:nvSpPr>
        <p:spPr>
          <a:xfrm>
            <a:off x="8613434" y="4251293"/>
            <a:ext cx="434469" cy="197078"/>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9" name="object 142">
            <a:extLst>
              <a:ext uri="{FF2B5EF4-FFF2-40B4-BE49-F238E27FC236}">
                <a16:creationId xmlns:a16="http://schemas.microsoft.com/office/drawing/2014/main" id="{774E7A7C-2B0E-7F44-A30C-2D770E217EF8}"/>
              </a:ext>
            </a:extLst>
          </p:cNvPr>
          <p:cNvSpPr/>
          <p:nvPr/>
        </p:nvSpPr>
        <p:spPr>
          <a:xfrm>
            <a:off x="8613435" y="4475969"/>
            <a:ext cx="350982" cy="197077"/>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0" name="object 143">
            <a:extLst>
              <a:ext uri="{FF2B5EF4-FFF2-40B4-BE49-F238E27FC236}">
                <a16:creationId xmlns:a16="http://schemas.microsoft.com/office/drawing/2014/main" id="{CC3826B1-643B-3347-B4A1-440503D1A162}"/>
              </a:ext>
            </a:extLst>
          </p:cNvPr>
          <p:cNvSpPr/>
          <p:nvPr/>
        </p:nvSpPr>
        <p:spPr>
          <a:xfrm>
            <a:off x="8613434" y="4700643"/>
            <a:ext cx="410088" cy="197078"/>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1" name="object 144">
            <a:extLst>
              <a:ext uri="{FF2B5EF4-FFF2-40B4-BE49-F238E27FC236}">
                <a16:creationId xmlns:a16="http://schemas.microsoft.com/office/drawing/2014/main" id="{60DD7D4B-E2DB-3A48-B268-5DADF67AB9F4}"/>
              </a:ext>
            </a:extLst>
          </p:cNvPr>
          <p:cNvSpPr/>
          <p:nvPr/>
        </p:nvSpPr>
        <p:spPr>
          <a:xfrm>
            <a:off x="8613434" y="4925319"/>
            <a:ext cx="434469" cy="197078"/>
          </a:xfrm>
          <a:prstGeom prst="rect">
            <a:avLst/>
          </a:prstGeom>
          <a:blipFill>
            <a:blip r:embed="rId4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2" name="object 145">
            <a:extLst>
              <a:ext uri="{FF2B5EF4-FFF2-40B4-BE49-F238E27FC236}">
                <a16:creationId xmlns:a16="http://schemas.microsoft.com/office/drawing/2014/main" id="{88CC01A8-87FF-BB44-8926-96093230259C}"/>
              </a:ext>
            </a:extLst>
          </p:cNvPr>
          <p:cNvSpPr/>
          <p:nvPr/>
        </p:nvSpPr>
        <p:spPr>
          <a:xfrm>
            <a:off x="8613434" y="5150063"/>
            <a:ext cx="410088" cy="197078"/>
          </a:xfrm>
          <a:prstGeom prst="rect">
            <a:avLst/>
          </a:prstGeom>
          <a:blipFill>
            <a:blip r:embed="rId4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3" name="object 146">
            <a:extLst>
              <a:ext uri="{FF2B5EF4-FFF2-40B4-BE49-F238E27FC236}">
                <a16:creationId xmlns:a16="http://schemas.microsoft.com/office/drawing/2014/main" id="{943635DB-8C55-0F4A-9F60-4C83B2F54B5C}"/>
              </a:ext>
            </a:extLst>
          </p:cNvPr>
          <p:cNvSpPr/>
          <p:nvPr/>
        </p:nvSpPr>
        <p:spPr>
          <a:xfrm>
            <a:off x="8613434" y="5374774"/>
            <a:ext cx="434469" cy="197078"/>
          </a:xfrm>
          <a:prstGeom prst="rect">
            <a:avLst/>
          </a:prstGeom>
          <a:blipFill>
            <a:blip r:embed="rId4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4" name="object 147">
            <a:extLst>
              <a:ext uri="{FF2B5EF4-FFF2-40B4-BE49-F238E27FC236}">
                <a16:creationId xmlns:a16="http://schemas.microsoft.com/office/drawing/2014/main" id="{2D026C1C-A86D-8741-813C-CD40BC533C02}"/>
              </a:ext>
            </a:extLst>
          </p:cNvPr>
          <p:cNvSpPr/>
          <p:nvPr/>
        </p:nvSpPr>
        <p:spPr>
          <a:xfrm>
            <a:off x="8613435" y="5599484"/>
            <a:ext cx="517211" cy="197078"/>
          </a:xfrm>
          <a:prstGeom prst="rect">
            <a:avLst/>
          </a:prstGeom>
          <a:blipFill>
            <a:blip r:embed="rId5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5" name="object 148">
            <a:extLst>
              <a:ext uri="{FF2B5EF4-FFF2-40B4-BE49-F238E27FC236}">
                <a16:creationId xmlns:a16="http://schemas.microsoft.com/office/drawing/2014/main" id="{A4071D32-9B66-8F4D-AEDB-58B54BEA74D9}"/>
              </a:ext>
            </a:extLst>
          </p:cNvPr>
          <p:cNvSpPr/>
          <p:nvPr/>
        </p:nvSpPr>
        <p:spPr>
          <a:xfrm>
            <a:off x="8613435" y="5824194"/>
            <a:ext cx="325586" cy="197078"/>
          </a:xfrm>
          <a:prstGeom prst="rect">
            <a:avLst/>
          </a:prstGeom>
          <a:blipFill>
            <a:blip r:embed="rId5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6" name="object 149">
            <a:extLst>
              <a:ext uri="{FF2B5EF4-FFF2-40B4-BE49-F238E27FC236}">
                <a16:creationId xmlns:a16="http://schemas.microsoft.com/office/drawing/2014/main" id="{3A7685A3-012D-F041-882E-9A7C1565DB09}"/>
              </a:ext>
            </a:extLst>
          </p:cNvPr>
          <p:cNvSpPr/>
          <p:nvPr/>
        </p:nvSpPr>
        <p:spPr>
          <a:xfrm>
            <a:off x="8613434" y="6048904"/>
            <a:ext cx="385707" cy="197078"/>
          </a:xfrm>
          <a:prstGeom prst="rect">
            <a:avLst/>
          </a:prstGeom>
          <a:blipFill>
            <a:blip r:embed="rId5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7" name="object 150">
            <a:extLst>
              <a:ext uri="{FF2B5EF4-FFF2-40B4-BE49-F238E27FC236}">
                <a16:creationId xmlns:a16="http://schemas.microsoft.com/office/drawing/2014/main" id="{7FEE2220-848F-A847-80A3-ADED794A69A5}"/>
              </a:ext>
            </a:extLst>
          </p:cNvPr>
          <p:cNvSpPr/>
          <p:nvPr/>
        </p:nvSpPr>
        <p:spPr>
          <a:xfrm>
            <a:off x="7410987" y="4466995"/>
            <a:ext cx="918514" cy="723806"/>
          </a:xfrm>
          <a:custGeom>
            <a:avLst/>
            <a:gdLst/>
            <a:ahLst/>
            <a:cxnLst/>
            <a:rect l="l" t="t" r="r" b="b"/>
            <a:pathLst>
              <a:path w="688975" h="542925">
                <a:moveTo>
                  <a:pt x="417575" y="0"/>
                </a:moveTo>
                <a:lnTo>
                  <a:pt x="417575" y="135636"/>
                </a:lnTo>
                <a:lnTo>
                  <a:pt x="0" y="135636"/>
                </a:lnTo>
                <a:lnTo>
                  <a:pt x="0" y="406908"/>
                </a:lnTo>
                <a:lnTo>
                  <a:pt x="417575" y="406908"/>
                </a:lnTo>
                <a:lnTo>
                  <a:pt x="417575" y="542544"/>
                </a:lnTo>
                <a:lnTo>
                  <a:pt x="688848" y="271272"/>
                </a:lnTo>
                <a:lnTo>
                  <a:pt x="417575"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0" name="TextBox 259">
            <a:extLst>
              <a:ext uri="{FF2B5EF4-FFF2-40B4-BE49-F238E27FC236}">
                <a16:creationId xmlns:a16="http://schemas.microsoft.com/office/drawing/2014/main" id="{C341B185-0FA1-3F4C-85AD-394E5A823B3E}"/>
              </a:ext>
            </a:extLst>
          </p:cNvPr>
          <p:cNvSpPr txBox="1"/>
          <p:nvPr/>
        </p:nvSpPr>
        <p:spPr>
          <a:xfrm>
            <a:off x="7193243" y="3603782"/>
            <a:ext cx="1257474" cy="830997"/>
          </a:xfrm>
          <a:prstGeom prst="rect">
            <a:avLst/>
          </a:prstGeom>
          <a:noFill/>
          <a:ln w="31750">
            <a:noFill/>
          </a:ln>
        </p:spPr>
        <p:txBody>
          <a:bodyPr wrap="square" rtlCol="0">
            <a:spAutoFit/>
          </a:bodyPr>
          <a:lstStyle/>
          <a:p>
            <a:pPr algn="ctr" defTabSz="1219078" latinLnBrk="0"/>
            <a:r>
              <a:rPr lang="en-US" sz="1600" kern="0" dirty="0">
                <a:solidFill>
                  <a:srgbClr val="000000"/>
                </a:solidFill>
                <a:latin typeface="Arial"/>
                <a:cs typeface="Arial"/>
                <a:sym typeface="Arial"/>
              </a:rPr>
              <a:t>Gain for every candidate</a:t>
            </a:r>
          </a:p>
        </p:txBody>
      </p:sp>
      <p:sp>
        <p:nvSpPr>
          <p:cNvPr id="261" name="object 54">
            <a:extLst>
              <a:ext uri="{FF2B5EF4-FFF2-40B4-BE49-F238E27FC236}">
                <a16:creationId xmlns:a16="http://schemas.microsoft.com/office/drawing/2014/main" id="{010E327C-6C80-B343-8460-C866AC660E41}"/>
              </a:ext>
            </a:extLst>
          </p:cNvPr>
          <p:cNvSpPr/>
          <p:nvPr/>
        </p:nvSpPr>
        <p:spPr>
          <a:xfrm>
            <a:off x="3036007" y="3000912"/>
            <a:ext cx="855869" cy="351321"/>
          </a:xfrm>
          <a:custGeom>
            <a:avLst/>
            <a:gdLst/>
            <a:ahLst/>
            <a:cxnLst/>
            <a:rect l="l" t="t" r="r" b="b"/>
            <a:pathLst>
              <a:path w="641985" h="263525">
                <a:moveTo>
                  <a:pt x="0" y="263283"/>
                </a:moveTo>
                <a:lnTo>
                  <a:pt x="641591" y="263283"/>
                </a:lnTo>
                <a:lnTo>
                  <a:pt x="641591"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2" name="object 55">
            <a:extLst>
              <a:ext uri="{FF2B5EF4-FFF2-40B4-BE49-F238E27FC236}">
                <a16:creationId xmlns:a16="http://schemas.microsoft.com/office/drawing/2014/main" id="{0AD08134-9124-1C45-8B87-00DEB0FBF876}"/>
              </a:ext>
            </a:extLst>
          </p:cNvPr>
          <p:cNvSpPr/>
          <p:nvPr/>
        </p:nvSpPr>
        <p:spPr>
          <a:xfrm>
            <a:off x="3891368" y="3000912"/>
            <a:ext cx="777139" cy="351321"/>
          </a:xfrm>
          <a:custGeom>
            <a:avLst/>
            <a:gdLst/>
            <a:ahLst/>
            <a:cxnLst/>
            <a:rect l="l" t="t" r="r" b="b"/>
            <a:pathLst>
              <a:path w="582929" h="263525">
                <a:moveTo>
                  <a:pt x="0" y="263283"/>
                </a:moveTo>
                <a:lnTo>
                  <a:pt x="582409" y="263283"/>
                </a:lnTo>
                <a:lnTo>
                  <a:pt x="582409" y="0"/>
                </a:lnTo>
                <a:lnTo>
                  <a:pt x="0" y="0"/>
                </a:lnTo>
                <a:lnTo>
                  <a:pt x="0" y="26328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3" name="object 56">
            <a:extLst>
              <a:ext uri="{FF2B5EF4-FFF2-40B4-BE49-F238E27FC236}">
                <a16:creationId xmlns:a16="http://schemas.microsoft.com/office/drawing/2014/main" id="{D44B9778-E1AE-864E-B82F-51E50CEE8CE6}"/>
              </a:ext>
            </a:extLst>
          </p:cNvPr>
          <p:cNvSpPr/>
          <p:nvPr/>
        </p:nvSpPr>
        <p:spPr>
          <a:xfrm>
            <a:off x="3036007" y="3351927"/>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4" name="object 57">
            <a:extLst>
              <a:ext uri="{FF2B5EF4-FFF2-40B4-BE49-F238E27FC236}">
                <a16:creationId xmlns:a16="http://schemas.microsoft.com/office/drawing/2014/main" id="{86AA778D-1753-C14E-9B65-D7F5EC354C86}"/>
              </a:ext>
            </a:extLst>
          </p:cNvPr>
          <p:cNvSpPr/>
          <p:nvPr/>
        </p:nvSpPr>
        <p:spPr>
          <a:xfrm>
            <a:off x="3891368" y="3351927"/>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5" name="object 58">
            <a:extLst>
              <a:ext uri="{FF2B5EF4-FFF2-40B4-BE49-F238E27FC236}">
                <a16:creationId xmlns:a16="http://schemas.microsoft.com/office/drawing/2014/main" id="{079C57F0-891C-164E-8A31-304D2BA159AC}"/>
              </a:ext>
            </a:extLst>
          </p:cNvPr>
          <p:cNvSpPr/>
          <p:nvPr/>
        </p:nvSpPr>
        <p:spPr>
          <a:xfrm>
            <a:off x="3036007" y="3787734"/>
            <a:ext cx="855869" cy="218412"/>
          </a:xfrm>
          <a:custGeom>
            <a:avLst/>
            <a:gdLst/>
            <a:ahLst/>
            <a:cxnLst/>
            <a:rect l="l" t="t" r="r" b="b"/>
            <a:pathLst>
              <a:path w="641985" h="163830">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6" name="object 59">
            <a:extLst>
              <a:ext uri="{FF2B5EF4-FFF2-40B4-BE49-F238E27FC236}">
                <a16:creationId xmlns:a16="http://schemas.microsoft.com/office/drawing/2014/main" id="{EAF1CC14-417E-4342-B16B-730B781C8F87}"/>
              </a:ext>
            </a:extLst>
          </p:cNvPr>
          <p:cNvSpPr/>
          <p:nvPr/>
        </p:nvSpPr>
        <p:spPr>
          <a:xfrm>
            <a:off x="3891368" y="3787734"/>
            <a:ext cx="777139" cy="218412"/>
          </a:xfrm>
          <a:custGeom>
            <a:avLst/>
            <a:gdLst/>
            <a:ahLst/>
            <a:cxnLst/>
            <a:rect l="l" t="t" r="r" b="b"/>
            <a:pathLst>
              <a:path w="582929" h="163830">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7" name="object 60">
            <a:extLst>
              <a:ext uri="{FF2B5EF4-FFF2-40B4-BE49-F238E27FC236}">
                <a16:creationId xmlns:a16="http://schemas.microsoft.com/office/drawing/2014/main" id="{00A2F195-344E-F849-A582-73E38B598A06}"/>
              </a:ext>
            </a:extLst>
          </p:cNvPr>
          <p:cNvSpPr/>
          <p:nvPr/>
        </p:nvSpPr>
        <p:spPr>
          <a:xfrm>
            <a:off x="3036007" y="4223372"/>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8" name="object 61">
            <a:extLst>
              <a:ext uri="{FF2B5EF4-FFF2-40B4-BE49-F238E27FC236}">
                <a16:creationId xmlns:a16="http://schemas.microsoft.com/office/drawing/2014/main" id="{2D76DB32-DF09-5447-B1F2-C902B87789AF}"/>
              </a:ext>
            </a:extLst>
          </p:cNvPr>
          <p:cNvSpPr/>
          <p:nvPr/>
        </p:nvSpPr>
        <p:spPr>
          <a:xfrm>
            <a:off x="3891368" y="4223372"/>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9" name="object 62">
            <a:extLst>
              <a:ext uri="{FF2B5EF4-FFF2-40B4-BE49-F238E27FC236}">
                <a16:creationId xmlns:a16="http://schemas.microsoft.com/office/drawing/2014/main" id="{89F8260B-1998-2D45-90C3-6F6D099FC9A1}"/>
              </a:ext>
            </a:extLst>
          </p:cNvPr>
          <p:cNvSpPr/>
          <p:nvPr/>
        </p:nvSpPr>
        <p:spPr>
          <a:xfrm>
            <a:off x="3036007" y="465917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0" name="object 63">
            <a:extLst>
              <a:ext uri="{FF2B5EF4-FFF2-40B4-BE49-F238E27FC236}">
                <a16:creationId xmlns:a16="http://schemas.microsoft.com/office/drawing/2014/main" id="{12E6B544-D054-6048-962D-BE3C92953F81}"/>
              </a:ext>
            </a:extLst>
          </p:cNvPr>
          <p:cNvSpPr/>
          <p:nvPr/>
        </p:nvSpPr>
        <p:spPr>
          <a:xfrm>
            <a:off x="3891368" y="465917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1" name="object 64">
            <a:extLst>
              <a:ext uri="{FF2B5EF4-FFF2-40B4-BE49-F238E27FC236}">
                <a16:creationId xmlns:a16="http://schemas.microsoft.com/office/drawing/2014/main" id="{2906C2EA-9E72-834B-B2DD-518CE38D7B4D}"/>
              </a:ext>
            </a:extLst>
          </p:cNvPr>
          <p:cNvSpPr/>
          <p:nvPr/>
        </p:nvSpPr>
        <p:spPr>
          <a:xfrm>
            <a:off x="3036007" y="5094970"/>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2" name="object 65">
            <a:extLst>
              <a:ext uri="{FF2B5EF4-FFF2-40B4-BE49-F238E27FC236}">
                <a16:creationId xmlns:a16="http://schemas.microsoft.com/office/drawing/2014/main" id="{E6FCC39F-2974-BD40-AF64-2FDB6C18563A}"/>
              </a:ext>
            </a:extLst>
          </p:cNvPr>
          <p:cNvSpPr/>
          <p:nvPr/>
        </p:nvSpPr>
        <p:spPr>
          <a:xfrm>
            <a:off x="3891368" y="5094970"/>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3" name="object 66">
            <a:extLst>
              <a:ext uri="{FF2B5EF4-FFF2-40B4-BE49-F238E27FC236}">
                <a16:creationId xmlns:a16="http://schemas.microsoft.com/office/drawing/2014/main" id="{41880304-4588-8E43-82C5-E82197FC9CDF}"/>
              </a:ext>
            </a:extLst>
          </p:cNvPr>
          <p:cNvSpPr/>
          <p:nvPr/>
        </p:nvSpPr>
        <p:spPr>
          <a:xfrm>
            <a:off x="3036007" y="5530726"/>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4" name="object 67">
            <a:extLst>
              <a:ext uri="{FF2B5EF4-FFF2-40B4-BE49-F238E27FC236}">
                <a16:creationId xmlns:a16="http://schemas.microsoft.com/office/drawing/2014/main" id="{A7DECDFD-3769-4942-9E5D-793DFB63683E}"/>
              </a:ext>
            </a:extLst>
          </p:cNvPr>
          <p:cNvSpPr/>
          <p:nvPr/>
        </p:nvSpPr>
        <p:spPr>
          <a:xfrm>
            <a:off x="3891368" y="5530726"/>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5" name="object 68">
            <a:extLst>
              <a:ext uri="{FF2B5EF4-FFF2-40B4-BE49-F238E27FC236}">
                <a16:creationId xmlns:a16="http://schemas.microsoft.com/office/drawing/2014/main" id="{354C0C7C-6E9F-9248-9B11-4A47FA7C1291}"/>
              </a:ext>
            </a:extLst>
          </p:cNvPr>
          <p:cNvSpPr/>
          <p:nvPr/>
        </p:nvSpPr>
        <p:spPr>
          <a:xfrm>
            <a:off x="3036007" y="5966499"/>
            <a:ext cx="855869" cy="218412"/>
          </a:xfrm>
          <a:custGeom>
            <a:avLst/>
            <a:gdLst/>
            <a:ahLst/>
            <a:cxnLst/>
            <a:rect l="l" t="t" r="r" b="b"/>
            <a:pathLst>
              <a:path w="641985" h="163829">
                <a:moveTo>
                  <a:pt x="0" y="163436"/>
                </a:moveTo>
                <a:lnTo>
                  <a:pt x="641591" y="163436"/>
                </a:lnTo>
                <a:lnTo>
                  <a:pt x="64159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6" name="object 69">
            <a:extLst>
              <a:ext uri="{FF2B5EF4-FFF2-40B4-BE49-F238E27FC236}">
                <a16:creationId xmlns:a16="http://schemas.microsoft.com/office/drawing/2014/main" id="{6B4F3D9A-3D5A-3A45-8C40-CC9FAD8DB46A}"/>
              </a:ext>
            </a:extLst>
          </p:cNvPr>
          <p:cNvSpPr/>
          <p:nvPr/>
        </p:nvSpPr>
        <p:spPr>
          <a:xfrm>
            <a:off x="3891368" y="5966499"/>
            <a:ext cx="777139" cy="218412"/>
          </a:xfrm>
          <a:custGeom>
            <a:avLst/>
            <a:gdLst/>
            <a:ahLst/>
            <a:cxnLst/>
            <a:rect l="l" t="t" r="r" b="b"/>
            <a:pathLst>
              <a:path w="582929" h="163829">
                <a:moveTo>
                  <a:pt x="0" y="163436"/>
                </a:moveTo>
                <a:lnTo>
                  <a:pt x="582409" y="163436"/>
                </a:lnTo>
                <a:lnTo>
                  <a:pt x="58240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77" name="object 70">
            <a:extLst>
              <a:ext uri="{FF2B5EF4-FFF2-40B4-BE49-F238E27FC236}">
                <a16:creationId xmlns:a16="http://schemas.microsoft.com/office/drawing/2014/main" id="{07B514C8-543D-A24A-9A89-CD200C41EBDB}"/>
              </a:ext>
            </a:extLst>
          </p:cNvPr>
          <p:cNvGraphicFramePr>
            <a:graphicFrameLocks noGrp="1"/>
          </p:cNvGraphicFramePr>
          <p:nvPr/>
        </p:nvGraphicFramePr>
        <p:xfrm>
          <a:off x="3036007" y="2983997"/>
          <a:ext cx="1632161" cy="3418266"/>
        </p:xfrm>
        <a:graphic>
          <a:graphicData uri="http://schemas.openxmlformats.org/drawingml/2006/table">
            <a:tbl>
              <a:tblPr firstRow="1" bandRow="1">
                <a:tableStyleId>{2D5ABB26-0587-4C30-8999-92F81FD0307C}</a:tableStyleId>
              </a:tblPr>
              <a:tblGrid>
                <a:gridCol w="888884">
                  <a:extLst>
                    <a:ext uri="{9D8B030D-6E8A-4147-A177-3AD203B41FA5}">
                      <a16:colId xmlns:a16="http://schemas.microsoft.com/office/drawing/2014/main" val="20000"/>
                    </a:ext>
                  </a:extLst>
                </a:gridCol>
                <a:gridCol w="743277">
                  <a:extLst>
                    <a:ext uri="{9D8B030D-6E8A-4147-A177-3AD203B41FA5}">
                      <a16:colId xmlns:a16="http://schemas.microsoft.com/office/drawing/2014/main" val="20001"/>
                    </a:ext>
                  </a:extLst>
                </a:gridCol>
              </a:tblGrid>
              <a:tr h="370453">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15364">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902">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869">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278" name="object 71">
            <a:extLst>
              <a:ext uri="{FF2B5EF4-FFF2-40B4-BE49-F238E27FC236}">
                <a16:creationId xmlns:a16="http://schemas.microsoft.com/office/drawing/2014/main" id="{EE38A24F-8DDD-8D42-969F-5D1E9394F5F5}"/>
              </a:ext>
            </a:extLst>
          </p:cNvPr>
          <p:cNvSpPr/>
          <p:nvPr/>
        </p:nvSpPr>
        <p:spPr>
          <a:xfrm>
            <a:off x="3175689" y="3071125"/>
            <a:ext cx="649139" cy="195452"/>
          </a:xfrm>
          <a:prstGeom prst="rect">
            <a:avLst/>
          </a:prstGeom>
          <a:blipFill>
            <a:blip r:embed="rId5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9" name="object 72">
            <a:extLst>
              <a:ext uri="{FF2B5EF4-FFF2-40B4-BE49-F238E27FC236}">
                <a16:creationId xmlns:a16="http://schemas.microsoft.com/office/drawing/2014/main" id="{B012B586-1FF3-044B-8226-7397FB5E59B8}"/>
              </a:ext>
            </a:extLst>
          </p:cNvPr>
          <p:cNvSpPr/>
          <p:nvPr/>
        </p:nvSpPr>
        <p:spPr>
          <a:xfrm>
            <a:off x="4140763" y="2990260"/>
            <a:ext cx="37546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0" name="object 73">
            <a:extLst>
              <a:ext uri="{FF2B5EF4-FFF2-40B4-BE49-F238E27FC236}">
                <a16:creationId xmlns:a16="http://schemas.microsoft.com/office/drawing/2014/main" id="{2CA6399B-80CB-9740-93C7-FBFEBDDD59B8}"/>
              </a:ext>
            </a:extLst>
          </p:cNvPr>
          <p:cNvSpPr/>
          <p:nvPr/>
        </p:nvSpPr>
        <p:spPr>
          <a:xfrm>
            <a:off x="4024953" y="3152394"/>
            <a:ext cx="582820" cy="195452"/>
          </a:xfrm>
          <a:prstGeom prst="rect">
            <a:avLst/>
          </a:prstGeom>
          <a:blipFill>
            <a:blip r:embed="rId5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1" name="object 74">
            <a:extLst>
              <a:ext uri="{FF2B5EF4-FFF2-40B4-BE49-F238E27FC236}">
                <a16:creationId xmlns:a16="http://schemas.microsoft.com/office/drawing/2014/main" id="{78763ADF-F20D-1347-8FF5-F0178D9A6795}"/>
              </a:ext>
            </a:extLst>
          </p:cNvPr>
          <p:cNvSpPr/>
          <p:nvPr/>
        </p:nvSpPr>
        <p:spPr>
          <a:xfrm>
            <a:off x="3158758" y="3354451"/>
            <a:ext cx="243808" cy="197077"/>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2" name="object 75">
            <a:extLst>
              <a:ext uri="{FF2B5EF4-FFF2-40B4-BE49-F238E27FC236}">
                <a16:creationId xmlns:a16="http://schemas.microsoft.com/office/drawing/2014/main" id="{2987EAF6-437E-2542-9AAC-8946DA5FBD3B}"/>
              </a:ext>
            </a:extLst>
          </p:cNvPr>
          <p:cNvSpPr/>
          <p:nvPr/>
        </p:nvSpPr>
        <p:spPr>
          <a:xfrm>
            <a:off x="4191555" y="3356481"/>
            <a:ext cx="262094" cy="19504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3" name="object 76">
            <a:extLst>
              <a:ext uri="{FF2B5EF4-FFF2-40B4-BE49-F238E27FC236}">
                <a16:creationId xmlns:a16="http://schemas.microsoft.com/office/drawing/2014/main" id="{96375B87-C3FF-5C42-9489-B13874EA8E32}"/>
              </a:ext>
            </a:extLst>
          </p:cNvPr>
          <p:cNvSpPr/>
          <p:nvPr/>
        </p:nvSpPr>
        <p:spPr>
          <a:xfrm>
            <a:off x="3158758" y="3572185"/>
            <a:ext cx="243808" cy="197077"/>
          </a:xfrm>
          <a:prstGeom prst="rect">
            <a:avLst/>
          </a:prstGeom>
          <a:blipFill>
            <a:blip r:embed="rId5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4" name="object 77">
            <a:extLst>
              <a:ext uri="{FF2B5EF4-FFF2-40B4-BE49-F238E27FC236}">
                <a16:creationId xmlns:a16="http://schemas.microsoft.com/office/drawing/2014/main" id="{B10BD845-7F67-8448-BCE8-1ED25B729021}"/>
              </a:ext>
            </a:extLst>
          </p:cNvPr>
          <p:cNvSpPr/>
          <p:nvPr/>
        </p:nvSpPr>
        <p:spPr>
          <a:xfrm>
            <a:off x="4152953" y="3574215"/>
            <a:ext cx="335912"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5" name="object 78">
            <a:extLst>
              <a:ext uri="{FF2B5EF4-FFF2-40B4-BE49-F238E27FC236}">
                <a16:creationId xmlns:a16="http://schemas.microsoft.com/office/drawing/2014/main" id="{9127427D-AF9D-7746-B9DF-FA73825995A6}"/>
              </a:ext>
            </a:extLst>
          </p:cNvPr>
          <p:cNvSpPr/>
          <p:nvPr/>
        </p:nvSpPr>
        <p:spPr>
          <a:xfrm>
            <a:off x="3158758" y="3789682"/>
            <a:ext cx="234665" cy="197484"/>
          </a:xfrm>
          <a:prstGeom prst="rect">
            <a:avLst/>
          </a:prstGeom>
          <a:blipFill>
            <a:blip r:embed="rId5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6" name="object 79">
            <a:extLst>
              <a:ext uri="{FF2B5EF4-FFF2-40B4-BE49-F238E27FC236}">
                <a16:creationId xmlns:a16="http://schemas.microsoft.com/office/drawing/2014/main" id="{664A6F4C-F14E-0548-86CA-71401894B161}"/>
              </a:ext>
            </a:extLst>
          </p:cNvPr>
          <p:cNvSpPr/>
          <p:nvPr/>
        </p:nvSpPr>
        <p:spPr>
          <a:xfrm>
            <a:off x="4152953" y="3791713"/>
            <a:ext cx="335912" cy="195452"/>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7" name="object 80">
            <a:extLst>
              <a:ext uri="{FF2B5EF4-FFF2-40B4-BE49-F238E27FC236}">
                <a16:creationId xmlns:a16="http://schemas.microsoft.com/office/drawing/2014/main" id="{6CE78667-2888-2947-9129-27C5B698C955}"/>
              </a:ext>
            </a:extLst>
          </p:cNvPr>
          <p:cNvSpPr/>
          <p:nvPr/>
        </p:nvSpPr>
        <p:spPr>
          <a:xfrm>
            <a:off x="3158758" y="4008162"/>
            <a:ext cx="234665" cy="197077"/>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8" name="object 81">
            <a:extLst>
              <a:ext uri="{FF2B5EF4-FFF2-40B4-BE49-F238E27FC236}">
                <a16:creationId xmlns:a16="http://schemas.microsoft.com/office/drawing/2014/main" id="{09DDC329-E9BD-164B-BCB5-7B359754CB1A}"/>
              </a:ext>
            </a:extLst>
          </p:cNvPr>
          <p:cNvSpPr/>
          <p:nvPr/>
        </p:nvSpPr>
        <p:spPr>
          <a:xfrm>
            <a:off x="4152953" y="4010192"/>
            <a:ext cx="335912"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9" name="object 82">
            <a:extLst>
              <a:ext uri="{FF2B5EF4-FFF2-40B4-BE49-F238E27FC236}">
                <a16:creationId xmlns:a16="http://schemas.microsoft.com/office/drawing/2014/main" id="{BAE53904-A95B-2843-BCF8-7E20263BDF44}"/>
              </a:ext>
            </a:extLst>
          </p:cNvPr>
          <p:cNvSpPr/>
          <p:nvPr/>
        </p:nvSpPr>
        <p:spPr>
          <a:xfrm>
            <a:off x="3158759" y="4226064"/>
            <a:ext cx="225521" cy="197078"/>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0" name="object 83">
            <a:extLst>
              <a:ext uri="{FF2B5EF4-FFF2-40B4-BE49-F238E27FC236}">
                <a16:creationId xmlns:a16="http://schemas.microsoft.com/office/drawing/2014/main" id="{913E28E8-E226-DE47-8FCC-BE09793F5921}"/>
              </a:ext>
            </a:extLst>
          </p:cNvPr>
          <p:cNvSpPr/>
          <p:nvPr/>
        </p:nvSpPr>
        <p:spPr>
          <a:xfrm>
            <a:off x="4152953" y="4228095"/>
            <a:ext cx="335912"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1" name="object 84">
            <a:extLst>
              <a:ext uri="{FF2B5EF4-FFF2-40B4-BE49-F238E27FC236}">
                <a16:creationId xmlns:a16="http://schemas.microsoft.com/office/drawing/2014/main" id="{C125A90E-68E9-ED4E-AEE2-75AFAA18ABFD}"/>
              </a:ext>
            </a:extLst>
          </p:cNvPr>
          <p:cNvSpPr/>
          <p:nvPr/>
        </p:nvSpPr>
        <p:spPr>
          <a:xfrm>
            <a:off x="3158758" y="4443392"/>
            <a:ext cx="234665" cy="197484"/>
          </a:xfrm>
          <a:prstGeom prst="rect">
            <a:avLst/>
          </a:prstGeom>
          <a:blipFill>
            <a:blip r:embed="rId5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2" name="object 85">
            <a:extLst>
              <a:ext uri="{FF2B5EF4-FFF2-40B4-BE49-F238E27FC236}">
                <a16:creationId xmlns:a16="http://schemas.microsoft.com/office/drawing/2014/main" id="{B49DDB57-7209-7A42-BD6B-8FB853EC361E}"/>
              </a:ext>
            </a:extLst>
          </p:cNvPr>
          <p:cNvSpPr/>
          <p:nvPr/>
        </p:nvSpPr>
        <p:spPr>
          <a:xfrm>
            <a:off x="4152953" y="4445424"/>
            <a:ext cx="335912" cy="195452"/>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3" name="object 86">
            <a:extLst>
              <a:ext uri="{FF2B5EF4-FFF2-40B4-BE49-F238E27FC236}">
                <a16:creationId xmlns:a16="http://schemas.microsoft.com/office/drawing/2014/main" id="{ADF9301B-AB1E-1F4A-8AFD-2B56E0DBCB3D}"/>
              </a:ext>
            </a:extLst>
          </p:cNvPr>
          <p:cNvSpPr/>
          <p:nvPr/>
        </p:nvSpPr>
        <p:spPr>
          <a:xfrm>
            <a:off x="3158758" y="4662040"/>
            <a:ext cx="243808"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4" name="object 87">
            <a:extLst>
              <a:ext uri="{FF2B5EF4-FFF2-40B4-BE49-F238E27FC236}">
                <a16:creationId xmlns:a16="http://schemas.microsoft.com/office/drawing/2014/main" id="{DC86FFE5-3E97-F94A-9A75-06941F46FDF4}"/>
              </a:ext>
            </a:extLst>
          </p:cNvPr>
          <p:cNvSpPr/>
          <p:nvPr/>
        </p:nvSpPr>
        <p:spPr>
          <a:xfrm>
            <a:off x="4152953" y="4664073"/>
            <a:ext cx="335912"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5" name="object 88">
            <a:extLst>
              <a:ext uri="{FF2B5EF4-FFF2-40B4-BE49-F238E27FC236}">
                <a16:creationId xmlns:a16="http://schemas.microsoft.com/office/drawing/2014/main" id="{768C2448-28D5-E14F-A73F-6A511659B72B}"/>
              </a:ext>
            </a:extLst>
          </p:cNvPr>
          <p:cNvSpPr/>
          <p:nvPr/>
        </p:nvSpPr>
        <p:spPr>
          <a:xfrm>
            <a:off x="3158758" y="4879776"/>
            <a:ext cx="234665"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6" name="object 89">
            <a:extLst>
              <a:ext uri="{FF2B5EF4-FFF2-40B4-BE49-F238E27FC236}">
                <a16:creationId xmlns:a16="http://schemas.microsoft.com/office/drawing/2014/main" id="{FA2833C7-E89F-7B4F-A831-BEDA640D4934}"/>
              </a:ext>
            </a:extLst>
          </p:cNvPr>
          <p:cNvSpPr/>
          <p:nvPr/>
        </p:nvSpPr>
        <p:spPr>
          <a:xfrm>
            <a:off x="4191555" y="4881808"/>
            <a:ext cx="262094" cy="19504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7" name="object 90">
            <a:extLst>
              <a:ext uri="{FF2B5EF4-FFF2-40B4-BE49-F238E27FC236}">
                <a16:creationId xmlns:a16="http://schemas.microsoft.com/office/drawing/2014/main" id="{70130439-3761-7B4A-A958-67D7800C240D}"/>
              </a:ext>
            </a:extLst>
          </p:cNvPr>
          <p:cNvSpPr/>
          <p:nvPr/>
        </p:nvSpPr>
        <p:spPr>
          <a:xfrm>
            <a:off x="3158758" y="5098052"/>
            <a:ext cx="243808"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8" name="object 91">
            <a:extLst>
              <a:ext uri="{FF2B5EF4-FFF2-40B4-BE49-F238E27FC236}">
                <a16:creationId xmlns:a16="http://schemas.microsoft.com/office/drawing/2014/main" id="{907F0C95-8E2A-F740-9B9D-926E3376BB8A}"/>
              </a:ext>
            </a:extLst>
          </p:cNvPr>
          <p:cNvSpPr/>
          <p:nvPr/>
        </p:nvSpPr>
        <p:spPr>
          <a:xfrm>
            <a:off x="4152953" y="5100084"/>
            <a:ext cx="335912"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9" name="object 92">
            <a:extLst>
              <a:ext uri="{FF2B5EF4-FFF2-40B4-BE49-F238E27FC236}">
                <a16:creationId xmlns:a16="http://schemas.microsoft.com/office/drawing/2014/main" id="{DB17B0FB-8F66-0042-8F70-0CDBDFCBE74E}"/>
              </a:ext>
            </a:extLst>
          </p:cNvPr>
          <p:cNvSpPr/>
          <p:nvPr/>
        </p:nvSpPr>
        <p:spPr>
          <a:xfrm>
            <a:off x="3158758" y="5315854"/>
            <a:ext cx="243808" cy="197078"/>
          </a:xfrm>
          <a:prstGeom prst="rect">
            <a:avLst/>
          </a:prstGeom>
          <a:blipFill>
            <a:blip r:embed="rId5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0" name="object 93">
            <a:extLst>
              <a:ext uri="{FF2B5EF4-FFF2-40B4-BE49-F238E27FC236}">
                <a16:creationId xmlns:a16="http://schemas.microsoft.com/office/drawing/2014/main" id="{464C9118-E819-6942-A39B-5F5E9AD1047D}"/>
              </a:ext>
            </a:extLst>
          </p:cNvPr>
          <p:cNvSpPr/>
          <p:nvPr/>
        </p:nvSpPr>
        <p:spPr>
          <a:xfrm>
            <a:off x="4191555" y="5317886"/>
            <a:ext cx="262094" cy="19504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1" name="object 94">
            <a:extLst>
              <a:ext uri="{FF2B5EF4-FFF2-40B4-BE49-F238E27FC236}">
                <a16:creationId xmlns:a16="http://schemas.microsoft.com/office/drawing/2014/main" id="{94F3E4AA-3F0B-DC4E-82B8-DEF49887EDB1}"/>
              </a:ext>
            </a:extLst>
          </p:cNvPr>
          <p:cNvSpPr/>
          <p:nvPr/>
        </p:nvSpPr>
        <p:spPr>
          <a:xfrm>
            <a:off x="3158758" y="5533656"/>
            <a:ext cx="213331"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2" name="object 95">
            <a:extLst>
              <a:ext uri="{FF2B5EF4-FFF2-40B4-BE49-F238E27FC236}">
                <a16:creationId xmlns:a16="http://schemas.microsoft.com/office/drawing/2014/main" id="{66EA361D-F02E-A94D-B662-628C6BA37C0E}"/>
              </a:ext>
            </a:extLst>
          </p:cNvPr>
          <p:cNvSpPr/>
          <p:nvPr/>
        </p:nvSpPr>
        <p:spPr>
          <a:xfrm>
            <a:off x="4191555" y="5535689"/>
            <a:ext cx="262094" cy="19504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3" name="object 96">
            <a:extLst>
              <a:ext uri="{FF2B5EF4-FFF2-40B4-BE49-F238E27FC236}">
                <a16:creationId xmlns:a16="http://schemas.microsoft.com/office/drawing/2014/main" id="{ECB73B37-78A2-D24C-B3B7-BC01722EBAD6}"/>
              </a:ext>
            </a:extLst>
          </p:cNvPr>
          <p:cNvSpPr/>
          <p:nvPr/>
        </p:nvSpPr>
        <p:spPr>
          <a:xfrm>
            <a:off x="3158758" y="5751864"/>
            <a:ext cx="243808"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4" name="object 97">
            <a:extLst>
              <a:ext uri="{FF2B5EF4-FFF2-40B4-BE49-F238E27FC236}">
                <a16:creationId xmlns:a16="http://schemas.microsoft.com/office/drawing/2014/main" id="{3AED8DDE-09BB-4747-BF58-46908A553E00}"/>
              </a:ext>
            </a:extLst>
          </p:cNvPr>
          <p:cNvSpPr/>
          <p:nvPr/>
        </p:nvSpPr>
        <p:spPr>
          <a:xfrm>
            <a:off x="4152953" y="5753896"/>
            <a:ext cx="335912"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5" name="object 98">
            <a:extLst>
              <a:ext uri="{FF2B5EF4-FFF2-40B4-BE49-F238E27FC236}">
                <a16:creationId xmlns:a16="http://schemas.microsoft.com/office/drawing/2014/main" id="{B8E17769-882E-C545-952C-98116AE9FBE9}"/>
              </a:ext>
            </a:extLst>
          </p:cNvPr>
          <p:cNvSpPr/>
          <p:nvPr/>
        </p:nvSpPr>
        <p:spPr>
          <a:xfrm>
            <a:off x="3158758" y="5969666"/>
            <a:ext cx="243808" cy="197078"/>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6" name="object 99">
            <a:extLst>
              <a:ext uri="{FF2B5EF4-FFF2-40B4-BE49-F238E27FC236}">
                <a16:creationId xmlns:a16="http://schemas.microsoft.com/office/drawing/2014/main" id="{9FB09B76-3869-A740-8436-7E75DF66DA2C}"/>
              </a:ext>
            </a:extLst>
          </p:cNvPr>
          <p:cNvSpPr/>
          <p:nvPr/>
        </p:nvSpPr>
        <p:spPr>
          <a:xfrm>
            <a:off x="4152953" y="5971698"/>
            <a:ext cx="335912"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7" name="object 100">
            <a:extLst>
              <a:ext uri="{FF2B5EF4-FFF2-40B4-BE49-F238E27FC236}">
                <a16:creationId xmlns:a16="http://schemas.microsoft.com/office/drawing/2014/main" id="{35905629-88B3-7F43-84C2-F569974F704A}"/>
              </a:ext>
            </a:extLst>
          </p:cNvPr>
          <p:cNvSpPr/>
          <p:nvPr/>
        </p:nvSpPr>
        <p:spPr>
          <a:xfrm>
            <a:off x="3158758" y="6187061"/>
            <a:ext cx="234665" cy="197484"/>
          </a:xfrm>
          <a:prstGeom prst="rect">
            <a:avLst/>
          </a:prstGeom>
          <a:blipFill>
            <a:blip r:embed="rId5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8" name="object 101">
            <a:extLst>
              <a:ext uri="{FF2B5EF4-FFF2-40B4-BE49-F238E27FC236}">
                <a16:creationId xmlns:a16="http://schemas.microsoft.com/office/drawing/2014/main" id="{4323E914-702C-7346-8470-2BFB717ABFFD}"/>
              </a:ext>
            </a:extLst>
          </p:cNvPr>
          <p:cNvSpPr/>
          <p:nvPr/>
        </p:nvSpPr>
        <p:spPr>
          <a:xfrm>
            <a:off x="4191555" y="6189093"/>
            <a:ext cx="262094" cy="19545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9" name="TextBox 308">
            <a:extLst>
              <a:ext uri="{FF2B5EF4-FFF2-40B4-BE49-F238E27FC236}">
                <a16:creationId xmlns:a16="http://schemas.microsoft.com/office/drawing/2014/main" id="{FC872B4E-AF8B-7B4F-AF55-74540699F467}"/>
              </a:ext>
            </a:extLst>
          </p:cNvPr>
          <p:cNvSpPr txBox="1"/>
          <p:nvPr/>
        </p:nvSpPr>
        <p:spPr>
          <a:xfrm>
            <a:off x="9985958" y="4097991"/>
            <a:ext cx="1717592" cy="1527982"/>
          </a:xfrm>
          <a:prstGeom prst="rect">
            <a:avLst/>
          </a:prstGeom>
          <a:noFill/>
          <a:ln w="31750">
            <a:solidFill>
              <a:srgbClr val="FF0000"/>
            </a:solidFill>
          </a:ln>
        </p:spPr>
        <p:txBody>
          <a:bodyPr wrap="square" rtlCol="0">
            <a:spAutoFit/>
          </a:bodyPr>
          <a:lstStyle/>
          <a:p>
            <a:pPr algn="ctr" defTabSz="1219078" latinLnBrk="0"/>
            <a:r>
              <a:rPr lang="en-US" sz="1866" kern="0" dirty="0">
                <a:solidFill>
                  <a:srgbClr val="000000"/>
                </a:solidFill>
                <a:latin typeface="Arial"/>
                <a:cs typeface="Arial"/>
                <a:sym typeface="Arial"/>
              </a:rPr>
              <a:t>83.5 is the best splitting value with an information gain of 0.152</a:t>
            </a:r>
          </a:p>
        </p:txBody>
      </p:sp>
    </p:spTree>
    <p:extLst>
      <p:ext uri="{BB962C8B-B14F-4D97-AF65-F5344CB8AC3E}">
        <p14:creationId xmlns:p14="http://schemas.microsoft.com/office/powerpoint/2010/main" val="32059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object 18"/>
          <p:cNvSpPr/>
          <p:nvPr/>
        </p:nvSpPr>
        <p:spPr>
          <a:xfrm>
            <a:off x="872477" y="2930172"/>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746106" y="2930172"/>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2844260" y="2930172"/>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3682352" y="2930172"/>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4367216" y="2930172"/>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872477" y="3148076"/>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1746106" y="3148076"/>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2844260" y="3148076"/>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3682352" y="3148076"/>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367216" y="3148076"/>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872477" y="3583883"/>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746106" y="3583883"/>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2844260" y="3583883"/>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3682352" y="3583883"/>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4367216" y="3583883"/>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872477" y="4019690"/>
            <a:ext cx="874493" cy="218412"/>
          </a:xfrm>
          <a:custGeom>
            <a:avLst/>
            <a:gdLst/>
            <a:ahLst/>
            <a:cxnLst/>
            <a:rect l="l" t="t" r="r" b="b"/>
            <a:pathLst>
              <a:path w="655955" h="163830">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746106" y="4019690"/>
            <a:ext cx="1098830" cy="218412"/>
          </a:xfrm>
          <a:custGeom>
            <a:avLst/>
            <a:gdLst/>
            <a:ahLst/>
            <a:cxnLst/>
            <a:rect l="l" t="t" r="r" b="b"/>
            <a:pathLst>
              <a:path w="824230" h="163830">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44260" y="4019690"/>
            <a:ext cx="838091" cy="218412"/>
          </a:xfrm>
          <a:custGeom>
            <a:avLst/>
            <a:gdLst/>
            <a:ahLst/>
            <a:cxnLst/>
            <a:rect l="l" t="t" r="r" b="b"/>
            <a:pathLst>
              <a:path w="628650" h="163830">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3682352" y="4019690"/>
            <a:ext cx="684864" cy="218412"/>
          </a:xfrm>
          <a:custGeom>
            <a:avLst/>
            <a:gdLst/>
            <a:ahLst/>
            <a:cxnLst/>
            <a:rect l="l" t="t" r="r" b="b"/>
            <a:pathLst>
              <a:path w="513714" h="163830">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4367216" y="4019690"/>
            <a:ext cx="1135232" cy="218412"/>
          </a:xfrm>
          <a:custGeom>
            <a:avLst/>
            <a:gdLst/>
            <a:ahLst/>
            <a:cxnLst/>
            <a:rect l="l" t="t" r="r" b="b"/>
            <a:pathLst>
              <a:path w="851535" h="163830">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872477" y="4455498"/>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746106" y="4455498"/>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844260" y="4455498"/>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3682352" y="4455498"/>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4367216" y="4455498"/>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872477" y="4891135"/>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746106" y="4891135"/>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2844260" y="4891135"/>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3682352" y="4891135"/>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4367216" y="4891135"/>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872477" y="5326943"/>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746106" y="5326943"/>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844260" y="5326943"/>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3682352" y="5326943"/>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4367216" y="5326943"/>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872477" y="5762717"/>
            <a:ext cx="874493" cy="218412"/>
          </a:xfrm>
          <a:custGeom>
            <a:avLst/>
            <a:gdLst/>
            <a:ahLst/>
            <a:cxnLst/>
            <a:rect l="l" t="t" r="r" b="b"/>
            <a:pathLst>
              <a:path w="655955" h="163829">
                <a:moveTo>
                  <a:pt x="0" y="163436"/>
                </a:moveTo>
                <a:lnTo>
                  <a:pt x="655332" y="163436"/>
                </a:lnTo>
                <a:lnTo>
                  <a:pt x="655332"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1746106" y="5762717"/>
            <a:ext cx="1098830" cy="218412"/>
          </a:xfrm>
          <a:custGeom>
            <a:avLst/>
            <a:gdLst/>
            <a:ahLst/>
            <a:cxnLst/>
            <a:rect l="l" t="t" r="r" b="b"/>
            <a:pathLst>
              <a:path w="824230" h="163829">
                <a:moveTo>
                  <a:pt x="0" y="163436"/>
                </a:moveTo>
                <a:lnTo>
                  <a:pt x="823671" y="163436"/>
                </a:lnTo>
                <a:lnTo>
                  <a:pt x="823671"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2844260" y="5762717"/>
            <a:ext cx="838091" cy="218412"/>
          </a:xfrm>
          <a:custGeom>
            <a:avLst/>
            <a:gdLst/>
            <a:ahLst/>
            <a:cxnLst/>
            <a:rect l="l" t="t" r="r" b="b"/>
            <a:pathLst>
              <a:path w="628650" h="163829">
                <a:moveTo>
                  <a:pt x="0" y="163436"/>
                </a:moveTo>
                <a:lnTo>
                  <a:pt x="628650" y="163436"/>
                </a:lnTo>
                <a:lnTo>
                  <a:pt x="628650"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3682352" y="5762717"/>
            <a:ext cx="684864" cy="218412"/>
          </a:xfrm>
          <a:custGeom>
            <a:avLst/>
            <a:gdLst/>
            <a:ahLst/>
            <a:cxnLst/>
            <a:rect l="l" t="t" r="r" b="b"/>
            <a:pathLst>
              <a:path w="513714" h="163829">
                <a:moveTo>
                  <a:pt x="0" y="163436"/>
                </a:moveTo>
                <a:lnTo>
                  <a:pt x="513689" y="163436"/>
                </a:lnTo>
                <a:lnTo>
                  <a:pt x="51368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4367216" y="5762717"/>
            <a:ext cx="1135232" cy="218412"/>
          </a:xfrm>
          <a:custGeom>
            <a:avLst/>
            <a:gdLst/>
            <a:ahLst/>
            <a:cxnLst/>
            <a:rect l="l" t="t" r="r" b="b"/>
            <a:pathLst>
              <a:path w="851535" h="163829">
                <a:moveTo>
                  <a:pt x="0" y="163436"/>
                </a:moveTo>
                <a:lnTo>
                  <a:pt x="851319" y="163436"/>
                </a:lnTo>
                <a:lnTo>
                  <a:pt x="851319" y="0"/>
                </a:lnTo>
                <a:lnTo>
                  <a:pt x="0" y="0"/>
                </a:lnTo>
                <a:lnTo>
                  <a:pt x="0" y="16343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58" name="object 58"/>
          <p:cNvGraphicFramePr>
            <a:graphicFrameLocks noGrp="1"/>
          </p:cNvGraphicFramePr>
          <p:nvPr/>
        </p:nvGraphicFramePr>
        <p:xfrm>
          <a:off x="872477" y="2913226"/>
          <a:ext cx="4630661" cy="3285255"/>
        </p:xfrm>
        <a:graphic>
          <a:graphicData uri="http://schemas.openxmlformats.org/drawingml/2006/table">
            <a:tbl>
              <a:tblPr firstRow="1" bandRow="1">
                <a:tableStyleId>{2D5ABB26-0587-4C30-8999-92F81FD0307C}</a:tableStyleId>
              </a:tblPr>
              <a:tblGrid>
                <a:gridCol w="887191">
                  <a:extLst>
                    <a:ext uri="{9D8B030D-6E8A-4147-A177-3AD203B41FA5}">
                      <a16:colId xmlns:a16="http://schemas.microsoft.com/office/drawing/2014/main" val="20000"/>
                    </a:ext>
                  </a:extLst>
                </a:gridCol>
                <a:gridCol w="1119146">
                  <a:extLst>
                    <a:ext uri="{9D8B030D-6E8A-4147-A177-3AD203B41FA5}">
                      <a16:colId xmlns:a16="http://schemas.microsoft.com/office/drawing/2014/main" val="20001"/>
                    </a:ext>
                  </a:extLst>
                </a:gridCol>
                <a:gridCol w="836398">
                  <a:extLst>
                    <a:ext uri="{9D8B030D-6E8A-4147-A177-3AD203B41FA5}">
                      <a16:colId xmlns:a16="http://schemas.microsoft.com/office/drawing/2014/main" val="20002"/>
                    </a:ext>
                  </a:extLst>
                </a:gridCol>
                <a:gridCol w="702642">
                  <a:extLst>
                    <a:ext uri="{9D8B030D-6E8A-4147-A177-3AD203B41FA5}">
                      <a16:colId xmlns:a16="http://schemas.microsoft.com/office/drawing/2014/main" val="20003"/>
                    </a:ext>
                  </a:extLst>
                </a:gridCol>
                <a:gridCol w="1085284">
                  <a:extLst>
                    <a:ext uri="{9D8B030D-6E8A-4147-A177-3AD203B41FA5}">
                      <a16:colId xmlns:a16="http://schemas.microsoft.com/office/drawing/2014/main" val="20004"/>
                    </a:ext>
                  </a:extLst>
                </a:gridCol>
              </a:tblGrid>
              <a:tr h="23720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0"/>
                  </a:ext>
                </a:extLst>
              </a:tr>
              <a:tr h="215533">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marL="65405">
                        <a:lnSpc>
                          <a:spcPts val="950"/>
                        </a:lnSpc>
                      </a:pPr>
                      <a:r>
                        <a:rPr sz="1100" dirty="0">
                          <a:latin typeface="Cambria Math"/>
                          <a:cs typeface="Cambria Math"/>
                        </a:rPr>
                        <a:t>&gt;</a:t>
                      </a:r>
                      <a:endParaRPr sz="1100">
                        <a:latin typeface="Cambria Math"/>
                        <a:cs typeface="Cambria Math"/>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85"/>
                        </a:spcBef>
                      </a:pPr>
                      <a:r>
                        <a:rPr sz="1100" dirty="0">
                          <a:latin typeface="Cambria Math"/>
                          <a:cs typeface="Cambria Math"/>
                        </a:rPr>
                        <a:t>&gt;</a:t>
                      </a:r>
                      <a:endParaRPr sz="1100">
                        <a:latin typeface="Cambria Math"/>
                        <a:cs typeface="Cambria Math"/>
                      </a:endParaRPr>
                    </a:p>
                  </a:txBody>
                  <a:tcPr marL="0" marR="0" marT="14391"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&gt;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&gt;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7"/>
                  </a:ext>
                </a:extLst>
              </a:tr>
              <a:tr h="21775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&gt;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8"/>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9"/>
                  </a:ext>
                </a:extLst>
              </a:tr>
              <a:tr h="217920">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0"/>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5"/>
                        </a:spcBef>
                      </a:pPr>
                      <a:r>
                        <a:rPr sz="1100" dirty="0">
                          <a:latin typeface="Cambria Math"/>
                          <a:cs typeface="Cambria Math"/>
                        </a:rPr>
                        <a:t>≤</a:t>
                      </a:r>
                      <a:endParaRPr sz="1100">
                        <a:latin typeface="Cambria Math"/>
                        <a:cs typeface="Cambria Math"/>
                      </a:endParaRPr>
                    </a:p>
                  </a:txBody>
                  <a:tcPr marL="0" marR="0" marT="16085"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1"/>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5"/>
                        </a:spcBef>
                      </a:pPr>
                      <a:r>
                        <a:rPr sz="1100" dirty="0">
                          <a:latin typeface="Cambria Math"/>
                          <a:cs typeface="Cambria Math"/>
                        </a:rPr>
                        <a:t>&gt;</a:t>
                      </a:r>
                      <a:endParaRPr sz="1100">
                        <a:latin typeface="Cambria Math"/>
                        <a:cs typeface="Cambria Math"/>
                      </a:endParaRPr>
                    </a:p>
                  </a:txBody>
                  <a:tcPr marL="0" marR="0" marT="16085"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2"/>
                  </a:ext>
                </a:extLst>
              </a:tr>
              <a:tr h="21788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marL="65405">
                        <a:lnSpc>
                          <a:spcPct val="100000"/>
                        </a:lnSpc>
                        <a:spcBef>
                          <a:spcPts val="90"/>
                        </a:spcBef>
                      </a:pPr>
                      <a:r>
                        <a:rPr sz="1100" dirty="0">
                          <a:latin typeface="Cambria Math"/>
                          <a:cs typeface="Cambria Math"/>
                        </a:rPr>
                        <a:t>≤</a:t>
                      </a:r>
                      <a:endParaRPr sz="1100">
                        <a:latin typeface="Cambria Math"/>
                        <a:cs typeface="Cambria Math"/>
                      </a:endParaRPr>
                    </a:p>
                  </a:txBody>
                  <a:tcPr marL="0" marR="0" marT="15238"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13"/>
                  </a:ext>
                </a:extLst>
              </a:tr>
              <a:tr h="21788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marL="65405">
                        <a:lnSpc>
                          <a:spcPct val="100000"/>
                        </a:lnSpc>
                        <a:spcBef>
                          <a:spcPts val="95"/>
                        </a:spcBef>
                      </a:pPr>
                      <a:r>
                        <a:rPr sz="1100" dirty="0">
                          <a:latin typeface="Cambria Math"/>
                          <a:cs typeface="Cambria Math"/>
                        </a:rPr>
                        <a:t>&gt;</a:t>
                      </a:r>
                      <a:endParaRPr sz="1100">
                        <a:latin typeface="Cambria Math"/>
                        <a:cs typeface="Cambria Math"/>
                      </a:endParaRPr>
                    </a:p>
                  </a:txBody>
                  <a:tcPr marL="0" marR="0" marT="16085"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14"/>
                  </a:ext>
                </a:extLst>
              </a:tr>
            </a:tbl>
          </a:graphicData>
        </a:graphic>
      </p:graphicFrame>
      <p:sp>
        <p:nvSpPr>
          <p:cNvPr id="59" name="object 59"/>
          <p:cNvSpPr/>
          <p:nvPr/>
        </p:nvSpPr>
        <p:spPr>
          <a:xfrm>
            <a:off x="1060159" y="2934726"/>
            <a:ext cx="568886"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1875292" y="2934726"/>
            <a:ext cx="915381"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2975646" y="2934726"/>
            <a:ext cx="649139" cy="19504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3858266" y="2934726"/>
            <a:ext cx="416504" cy="19504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4524336" y="2934726"/>
            <a:ext cx="891864" cy="195047"/>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994738" y="3150431"/>
            <a:ext cx="480301" cy="19707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868348" y="3150431"/>
            <a:ext cx="308824"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3106863" y="3152461"/>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3805102" y="3150431"/>
            <a:ext cx="4495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847380" y="3152461"/>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994738" y="3368165"/>
            <a:ext cx="480301" cy="19707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868348" y="3368165"/>
            <a:ext cx="308824"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3106863" y="3370196"/>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3805102" y="3368165"/>
            <a:ext cx="504885"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4847380" y="3370195"/>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994737" y="3586408"/>
            <a:ext cx="655996" cy="197077"/>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1868348" y="3586408"/>
            <a:ext cx="308824"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3106863" y="3588438"/>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3805102" y="3586408"/>
            <a:ext cx="4495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4808777" y="3588437"/>
            <a:ext cx="336455"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994738" y="3804310"/>
            <a:ext cx="419349" cy="197077"/>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1868349" y="3804310"/>
            <a:ext cx="335236" cy="19707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3106863" y="3806343"/>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3805102" y="3804310"/>
            <a:ext cx="4495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4808777" y="3806342"/>
            <a:ext cx="336455"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994738" y="4021638"/>
            <a:ext cx="419349" cy="1974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1868349" y="4021638"/>
            <a:ext cx="368252" cy="197484"/>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3106863" y="4023670"/>
            <a:ext cx="350473" cy="19748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3805102" y="4021638"/>
            <a:ext cx="449521" cy="197484"/>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808777" y="4023670"/>
            <a:ext cx="336455" cy="195452"/>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994738" y="4240286"/>
            <a:ext cx="419349" cy="197077"/>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1868349" y="4240286"/>
            <a:ext cx="368252"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3106863" y="4242320"/>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3805102" y="4240286"/>
            <a:ext cx="504885"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4847380" y="4242319"/>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994737" y="4458022"/>
            <a:ext cx="655996" cy="197077"/>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1868349" y="4458022"/>
            <a:ext cx="368252" cy="197077"/>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3106863" y="4460054"/>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3805102" y="4458022"/>
            <a:ext cx="504885"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4808777" y="4460053"/>
            <a:ext cx="336455"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994738" y="4676263"/>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1868349" y="4676263"/>
            <a:ext cx="335236"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3106863" y="4678295"/>
            <a:ext cx="350473"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3805102" y="4676263"/>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847380" y="4678295"/>
            <a:ext cx="262094"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994738" y="4893998"/>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1868349" y="4893998"/>
            <a:ext cx="368252" cy="197078"/>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3106863" y="4896030"/>
            <a:ext cx="350473"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3805102" y="4893998"/>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808777" y="4896031"/>
            <a:ext cx="336455" cy="195045"/>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994738" y="5111867"/>
            <a:ext cx="419349"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1868349" y="5111867"/>
            <a:ext cx="335236"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3106863" y="5113899"/>
            <a:ext cx="350473"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3805102" y="5111867"/>
            <a:ext cx="4495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4808777" y="5113899"/>
            <a:ext cx="336455" cy="195045"/>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994738" y="5330076"/>
            <a:ext cx="480301" cy="197078"/>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1868349" y="5330076"/>
            <a:ext cx="335236"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106863" y="5332108"/>
            <a:ext cx="350473"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3805102" y="5330076"/>
            <a:ext cx="504885"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808777" y="5332108"/>
            <a:ext cx="336455" cy="195045"/>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994737" y="5547878"/>
            <a:ext cx="655996"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1868349" y="5547878"/>
            <a:ext cx="335236"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3106863" y="5549910"/>
            <a:ext cx="350473"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3805102" y="5547878"/>
            <a:ext cx="504885"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4808777" y="5549911"/>
            <a:ext cx="336455" cy="195045"/>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994737" y="5765274"/>
            <a:ext cx="655996" cy="197484"/>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1868348" y="5765274"/>
            <a:ext cx="308824" cy="197484"/>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3106863" y="5767304"/>
            <a:ext cx="350473" cy="19748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3805102" y="5765274"/>
            <a:ext cx="449521" cy="197484"/>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4808777" y="5767304"/>
            <a:ext cx="336455" cy="195452"/>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994738" y="5983888"/>
            <a:ext cx="419349" cy="19707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1868349" y="5983888"/>
            <a:ext cx="335236" cy="19707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3106863" y="5985920"/>
            <a:ext cx="350473"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3805102" y="5983888"/>
            <a:ext cx="504885"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4847380" y="5985920"/>
            <a:ext cx="262094"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Shape 52">
            <a:extLst>
              <a:ext uri="{FF2B5EF4-FFF2-40B4-BE49-F238E27FC236}">
                <a16:creationId xmlns:a16="http://schemas.microsoft.com/office/drawing/2014/main" id="{FF917C73-CB0C-AE4D-B36B-1A50B7D335EC}"/>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numerical attributes</a:t>
            </a:r>
          </a:p>
        </p:txBody>
      </p:sp>
      <p:sp>
        <p:nvSpPr>
          <p:cNvPr id="136" name="Shape 53">
            <a:extLst>
              <a:ext uri="{FF2B5EF4-FFF2-40B4-BE49-F238E27FC236}">
                <a16:creationId xmlns:a16="http://schemas.microsoft.com/office/drawing/2014/main" id="{606062EB-6634-914F-9AF5-05608CE10EF4}"/>
              </a:ext>
            </a:extLst>
          </p:cNvPr>
          <p:cNvSpPr txBox="1"/>
          <p:nvPr/>
        </p:nvSpPr>
        <p:spPr>
          <a:xfrm>
            <a:off x="325284" y="1060432"/>
            <a:ext cx="8542644"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Numerical attributes have to be treated differently</a:t>
            </a:r>
          </a:p>
          <a:p>
            <a:pPr marL="959904" indent="-457154" defTabSz="1219078" latinLnBrk="0">
              <a:buFont typeface="Wingdings" pitchFamily="2" charset="2"/>
              <a:buChar char="Ø"/>
            </a:pPr>
            <a:r>
              <a:rPr lang="en" sz="2400" kern="0" dirty="0">
                <a:solidFill>
                  <a:srgbClr val="000000"/>
                </a:solidFill>
                <a:latin typeface="Arial"/>
                <a:cs typeface="Arial"/>
                <a:sym typeface="Arial"/>
              </a:rPr>
              <a:t>Find the best splitting value</a:t>
            </a:r>
          </a:p>
        </p:txBody>
      </p:sp>
      <p:sp>
        <p:nvSpPr>
          <p:cNvPr id="137" name="Shape 53">
            <a:extLst>
              <a:ext uri="{FF2B5EF4-FFF2-40B4-BE49-F238E27FC236}">
                <a16:creationId xmlns:a16="http://schemas.microsoft.com/office/drawing/2014/main" id="{4565011C-8C1B-7E49-8F6B-D6B8C8306F43}"/>
              </a:ext>
            </a:extLst>
          </p:cNvPr>
          <p:cNvSpPr txBox="1"/>
          <p:nvPr/>
        </p:nvSpPr>
        <p:spPr>
          <a:xfrm>
            <a:off x="5673853" y="2403470"/>
            <a:ext cx="6110212" cy="4107245"/>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400" kern="0" dirty="0">
                <a:solidFill>
                  <a:srgbClr val="000000"/>
                </a:solidFill>
                <a:latin typeface="Arial"/>
                <a:cs typeface="Arial"/>
                <a:sym typeface="Arial"/>
              </a:rPr>
              <a:t>83.5 is the best splitting value for </a:t>
            </a:r>
            <a:r>
              <a:rPr lang="en-US" sz="2400" b="1" kern="0" dirty="0">
                <a:solidFill>
                  <a:srgbClr val="000000"/>
                </a:solidFill>
                <a:latin typeface="Arial"/>
                <a:cs typeface="Arial"/>
                <a:sym typeface="Arial"/>
              </a:rPr>
              <a:t>Humidity</a:t>
            </a:r>
            <a:r>
              <a:rPr lang="en-US" sz="2400" kern="0" dirty="0">
                <a:solidFill>
                  <a:srgbClr val="000000"/>
                </a:solidFill>
                <a:latin typeface="Arial"/>
                <a:cs typeface="Arial"/>
                <a:sym typeface="Arial"/>
              </a:rPr>
              <a:t> with an information gain of 0.152</a:t>
            </a:r>
          </a:p>
          <a:p>
            <a:pPr marL="380962" indent="-380962" defTabSz="1219078" latinLnBrk="0">
              <a:buFont typeface="Arial" panose="020B0604020202020204" pitchFamily="34" charset="0"/>
              <a:buChar char="•"/>
            </a:pPr>
            <a:r>
              <a:rPr lang="en-US" sz="2400" b="1" kern="0" dirty="0">
                <a:solidFill>
                  <a:srgbClr val="000000"/>
                </a:solidFill>
                <a:latin typeface="Arial"/>
                <a:cs typeface="Arial"/>
                <a:sym typeface="Arial"/>
              </a:rPr>
              <a:t>Humidity</a:t>
            </a:r>
            <a:r>
              <a:rPr lang="en-US" sz="2400" kern="0" dirty="0">
                <a:solidFill>
                  <a:srgbClr val="000000"/>
                </a:solidFill>
                <a:latin typeface="Arial"/>
                <a:cs typeface="Arial"/>
                <a:sym typeface="Arial"/>
              </a:rPr>
              <a:t> is now treated as a categorical attribute with two possible values</a:t>
            </a:r>
          </a:p>
          <a:p>
            <a:pPr marL="380962" indent="-380962" defTabSz="1219078" latinLnBrk="0">
              <a:buFont typeface="Arial" panose="020B0604020202020204" pitchFamily="34" charset="0"/>
              <a:buChar char="•"/>
            </a:pPr>
            <a:r>
              <a:rPr lang="en-US" sz="2400" kern="0" dirty="0">
                <a:solidFill>
                  <a:srgbClr val="000000"/>
                </a:solidFill>
                <a:latin typeface="Arial"/>
                <a:cs typeface="Arial"/>
                <a:sym typeface="Arial"/>
              </a:rPr>
              <a:t>A new optimal split is computed at every level of the tree</a:t>
            </a:r>
          </a:p>
          <a:p>
            <a:pPr marL="380962" indent="-380962" defTabSz="1219078" latinLnBrk="0">
              <a:buFont typeface="Arial" panose="020B0604020202020204" pitchFamily="34" charset="0"/>
              <a:buChar char="•"/>
            </a:pPr>
            <a:r>
              <a:rPr lang="en-US" sz="2400" kern="0" dirty="0">
                <a:solidFill>
                  <a:srgbClr val="000000"/>
                </a:solidFill>
                <a:latin typeface="Arial"/>
                <a:cs typeface="Arial"/>
                <a:sym typeface="Arial"/>
              </a:rPr>
              <a:t>A numerical attribute can be used several times in the tree, with different split values</a:t>
            </a:r>
          </a:p>
        </p:txBody>
      </p:sp>
    </p:spTree>
    <p:extLst>
      <p:ext uri="{BB962C8B-B14F-4D97-AF65-F5344CB8AC3E}">
        <p14:creationId xmlns:p14="http://schemas.microsoft.com/office/powerpoint/2010/main" val="2482552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959056"/>
            <a:ext cx="11719049" cy="941477"/>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Handling Missing Values</a:t>
            </a:r>
          </a:p>
        </p:txBody>
      </p:sp>
    </p:spTree>
    <p:extLst>
      <p:ext uri="{BB962C8B-B14F-4D97-AF65-F5344CB8AC3E}">
        <p14:creationId xmlns:p14="http://schemas.microsoft.com/office/powerpoint/2010/main" val="528183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bject 7"/>
          <p:cNvSpPr/>
          <p:nvPr/>
        </p:nvSpPr>
        <p:spPr>
          <a:xfrm>
            <a:off x="565990"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1540562"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15119"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565990"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540562"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2515119"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565990"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540562"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2515119"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565990"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540562"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515119"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565990"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40562"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2515119"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2" name="object 22"/>
          <p:cNvGraphicFramePr>
            <a:graphicFrameLocks noGrp="1"/>
          </p:cNvGraphicFramePr>
          <p:nvPr/>
        </p:nvGraphicFramePr>
        <p:xfrm>
          <a:off x="565991" y="1621889"/>
          <a:ext cx="2925697" cy="1897125"/>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62432">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2450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1"/>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3513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5"/>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6"/>
                  </a:ext>
                </a:extLst>
              </a:tr>
              <a:tr h="235037">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3" name="object 23"/>
          <p:cNvSpPr/>
          <p:nvPr/>
        </p:nvSpPr>
        <p:spPr>
          <a:xfrm>
            <a:off x="687946" y="1650603"/>
            <a:ext cx="792274"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1853788" y="1650603"/>
            <a:ext cx="416911"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2826483" y="1650603"/>
            <a:ext cx="424226"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657469" y="1884321"/>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631889" y="1886352"/>
            <a:ext cx="150347" cy="1950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2730992" y="1886352"/>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657469" y="2119495"/>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631889" y="2119495"/>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2730992" y="2121527"/>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657469" y="2356361"/>
            <a:ext cx="150348" cy="1950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631888" y="2354328"/>
            <a:ext cx="495421"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871181" y="2356361"/>
            <a:ext cx="327616"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657469" y="2589672"/>
            <a:ext cx="322369"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631889" y="2589672"/>
            <a:ext cx="444221"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871181" y="2591703"/>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657469" y="2824099"/>
            <a:ext cx="271237" cy="197484"/>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631889" y="2824099"/>
            <a:ext cx="444221" cy="19748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730992" y="2826131"/>
            <a:ext cx="632884" cy="19545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57469" y="3059848"/>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631888" y="3059848"/>
            <a:ext cx="495421"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2871181" y="3061880"/>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57469" y="3295022"/>
            <a:ext cx="322369" cy="19707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631889" y="3295022"/>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871181" y="3297054"/>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Shape 52">
            <a:extLst>
              <a:ext uri="{FF2B5EF4-FFF2-40B4-BE49-F238E27FC236}">
                <a16:creationId xmlns:a16="http://schemas.microsoft.com/office/drawing/2014/main" id="{DB9596CE-A2C6-5A4A-964A-95751B0BCAB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49" name="Shape 53">
            <a:extLst>
              <a:ext uri="{FF2B5EF4-FFF2-40B4-BE49-F238E27FC236}">
                <a16:creationId xmlns:a16="http://schemas.microsoft.com/office/drawing/2014/main" id="{CE6608D1-0872-2245-B9FF-61F94875D380}"/>
              </a:ext>
            </a:extLst>
          </p:cNvPr>
          <p:cNvSpPr txBox="1"/>
          <p:nvPr/>
        </p:nvSpPr>
        <p:spPr>
          <a:xfrm>
            <a:off x="3711831" y="1196380"/>
            <a:ext cx="8376480" cy="2665158"/>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p:txBody>
      </p:sp>
    </p:spTree>
    <p:extLst>
      <p:ext uri="{BB962C8B-B14F-4D97-AF65-F5344CB8AC3E}">
        <p14:creationId xmlns:p14="http://schemas.microsoft.com/office/powerpoint/2010/main" val="29093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object 8"/>
          <p:cNvSpPr/>
          <p:nvPr/>
        </p:nvSpPr>
        <p:spPr>
          <a:xfrm>
            <a:off x="565990"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1540562"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515119"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565990"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540562"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2515119"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565990"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540562"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2515119"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565990"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540562"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515119"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565990"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540562"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15119"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3" name="object 23"/>
          <p:cNvGraphicFramePr>
            <a:graphicFrameLocks noGrp="1"/>
          </p:cNvGraphicFramePr>
          <p:nvPr/>
        </p:nvGraphicFramePr>
        <p:xfrm>
          <a:off x="565991" y="1621889"/>
          <a:ext cx="2925697" cy="1897125"/>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62432">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2450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1"/>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3513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5"/>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6"/>
                  </a:ext>
                </a:extLst>
              </a:tr>
              <a:tr h="235037">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4" name="object 24"/>
          <p:cNvSpPr/>
          <p:nvPr/>
        </p:nvSpPr>
        <p:spPr>
          <a:xfrm>
            <a:off x="687946" y="1650603"/>
            <a:ext cx="792274"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853788" y="1650603"/>
            <a:ext cx="416911"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2826483" y="1650603"/>
            <a:ext cx="424226"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657469" y="1884321"/>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631889" y="1898541"/>
            <a:ext cx="453974" cy="17879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2730992" y="1886352"/>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657469" y="2119495"/>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631889" y="2119495"/>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2730992" y="2121527"/>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657469" y="2368551"/>
            <a:ext cx="262093" cy="178793"/>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631888" y="2354328"/>
            <a:ext cx="4954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71181" y="2356361"/>
            <a:ext cx="327616"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57469" y="2589672"/>
            <a:ext cx="322369"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631889" y="2589672"/>
            <a:ext cx="444221"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871181" y="2591703"/>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657469" y="2824099"/>
            <a:ext cx="271237" cy="19748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631889" y="2824099"/>
            <a:ext cx="444221" cy="19748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2730992" y="2826131"/>
            <a:ext cx="632884" cy="195452"/>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657469" y="3059848"/>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631888" y="3059848"/>
            <a:ext cx="4954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2871181" y="3061880"/>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657469" y="3295022"/>
            <a:ext cx="322369"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631889" y="3295022"/>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2871181" y="3297054"/>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87945" y="3846976"/>
            <a:ext cx="507934" cy="26615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687945" y="4066404"/>
            <a:ext cx="594892" cy="270221"/>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680244" y="3842912"/>
            <a:ext cx="835906" cy="270221"/>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680245" y="4070467"/>
            <a:ext cx="784824" cy="266157"/>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Shape 52">
            <a:extLst>
              <a:ext uri="{FF2B5EF4-FFF2-40B4-BE49-F238E27FC236}">
                <a16:creationId xmlns:a16="http://schemas.microsoft.com/office/drawing/2014/main" id="{F667FB4B-1B3E-1A45-8346-16B1172D000F}"/>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54" name="Shape 53">
            <a:extLst>
              <a:ext uri="{FF2B5EF4-FFF2-40B4-BE49-F238E27FC236}">
                <a16:creationId xmlns:a16="http://schemas.microsoft.com/office/drawing/2014/main" id="{AA38585F-A5DC-FF48-B0F6-C13BF567D53B}"/>
              </a:ext>
            </a:extLst>
          </p:cNvPr>
          <p:cNvSpPr txBox="1"/>
          <p:nvPr/>
        </p:nvSpPr>
        <p:spPr>
          <a:xfrm>
            <a:off x="3711831" y="1196380"/>
            <a:ext cx="8376480" cy="2665158"/>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common value</a:t>
            </a:r>
          </a:p>
        </p:txBody>
      </p:sp>
    </p:spTree>
    <p:extLst>
      <p:ext uri="{BB962C8B-B14F-4D97-AF65-F5344CB8AC3E}">
        <p14:creationId xmlns:p14="http://schemas.microsoft.com/office/powerpoint/2010/main" val="31204664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object 9"/>
          <p:cNvSpPr/>
          <p:nvPr/>
        </p:nvSpPr>
        <p:spPr>
          <a:xfrm>
            <a:off x="565990"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540562"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2515119"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565990"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540562"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2515119"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565990"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40562"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2515119"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565990"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540562"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2515119"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565990"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1540562"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2515119"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4" name="object 24"/>
          <p:cNvGraphicFramePr>
            <a:graphicFrameLocks noGrp="1"/>
          </p:cNvGraphicFramePr>
          <p:nvPr/>
        </p:nvGraphicFramePr>
        <p:xfrm>
          <a:off x="565991" y="1621889"/>
          <a:ext cx="2925697" cy="1897125"/>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62432">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2450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1"/>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3513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5"/>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6"/>
                  </a:ext>
                </a:extLst>
              </a:tr>
              <a:tr h="235037">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5" name="object 25"/>
          <p:cNvSpPr/>
          <p:nvPr/>
        </p:nvSpPr>
        <p:spPr>
          <a:xfrm>
            <a:off x="687946" y="1650603"/>
            <a:ext cx="792274"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1853788" y="1650603"/>
            <a:ext cx="416911"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2826483" y="1650603"/>
            <a:ext cx="424226"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657469" y="1884321"/>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1631889" y="1898541"/>
            <a:ext cx="453974" cy="17879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2730992" y="1886352"/>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657469" y="2119495"/>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631889" y="2119495"/>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2730992" y="2121527"/>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657470" y="2368551"/>
            <a:ext cx="335912" cy="178793"/>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31888" y="2354328"/>
            <a:ext cx="4954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871181" y="2356361"/>
            <a:ext cx="327616"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657469" y="2589672"/>
            <a:ext cx="322369"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1631889" y="2589672"/>
            <a:ext cx="444221"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871181" y="2591703"/>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657469" y="2824099"/>
            <a:ext cx="271237" cy="19748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631889" y="2824099"/>
            <a:ext cx="444221" cy="19748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2730992" y="2826131"/>
            <a:ext cx="632884" cy="195452"/>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657469" y="3059848"/>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631888" y="3059848"/>
            <a:ext cx="4954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2871181" y="3061880"/>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657469" y="3295022"/>
            <a:ext cx="322369"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631889" y="3295022"/>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871181" y="3297054"/>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Shape 52">
            <a:extLst>
              <a:ext uri="{FF2B5EF4-FFF2-40B4-BE49-F238E27FC236}">
                <a16:creationId xmlns:a16="http://schemas.microsoft.com/office/drawing/2014/main" id="{FAD4B07C-53EE-5A44-8FC3-163782468B5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60" name="Shape 53">
            <a:extLst>
              <a:ext uri="{FF2B5EF4-FFF2-40B4-BE49-F238E27FC236}">
                <a16:creationId xmlns:a16="http://schemas.microsoft.com/office/drawing/2014/main" id="{91083BC3-147A-274F-BEBA-FE86CDFB67FE}"/>
              </a:ext>
            </a:extLst>
          </p:cNvPr>
          <p:cNvSpPr txBox="1"/>
          <p:nvPr/>
        </p:nvSpPr>
        <p:spPr>
          <a:xfrm>
            <a:off x="3711831" y="1196380"/>
            <a:ext cx="8376480" cy="2665158"/>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common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probable value given the label</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FEDCA89-2BA5-3B42-AA9E-60AFD2753228}"/>
                  </a:ext>
                </a:extLst>
              </p:cNvPr>
              <p:cNvSpPr txBox="1"/>
              <p:nvPr/>
            </p:nvSpPr>
            <p:spPr>
              <a:xfrm>
                <a:off x="511657" y="4249733"/>
                <a:ext cx="2852218" cy="63158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a:rPr lang="en-US" sz="1866" i="1" kern="0" dirty="0">
                          <a:solidFill>
                            <a:srgbClr val="000000"/>
                          </a:solidFill>
                          <a:latin typeface="Cambria Math" panose="02040503050406030204" pitchFamily="18" charset="0"/>
                          <a:cs typeface="Cambria Math"/>
                          <a:sym typeface="Arial"/>
                        </a:rPr>
                        <m:t>𝑃</m:t>
                      </m:r>
                      <m:d>
                        <m:dPr>
                          <m:ctrlPr>
                            <a:rPr lang="en-US" sz="1866" i="1" kern="0" dirty="0">
                              <a:solidFill>
                                <a:srgbClr val="000000"/>
                              </a:solidFill>
                              <a:latin typeface="Cambria Math" panose="02040503050406030204" pitchFamily="18" charset="0"/>
                              <a:cs typeface="Cambria Math"/>
                              <a:sym typeface="Arial"/>
                            </a:rPr>
                          </m:ctrlPr>
                        </m:dPr>
                        <m:e>
                          <m:r>
                            <a:rPr lang="en-US" sz="1866" i="1" kern="0" spc="-7" dirty="0">
                              <a:solidFill>
                                <a:srgbClr val="000000"/>
                              </a:solidFill>
                              <a:latin typeface="Cambria Math" panose="02040503050406030204" pitchFamily="18" charset="0"/>
                              <a:cs typeface="Cambria Math"/>
                              <a:sym typeface="Arial"/>
                            </a:rPr>
                            <m:t>𝑁𝑜</m:t>
                          </m:r>
                        </m:e>
                        <m:e>
                          <m:r>
                            <a:rPr lang="en-US" sz="1866" i="1" kern="0" spc="-7" dirty="0">
                              <a:solidFill>
                                <a:srgbClr val="000000"/>
                              </a:solidFill>
                              <a:latin typeface="Cambria Math" panose="02040503050406030204" pitchFamily="18" charset="0"/>
                              <a:cs typeface="Cambria Math"/>
                              <a:sym typeface="Arial"/>
                            </a:rPr>
                            <m:t>𝐵𝑖𝑟𝑑</m:t>
                          </m:r>
                        </m:e>
                      </m:d>
                      <m:r>
                        <a:rPr lang="en-US" sz="1866" i="1" kern="0" dirty="0">
                          <a:solidFill>
                            <a:srgbClr val="000000"/>
                          </a:solidFill>
                          <a:latin typeface="Cambria Math" panose="02040503050406030204" pitchFamily="18" charset="0"/>
                          <a:cs typeface="Cambria Math"/>
                          <a:sym typeface="Arial"/>
                        </a:rPr>
                        <m:t>=</m:t>
                      </m:r>
                      <m:f>
                        <m:fPr>
                          <m:ctrlPr>
                            <a:rPr lang="en-US" sz="1866" i="1" kern="0" dirty="0">
                              <a:solidFill>
                                <a:srgbClr val="000000"/>
                              </a:solidFill>
                              <a:latin typeface="Cambria Math" panose="02040503050406030204" pitchFamily="18" charset="0"/>
                              <a:sym typeface="Arial"/>
                            </a:rPr>
                          </m:ctrlPr>
                        </m:fPr>
                        <m:num>
                          <m:r>
                            <a:rPr lang="en-US" sz="1866" i="1" kern="0" dirty="0">
                              <a:solidFill>
                                <a:srgbClr val="000000"/>
                              </a:solidFill>
                              <a:latin typeface="Cambria Math" panose="02040503050406030204" pitchFamily="18" charset="0"/>
                              <a:sym typeface="Arial"/>
                            </a:rPr>
                            <m:t>1</m:t>
                          </m:r>
                        </m:num>
                        <m:den>
                          <m:r>
                            <a:rPr lang="en-US" sz="1866" i="1" kern="0" dirty="0">
                              <a:solidFill>
                                <a:srgbClr val="000000"/>
                              </a:solidFill>
                              <a:latin typeface="Cambria Math" panose="02040503050406030204" pitchFamily="18" charset="0"/>
                              <a:sym typeface="Arial"/>
                            </a:rPr>
                            <m:t>3</m:t>
                          </m:r>
                        </m:den>
                      </m:f>
                      <m:r>
                        <a:rPr lang="en-US" sz="1866" i="1" kern="0" dirty="0">
                          <a:solidFill>
                            <a:srgbClr val="000000"/>
                          </a:solidFill>
                          <a:latin typeface="Cambria Math" panose="02040503050406030204" pitchFamily="18" charset="0"/>
                          <a:sym typeface="Arial"/>
                        </a:rPr>
                        <m:t>=</m:t>
                      </m:r>
                      <m:r>
                        <a:rPr lang="en-US" sz="1866" i="1" kern="0" spc="-133" dirty="0">
                          <a:solidFill>
                            <a:srgbClr val="000000"/>
                          </a:solidFill>
                          <a:latin typeface="Cambria Math" panose="02040503050406030204" pitchFamily="18" charset="0"/>
                          <a:cs typeface="Cambria Math"/>
                          <a:sym typeface="Arial"/>
                        </a:rPr>
                        <m:t> </m:t>
                      </m:r>
                      <m:r>
                        <a:rPr lang="en-US" sz="1866" i="1" kern="0" dirty="0">
                          <a:solidFill>
                            <a:srgbClr val="000000"/>
                          </a:solidFill>
                          <a:latin typeface="Cambria Math" panose="02040503050406030204" pitchFamily="18" charset="0"/>
                          <a:cs typeface="Cambria Math"/>
                          <a:sym typeface="Arial"/>
                        </a:rPr>
                        <m:t>0</m:t>
                      </m:r>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33</m:t>
                      </m:r>
                    </m:oMath>
                  </m:oMathPara>
                </a14:m>
                <a:endParaRPr lang="en-US" sz="1866" kern="0" dirty="0">
                  <a:solidFill>
                    <a:srgbClr val="000000"/>
                  </a:solidFill>
                  <a:latin typeface="Cambria Math"/>
                  <a:cs typeface="Cambria Math"/>
                  <a:sym typeface="Arial"/>
                </a:endParaRPr>
              </a:p>
            </p:txBody>
          </p:sp>
        </mc:Choice>
        <mc:Fallback xmlns="">
          <p:sp>
            <p:nvSpPr>
              <p:cNvPr id="61" name="TextBox 60">
                <a:extLst>
                  <a:ext uri="{FF2B5EF4-FFF2-40B4-BE49-F238E27FC236}">
                    <a16:creationId xmlns:a16="http://schemas.microsoft.com/office/drawing/2014/main" id="{5FEDCA89-2BA5-3B42-AA9E-60AFD2753228}"/>
                  </a:ext>
                </a:extLst>
              </p:cNvPr>
              <p:cNvSpPr txBox="1">
                <a:spLocks noRot="1" noChangeAspect="1" noMove="1" noResize="1" noEditPoints="1" noAdjustHandles="1" noChangeArrowheads="1" noChangeShapeType="1" noTextEdit="1"/>
              </p:cNvSpPr>
              <p:nvPr/>
            </p:nvSpPr>
            <p:spPr>
              <a:xfrm>
                <a:off x="511657" y="4249733"/>
                <a:ext cx="2852218" cy="631583"/>
              </a:xfrm>
              <a:prstGeom prst="rect">
                <a:avLst/>
              </a:prstGeom>
              <a:blipFill>
                <a:blip r:embed="rId1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13672B4-67B7-D748-BBDC-AB073A7E406B}"/>
                  </a:ext>
                </a:extLst>
              </p:cNvPr>
              <p:cNvSpPr txBox="1"/>
              <p:nvPr/>
            </p:nvSpPr>
            <p:spPr>
              <a:xfrm>
                <a:off x="511657" y="3595520"/>
                <a:ext cx="3518083" cy="63158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a:rPr lang="en-US" sz="1866" i="1" kern="0" dirty="0">
                          <a:solidFill>
                            <a:srgbClr val="000000"/>
                          </a:solidFill>
                          <a:latin typeface="Cambria Math" panose="02040503050406030204" pitchFamily="18" charset="0"/>
                          <a:cs typeface="Cambria Math"/>
                          <a:sym typeface="Arial"/>
                        </a:rPr>
                        <m:t>𝑃</m:t>
                      </m:r>
                      <m:d>
                        <m:dPr>
                          <m:ctrlPr>
                            <a:rPr lang="en-US" sz="1866" i="1" kern="0" dirty="0">
                              <a:solidFill>
                                <a:srgbClr val="000000"/>
                              </a:solidFill>
                              <a:latin typeface="Cambria Math" panose="02040503050406030204" pitchFamily="18" charset="0"/>
                              <a:cs typeface="Cambria Math"/>
                              <a:sym typeface="Arial"/>
                            </a:rPr>
                          </m:ctrlPr>
                        </m:dPr>
                        <m:e>
                          <m:r>
                            <a:rPr lang="en-US" sz="1866" i="1" kern="0" spc="-7" dirty="0">
                              <a:solidFill>
                                <a:srgbClr val="000000"/>
                              </a:solidFill>
                              <a:latin typeface="Cambria Math" panose="02040503050406030204" pitchFamily="18" charset="0"/>
                              <a:cs typeface="Cambria Math"/>
                              <a:sym typeface="Arial"/>
                            </a:rPr>
                            <m:t>𝑌𝑒𝑠</m:t>
                          </m:r>
                        </m:e>
                        <m:e>
                          <m:r>
                            <a:rPr lang="en-US" sz="1866" i="1" kern="0" spc="-7" dirty="0">
                              <a:solidFill>
                                <a:srgbClr val="000000"/>
                              </a:solidFill>
                              <a:latin typeface="Cambria Math" panose="02040503050406030204" pitchFamily="18" charset="0"/>
                              <a:cs typeface="Cambria Math"/>
                              <a:sym typeface="Arial"/>
                            </a:rPr>
                            <m:t>𝐵𝑖𝑟𝑑</m:t>
                          </m:r>
                        </m:e>
                      </m:d>
                      <m:r>
                        <a:rPr lang="en-US" sz="1866" i="1" kern="0" dirty="0">
                          <a:solidFill>
                            <a:srgbClr val="000000"/>
                          </a:solidFill>
                          <a:latin typeface="Cambria Math" panose="02040503050406030204" pitchFamily="18" charset="0"/>
                          <a:cs typeface="Cambria Math"/>
                          <a:sym typeface="Arial"/>
                        </a:rPr>
                        <m:t>=</m:t>
                      </m:r>
                      <m:f>
                        <m:fPr>
                          <m:ctrlPr>
                            <a:rPr lang="en-US" sz="1866" i="1" kern="0" dirty="0">
                              <a:solidFill>
                                <a:srgbClr val="000000"/>
                              </a:solidFill>
                              <a:latin typeface="Cambria Math" panose="02040503050406030204" pitchFamily="18" charset="0"/>
                              <a:sym typeface="Arial"/>
                            </a:rPr>
                          </m:ctrlPr>
                        </m:fPr>
                        <m:num>
                          <m:r>
                            <a:rPr lang="en-US" sz="1866" i="1" kern="0" dirty="0">
                              <a:solidFill>
                                <a:srgbClr val="000000"/>
                              </a:solidFill>
                              <a:latin typeface="Cambria Math" panose="02040503050406030204" pitchFamily="18" charset="0"/>
                              <a:sym typeface="Arial"/>
                            </a:rPr>
                            <m:t>2</m:t>
                          </m:r>
                        </m:num>
                        <m:den>
                          <m:r>
                            <a:rPr lang="en-US" sz="1866" i="1" kern="0" dirty="0">
                              <a:solidFill>
                                <a:srgbClr val="000000"/>
                              </a:solidFill>
                              <a:latin typeface="Cambria Math" panose="02040503050406030204" pitchFamily="18" charset="0"/>
                              <a:sym typeface="Arial"/>
                            </a:rPr>
                            <m:t>3</m:t>
                          </m:r>
                        </m:den>
                      </m:f>
                      <m:r>
                        <a:rPr lang="en-US" sz="1866" i="1" kern="0" dirty="0">
                          <a:solidFill>
                            <a:srgbClr val="000000"/>
                          </a:solidFill>
                          <a:latin typeface="Cambria Math" panose="02040503050406030204" pitchFamily="18" charset="0"/>
                          <a:sym typeface="Arial"/>
                        </a:rPr>
                        <m:t>=</m:t>
                      </m:r>
                      <m:r>
                        <a:rPr lang="en-US" sz="1866" i="1" kern="0" spc="-133" dirty="0">
                          <a:solidFill>
                            <a:srgbClr val="000000"/>
                          </a:solidFill>
                          <a:latin typeface="Cambria Math" panose="02040503050406030204" pitchFamily="18" charset="0"/>
                          <a:cs typeface="Cambria Math"/>
                          <a:sym typeface="Arial"/>
                        </a:rPr>
                        <m:t> </m:t>
                      </m:r>
                      <m:r>
                        <a:rPr lang="en-US" sz="1866" i="1" kern="0" dirty="0">
                          <a:solidFill>
                            <a:srgbClr val="000000"/>
                          </a:solidFill>
                          <a:latin typeface="Cambria Math" panose="02040503050406030204" pitchFamily="18" charset="0"/>
                          <a:cs typeface="Cambria Math"/>
                          <a:sym typeface="Arial"/>
                        </a:rPr>
                        <m:t>0</m:t>
                      </m:r>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66</m:t>
                      </m:r>
                    </m:oMath>
                  </m:oMathPara>
                </a14:m>
                <a:endParaRPr lang="en-US" sz="1866" kern="0" dirty="0">
                  <a:solidFill>
                    <a:srgbClr val="000000"/>
                  </a:solidFill>
                  <a:latin typeface="Cambria Math"/>
                  <a:cs typeface="Cambria Math"/>
                  <a:sym typeface="Arial"/>
                </a:endParaRPr>
              </a:p>
            </p:txBody>
          </p:sp>
        </mc:Choice>
        <mc:Fallback xmlns="">
          <p:sp>
            <p:nvSpPr>
              <p:cNvPr id="62" name="TextBox 61">
                <a:extLst>
                  <a:ext uri="{FF2B5EF4-FFF2-40B4-BE49-F238E27FC236}">
                    <a16:creationId xmlns:a16="http://schemas.microsoft.com/office/drawing/2014/main" id="{D13672B4-67B7-D748-BBDC-AB073A7E406B}"/>
                  </a:ext>
                </a:extLst>
              </p:cNvPr>
              <p:cNvSpPr txBox="1">
                <a:spLocks noRot="1" noChangeAspect="1" noMove="1" noResize="1" noEditPoints="1" noAdjustHandles="1" noChangeArrowheads="1" noChangeShapeType="1" noTextEdit="1"/>
              </p:cNvSpPr>
              <p:nvPr/>
            </p:nvSpPr>
            <p:spPr>
              <a:xfrm>
                <a:off x="511657" y="3595520"/>
                <a:ext cx="3518083" cy="631583"/>
              </a:xfrm>
              <a:prstGeom prst="rect">
                <a:avLst/>
              </a:prstGeom>
              <a:blipFill>
                <a:blip r:embed="rId1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44336F0-29F3-224F-B8A5-99D8AFF98ADF}"/>
                  </a:ext>
                </a:extLst>
              </p:cNvPr>
              <p:cNvSpPr txBox="1"/>
              <p:nvPr/>
            </p:nvSpPr>
            <p:spPr>
              <a:xfrm>
                <a:off x="511657" y="4980731"/>
                <a:ext cx="2852218" cy="37946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a:rPr lang="en-US" sz="1866" i="1" kern="0" dirty="0">
                          <a:solidFill>
                            <a:srgbClr val="000000"/>
                          </a:solidFill>
                          <a:latin typeface="Cambria Math" panose="02040503050406030204" pitchFamily="18" charset="0"/>
                          <a:cs typeface="Cambria Math"/>
                          <a:sym typeface="Arial"/>
                        </a:rPr>
                        <m:t>𝑃</m:t>
                      </m:r>
                      <m:d>
                        <m:dPr>
                          <m:ctrlPr>
                            <a:rPr lang="en-US" sz="1866" i="1" kern="0" dirty="0">
                              <a:solidFill>
                                <a:srgbClr val="000000"/>
                              </a:solidFill>
                              <a:latin typeface="Cambria Math" panose="02040503050406030204" pitchFamily="18" charset="0"/>
                              <a:cs typeface="Cambria Math"/>
                              <a:sym typeface="Arial"/>
                            </a:rPr>
                          </m:ctrlPr>
                        </m:dPr>
                        <m:e>
                          <m:r>
                            <a:rPr lang="en-US" sz="1866" i="1" kern="0" spc="-7" dirty="0">
                              <a:solidFill>
                                <a:srgbClr val="000000"/>
                              </a:solidFill>
                              <a:latin typeface="Cambria Math" panose="02040503050406030204" pitchFamily="18" charset="0"/>
                              <a:cs typeface="Cambria Math"/>
                              <a:sym typeface="Arial"/>
                            </a:rPr>
                            <m:t>𝑊</m:t>
                          </m:r>
                          <m:r>
                            <a:rPr lang="en-US" sz="1866" i="1" kern="0" spc="-7" dirty="0">
                              <a:solidFill>
                                <a:srgbClr val="000000"/>
                              </a:solidFill>
                              <a:latin typeface="Cambria Math" panose="02040503050406030204" pitchFamily="18" charset="0"/>
                              <a:cs typeface="Cambria Math"/>
                              <a:sym typeface="Arial"/>
                            </a:rPr>
                            <m:t>h</m:t>
                          </m:r>
                          <m:r>
                            <a:rPr lang="en-US" sz="1866" i="1" kern="0" spc="-7" dirty="0">
                              <a:solidFill>
                                <a:srgbClr val="000000"/>
                              </a:solidFill>
                              <a:latin typeface="Cambria Math" panose="02040503050406030204" pitchFamily="18" charset="0"/>
                              <a:cs typeface="Cambria Math"/>
                              <a:sym typeface="Arial"/>
                            </a:rPr>
                            <m:t>𝑖𝑡𝑒</m:t>
                          </m:r>
                        </m:e>
                        <m:e>
                          <m:r>
                            <a:rPr lang="en-US" sz="1866" i="1" kern="0" spc="-7" dirty="0">
                              <a:solidFill>
                                <a:srgbClr val="000000"/>
                              </a:solidFill>
                              <a:latin typeface="Cambria Math" panose="02040503050406030204" pitchFamily="18" charset="0"/>
                              <a:cs typeface="Cambria Math"/>
                              <a:sym typeface="Arial"/>
                            </a:rPr>
                            <m:t>𝑀𝑎𝑚𝑚𝑎𝑙</m:t>
                          </m:r>
                        </m:e>
                      </m:d>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1</m:t>
                      </m:r>
                    </m:oMath>
                  </m:oMathPara>
                </a14:m>
                <a:endParaRPr lang="en-US" sz="1866" kern="0" dirty="0">
                  <a:solidFill>
                    <a:srgbClr val="000000"/>
                  </a:solidFill>
                  <a:latin typeface="Cambria Math"/>
                  <a:cs typeface="Cambria Math"/>
                  <a:sym typeface="Arial"/>
                </a:endParaRPr>
              </a:p>
            </p:txBody>
          </p:sp>
        </mc:Choice>
        <mc:Fallback xmlns="">
          <p:sp>
            <p:nvSpPr>
              <p:cNvPr id="63" name="TextBox 62">
                <a:extLst>
                  <a:ext uri="{FF2B5EF4-FFF2-40B4-BE49-F238E27FC236}">
                    <a16:creationId xmlns:a16="http://schemas.microsoft.com/office/drawing/2014/main" id="{744336F0-29F3-224F-B8A5-99D8AFF98ADF}"/>
                  </a:ext>
                </a:extLst>
              </p:cNvPr>
              <p:cNvSpPr txBox="1">
                <a:spLocks noRot="1" noChangeAspect="1" noMove="1" noResize="1" noEditPoints="1" noAdjustHandles="1" noChangeArrowheads="1" noChangeShapeType="1" noTextEdit="1"/>
              </p:cNvSpPr>
              <p:nvPr/>
            </p:nvSpPr>
            <p:spPr>
              <a:xfrm>
                <a:off x="511657" y="4980731"/>
                <a:ext cx="2852218" cy="379463"/>
              </a:xfrm>
              <a:prstGeom prst="rect">
                <a:avLst/>
              </a:prstGeom>
              <a:blipFill>
                <a:blip r:embed="rId1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50B4AB0-D77E-AE4D-A8A6-33DDB94C30B1}"/>
                  </a:ext>
                </a:extLst>
              </p:cNvPr>
              <p:cNvSpPr txBox="1"/>
              <p:nvPr/>
            </p:nvSpPr>
            <p:spPr>
              <a:xfrm>
                <a:off x="511657" y="5474220"/>
                <a:ext cx="2852218" cy="37946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a:rPr lang="en-US" sz="1866" i="1" kern="0" dirty="0">
                          <a:solidFill>
                            <a:srgbClr val="000000"/>
                          </a:solidFill>
                          <a:latin typeface="Cambria Math" panose="02040503050406030204" pitchFamily="18" charset="0"/>
                          <a:cs typeface="Cambria Math"/>
                          <a:sym typeface="Arial"/>
                        </a:rPr>
                        <m:t>𝑃</m:t>
                      </m:r>
                      <m:d>
                        <m:dPr>
                          <m:ctrlPr>
                            <a:rPr lang="en-US" sz="1866" i="1" kern="0" dirty="0">
                              <a:solidFill>
                                <a:srgbClr val="000000"/>
                              </a:solidFill>
                              <a:latin typeface="Cambria Math" panose="02040503050406030204" pitchFamily="18" charset="0"/>
                              <a:cs typeface="Cambria Math"/>
                              <a:sym typeface="Arial"/>
                            </a:rPr>
                          </m:ctrlPr>
                        </m:dPr>
                        <m:e>
                          <m:r>
                            <a:rPr lang="en-US" sz="1866" i="1" kern="0" spc="-7" dirty="0">
                              <a:solidFill>
                                <a:srgbClr val="000000"/>
                              </a:solidFill>
                              <a:latin typeface="Cambria Math" panose="02040503050406030204" pitchFamily="18" charset="0"/>
                              <a:cs typeface="Cambria Math"/>
                              <a:sym typeface="Arial"/>
                            </a:rPr>
                            <m:t>𝐵𝑟𝑜𝑤𝑛</m:t>
                          </m:r>
                        </m:e>
                        <m:e>
                          <m:r>
                            <a:rPr lang="en-US" sz="1866" i="1" kern="0" spc="-7" dirty="0">
                              <a:solidFill>
                                <a:srgbClr val="000000"/>
                              </a:solidFill>
                              <a:latin typeface="Cambria Math" panose="02040503050406030204" pitchFamily="18" charset="0"/>
                              <a:cs typeface="Cambria Math"/>
                              <a:sym typeface="Arial"/>
                            </a:rPr>
                            <m:t>𝑀𝑎𝑚𝑚𝑎𝑙</m:t>
                          </m:r>
                        </m:e>
                      </m:d>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0</m:t>
                      </m:r>
                    </m:oMath>
                  </m:oMathPara>
                </a14:m>
                <a:endParaRPr lang="en-US" sz="1866" kern="0" dirty="0">
                  <a:solidFill>
                    <a:srgbClr val="000000"/>
                  </a:solidFill>
                  <a:latin typeface="Cambria Math"/>
                  <a:cs typeface="Cambria Math"/>
                  <a:sym typeface="Arial"/>
                </a:endParaRPr>
              </a:p>
            </p:txBody>
          </p:sp>
        </mc:Choice>
        <mc:Fallback xmlns="">
          <p:sp>
            <p:nvSpPr>
              <p:cNvPr id="64" name="TextBox 63">
                <a:extLst>
                  <a:ext uri="{FF2B5EF4-FFF2-40B4-BE49-F238E27FC236}">
                    <a16:creationId xmlns:a16="http://schemas.microsoft.com/office/drawing/2014/main" id="{050B4AB0-D77E-AE4D-A8A6-33DDB94C30B1}"/>
                  </a:ext>
                </a:extLst>
              </p:cNvPr>
              <p:cNvSpPr txBox="1">
                <a:spLocks noRot="1" noChangeAspect="1" noMove="1" noResize="1" noEditPoints="1" noAdjustHandles="1" noChangeArrowheads="1" noChangeShapeType="1" noTextEdit="1"/>
              </p:cNvSpPr>
              <p:nvPr/>
            </p:nvSpPr>
            <p:spPr>
              <a:xfrm>
                <a:off x="511657" y="5474220"/>
                <a:ext cx="2852218" cy="379463"/>
              </a:xfrm>
              <a:prstGeom prst="rect">
                <a:avLst/>
              </a:prstGeom>
              <a:blipFill>
                <a:blip r:embed="rId19"/>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703997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p:nvPr/>
        </p:nvSpPr>
        <p:spPr>
          <a:xfrm>
            <a:off x="565990" y="1643745"/>
            <a:ext cx="975233" cy="226877"/>
          </a:xfrm>
          <a:custGeom>
            <a:avLst/>
            <a:gdLst/>
            <a:ahLst/>
            <a:cxnLst/>
            <a:rect l="l" t="t" r="r" b="b"/>
            <a:pathLst>
              <a:path w="731519" h="170180">
                <a:moveTo>
                  <a:pt x="0" y="170167"/>
                </a:moveTo>
                <a:lnTo>
                  <a:pt x="731024" y="170167"/>
                </a:lnTo>
                <a:lnTo>
                  <a:pt x="731024" y="0"/>
                </a:lnTo>
                <a:lnTo>
                  <a:pt x="0" y="0"/>
                </a:lnTo>
                <a:lnTo>
                  <a:pt x="0" y="170167"/>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1540562" y="1643745"/>
            <a:ext cx="975233" cy="226877"/>
          </a:xfrm>
          <a:custGeom>
            <a:avLst/>
            <a:gdLst/>
            <a:ahLst/>
            <a:cxnLst/>
            <a:rect l="l" t="t" r="r" b="b"/>
            <a:pathLst>
              <a:path w="731519" h="170180">
                <a:moveTo>
                  <a:pt x="0" y="170167"/>
                </a:moveTo>
                <a:lnTo>
                  <a:pt x="731024" y="170167"/>
                </a:lnTo>
                <a:lnTo>
                  <a:pt x="731024" y="0"/>
                </a:lnTo>
                <a:lnTo>
                  <a:pt x="0" y="0"/>
                </a:lnTo>
                <a:lnTo>
                  <a:pt x="0" y="170167"/>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2515119" y="1643745"/>
            <a:ext cx="975233" cy="226877"/>
          </a:xfrm>
          <a:custGeom>
            <a:avLst/>
            <a:gdLst/>
            <a:ahLst/>
            <a:cxnLst/>
            <a:rect l="l" t="t" r="r" b="b"/>
            <a:pathLst>
              <a:path w="731519" h="170180">
                <a:moveTo>
                  <a:pt x="0" y="170167"/>
                </a:moveTo>
                <a:lnTo>
                  <a:pt x="731024" y="170167"/>
                </a:lnTo>
                <a:lnTo>
                  <a:pt x="731024" y="0"/>
                </a:lnTo>
                <a:lnTo>
                  <a:pt x="0" y="0"/>
                </a:lnTo>
                <a:lnTo>
                  <a:pt x="0" y="170167"/>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565990" y="1870505"/>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1540562" y="1870505"/>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515119" y="1870505"/>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565990" y="237302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1540562" y="237302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515119" y="237302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565990" y="2875367"/>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540562" y="2875367"/>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2515119" y="2875367"/>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565990" y="3377714"/>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540562" y="3377714"/>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2515119" y="3377714"/>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565990" y="388006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540562" y="388006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515119" y="3880060"/>
            <a:ext cx="975233" cy="251427"/>
          </a:xfrm>
          <a:custGeom>
            <a:avLst/>
            <a:gdLst/>
            <a:ahLst/>
            <a:cxnLst/>
            <a:rect l="l" t="t" r="r" b="b"/>
            <a:pathLst>
              <a:path w="731519" h="188594">
                <a:moveTo>
                  <a:pt x="0" y="188417"/>
                </a:moveTo>
                <a:lnTo>
                  <a:pt x="731024" y="188417"/>
                </a:lnTo>
                <a:lnTo>
                  <a:pt x="731024" y="0"/>
                </a:lnTo>
                <a:lnTo>
                  <a:pt x="0" y="0"/>
                </a:lnTo>
                <a:lnTo>
                  <a:pt x="0" y="18841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0" name="object 20"/>
          <p:cNvGraphicFramePr>
            <a:graphicFrameLocks noGrp="1"/>
          </p:cNvGraphicFramePr>
          <p:nvPr/>
        </p:nvGraphicFramePr>
        <p:xfrm>
          <a:off x="565991" y="1626799"/>
          <a:ext cx="2925697" cy="2504445"/>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60739">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34156">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1"/>
                  </a:ext>
                </a:extLst>
              </a:tr>
              <a:tr h="251325">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2"/>
                  </a:ext>
                </a:extLst>
              </a:tr>
              <a:tr h="251190">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3"/>
                  </a:ext>
                </a:extLst>
              </a:tr>
              <a:tr h="251155">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4"/>
                  </a:ext>
                </a:extLst>
              </a:tr>
              <a:tr h="251190">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5"/>
                  </a:ext>
                </a:extLst>
              </a:tr>
              <a:tr h="251155">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6"/>
                  </a:ext>
                </a:extLst>
              </a:tr>
              <a:tr h="251190">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7"/>
                  </a:ext>
                </a:extLst>
              </a:tr>
              <a:tr h="251155">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8"/>
                  </a:ext>
                </a:extLst>
              </a:tr>
              <a:tr h="251190">
                <a:tc>
                  <a:txBody>
                    <a:bodyPr/>
                    <a:lstStyle/>
                    <a:p>
                      <a:pPr>
                        <a:lnSpc>
                          <a:spcPct val="100000"/>
                        </a:lnSpc>
                      </a:pPr>
                      <a:endParaRPr sz="15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9"/>
                  </a:ext>
                </a:extLst>
              </a:tr>
            </a:tbl>
          </a:graphicData>
        </a:graphic>
      </p:graphicFrame>
      <p:sp>
        <p:nvSpPr>
          <p:cNvPr id="21" name="object 21"/>
          <p:cNvSpPr/>
          <p:nvPr/>
        </p:nvSpPr>
        <p:spPr>
          <a:xfrm>
            <a:off x="687946" y="1652196"/>
            <a:ext cx="792274"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1853788" y="1652196"/>
            <a:ext cx="416911" cy="19504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2826483" y="1652196"/>
            <a:ext cx="424226" cy="195045"/>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657469" y="1889062"/>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31889" y="1903282"/>
            <a:ext cx="453974" cy="17879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2730992" y="1891094"/>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657469" y="2139912"/>
            <a:ext cx="271237" cy="197484"/>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1631889" y="2154135"/>
            <a:ext cx="490545" cy="17919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2730992" y="2141944"/>
            <a:ext cx="632884" cy="195452"/>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657469" y="2391747"/>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631889" y="2391747"/>
            <a:ext cx="444221"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2730992" y="2393777"/>
            <a:ext cx="632884" cy="19504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657470" y="2657057"/>
            <a:ext cx="335912" cy="178793"/>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631888" y="2642835"/>
            <a:ext cx="495421"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71181" y="2644865"/>
            <a:ext cx="327616"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57469" y="2907909"/>
            <a:ext cx="262093" cy="179198"/>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631888" y="2893686"/>
            <a:ext cx="495421" cy="197484"/>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871181" y="2895718"/>
            <a:ext cx="327616" cy="195452"/>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657469" y="3145521"/>
            <a:ext cx="322369" cy="19707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631889" y="3145521"/>
            <a:ext cx="444221"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2871181" y="3147552"/>
            <a:ext cx="327616"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657469" y="3396608"/>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631889" y="3396608"/>
            <a:ext cx="444221" cy="19707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2730992" y="3398641"/>
            <a:ext cx="632884" cy="19504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657469" y="3648204"/>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631888" y="3648204"/>
            <a:ext cx="495421" cy="197078"/>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2871181" y="3650237"/>
            <a:ext cx="327616"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57469" y="3899294"/>
            <a:ext cx="322369" cy="197077"/>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631889" y="3899294"/>
            <a:ext cx="444221" cy="19707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871181" y="3901326"/>
            <a:ext cx="327616" cy="195047"/>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Shape 52">
            <a:extLst>
              <a:ext uri="{FF2B5EF4-FFF2-40B4-BE49-F238E27FC236}">
                <a16:creationId xmlns:a16="http://schemas.microsoft.com/office/drawing/2014/main" id="{3F3ACA18-A8AA-F347-AEE7-C6E373B34777}"/>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61" name="Shape 53">
            <a:extLst>
              <a:ext uri="{FF2B5EF4-FFF2-40B4-BE49-F238E27FC236}">
                <a16:creationId xmlns:a16="http://schemas.microsoft.com/office/drawing/2014/main" id="{AAC62D53-3E62-7843-9C25-B5E0C4ADFA34}"/>
              </a:ext>
            </a:extLst>
          </p:cNvPr>
          <p:cNvSpPr txBox="1"/>
          <p:nvPr/>
        </p:nvSpPr>
        <p:spPr>
          <a:xfrm>
            <a:off x="3711831" y="1196379"/>
            <a:ext cx="8376480" cy="3475841"/>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common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probable value given the label</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Add a new instance for each possible value</a:t>
            </a:r>
          </a:p>
        </p:txBody>
      </p:sp>
    </p:spTree>
    <p:extLst>
      <p:ext uri="{BB962C8B-B14F-4D97-AF65-F5344CB8AC3E}">
        <p14:creationId xmlns:p14="http://schemas.microsoft.com/office/powerpoint/2010/main" val="35220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p:pic>
        <p:nvPicPr>
          <p:cNvPr id="9" name="Picture 2">
            <a:extLst>
              <a:ext uri="{FF2B5EF4-FFF2-40B4-BE49-F238E27FC236}">
                <a16:creationId xmlns:a16="http://schemas.microsoft.com/office/drawing/2014/main" id="{DB5F9265-FFFA-FCA9-C52A-93633097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812" y="340041"/>
            <a:ext cx="5714064" cy="3467509"/>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266FA57-0519-346E-351F-5AC5D632113B}"/>
              </a:ext>
            </a:extLst>
          </p:cNvPr>
          <p:cNvSpPr txBox="1"/>
          <p:nvPr/>
        </p:nvSpPr>
        <p:spPr>
          <a:xfrm>
            <a:off x="502677" y="3933850"/>
            <a:ext cx="11601199" cy="2554545"/>
          </a:xfrm>
          <a:prstGeom prst="rect">
            <a:avLst/>
          </a:prstGeom>
          <a:noFill/>
        </p:spPr>
        <p:txBody>
          <a:bodyPr wrap="square">
            <a:spAutoFit/>
          </a:bodyPr>
          <a:lstStyle/>
          <a:p>
            <a:pPr algn="just"/>
            <a:r>
              <a:rPr lang="en-US" b="1" i="0" dirty="0">
                <a:solidFill>
                  <a:srgbClr val="333333"/>
                </a:solidFill>
                <a:effectLst/>
                <a:latin typeface="inter-bold"/>
              </a:rPr>
              <a:t>P(A|B) is Posterior probability</a:t>
            </a:r>
            <a:r>
              <a:rPr lang="en-US" b="0" i="0" dirty="0">
                <a:solidFill>
                  <a:srgbClr val="333333"/>
                </a:solidFill>
                <a:effectLst/>
                <a:latin typeface="inter-regular"/>
              </a:rPr>
              <a:t>: Probability of hypothesis A on the observed event B.</a:t>
            </a:r>
            <a:endParaRPr lang="tr-TR"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1" i="0" dirty="0">
                <a:solidFill>
                  <a:srgbClr val="333333"/>
                </a:solidFill>
                <a:effectLst/>
                <a:latin typeface="inter-bold"/>
              </a:rPr>
              <a:t>P(B|A) is Likelihood probability</a:t>
            </a:r>
            <a:r>
              <a:rPr lang="en-US" b="0" i="0" dirty="0">
                <a:solidFill>
                  <a:srgbClr val="333333"/>
                </a:solidFill>
                <a:effectLst/>
                <a:latin typeface="inter-regular"/>
              </a:rPr>
              <a:t>: Probability of the evidence given that the probability of a hypothesis is true.</a:t>
            </a:r>
            <a:br>
              <a:rPr lang="tr-TR" b="0" i="0" dirty="0">
                <a:solidFill>
                  <a:srgbClr val="333333"/>
                </a:solidFill>
                <a:effectLst/>
                <a:latin typeface="inter-regular"/>
              </a:rPr>
            </a:br>
            <a:endParaRPr lang="tr-TR" b="0" i="0" dirty="0">
              <a:solidFill>
                <a:srgbClr val="333333"/>
              </a:solidFill>
              <a:effectLst/>
              <a:latin typeface="inter-regular"/>
            </a:endParaRPr>
          </a:p>
          <a:p>
            <a:pPr algn="just"/>
            <a:r>
              <a:rPr lang="en-US" b="1" i="0" dirty="0">
                <a:solidFill>
                  <a:srgbClr val="333333"/>
                </a:solidFill>
                <a:effectLst/>
                <a:latin typeface="inter-bold"/>
              </a:rPr>
              <a:t>P(A) is Prior Probability</a:t>
            </a:r>
            <a:r>
              <a:rPr lang="en-US" b="0" i="0" dirty="0">
                <a:solidFill>
                  <a:srgbClr val="333333"/>
                </a:solidFill>
                <a:effectLst/>
                <a:latin typeface="inter-regular"/>
              </a:rPr>
              <a:t>: Probability of hypothesis before observing the evidence.</a:t>
            </a:r>
            <a:endParaRPr lang="tr-TR"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1" i="0" dirty="0">
                <a:solidFill>
                  <a:srgbClr val="333333"/>
                </a:solidFill>
                <a:effectLst/>
                <a:latin typeface="inter-bold"/>
              </a:rPr>
              <a:t>P(B) is Marginal Probability</a:t>
            </a:r>
            <a:r>
              <a:rPr lang="en-US" b="0" i="0" dirty="0">
                <a:solidFill>
                  <a:srgbClr val="333333"/>
                </a:solidFill>
                <a:effectLst/>
                <a:latin typeface="inter-regular"/>
              </a:rPr>
              <a:t>: Probability of Evidence.</a:t>
            </a:r>
          </a:p>
          <a:p>
            <a:pPr algn="just"/>
            <a:endParaRPr lang="en-US" b="0" i="0" dirty="0">
              <a:solidFill>
                <a:srgbClr val="333333"/>
              </a:solidFill>
              <a:effectLst/>
              <a:latin typeface="inter-regular"/>
            </a:endParaRPr>
          </a:p>
        </p:txBody>
      </p:sp>
    </p:spTree>
    <p:extLst>
      <p:ext uri="{BB962C8B-B14F-4D97-AF65-F5344CB8AC3E}">
        <p14:creationId xmlns:p14="http://schemas.microsoft.com/office/powerpoint/2010/main" val="5253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object 16"/>
          <p:cNvSpPr/>
          <p:nvPr/>
        </p:nvSpPr>
        <p:spPr>
          <a:xfrm>
            <a:off x="565990"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540562"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515119"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565990"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40562"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2515119"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65990"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540562"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15119"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565990"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1540562"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2515119"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8" name="object 28"/>
          <p:cNvGraphicFramePr>
            <a:graphicFrameLocks noGrp="1"/>
          </p:cNvGraphicFramePr>
          <p:nvPr/>
        </p:nvGraphicFramePr>
        <p:xfrm>
          <a:off x="565991" y="1621889"/>
          <a:ext cx="2925697" cy="1897127"/>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56675">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21882">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1"/>
                  </a:ext>
                </a:extLst>
              </a:tr>
              <a:tr h="243351">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3513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5"/>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6"/>
                  </a:ext>
                </a:extLst>
              </a:tr>
              <a:tr h="235037">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9" name="object 29"/>
          <p:cNvSpPr/>
          <p:nvPr/>
        </p:nvSpPr>
        <p:spPr>
          <a:xfrm>
            <a:off x="687946" y="1650603"/>
            <a:ext cx="792274"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853788" y="1650603"/>
            <a:ext cx="416911"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2826483" y="1650603"/>
            <a:ext cx="424226"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657469" y="1884321"/>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631889" y="1886352"/>
            <a:ext cx="150347" cy="1950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730992" y="1886352"/>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657469" y="2119495"/>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631889" y="2119495"/>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730992" y="2121527"/>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657469" y="2356361"/>
            <a:ext cx="150348" cy="1950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631888" y="2354328"/>
            <a:ext cx="495421" cy="197077"/>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871181" y="2356361"/>
            <a:ext cx="327616" cy="19504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57469" y="2589672"/>
            <a:ext cx="322369" cy="197078"/>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631889" y="2589672"/>
            <a:ext cx="444221"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2871181" y="2591703"/>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57469" y="2824099"/>
            <a:ext cx="271237" cy="197484"/>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631889" y="2824099"/>
            <a:ext cx="444221" cy="19748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730992" y="2826131"/>
            <a:ext cx="632884" cy="19545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657469" y="3059848"/>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1631888" y="3059848"/>
            <a:ext cx="495421" cy="19707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2871181" y="3061880"/>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657469" y="3295022"/>
            <a:ext cx="322369" cy="19707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631889" y="3295022"/>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871181" y="3297054"/>
            <a:ext cx="327616" cy="19504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536378" y="1878564"/>
            <a:ext cx="3027286" cy="268358"/>
          </a:xfrm>
          <a:custGeom>
            <a:avLst/>
            <a:gdLst/>
            <a:ahLst/>
            <a:cxnLst/>
            <a:rect l="l" t="t" r="r" b="b"/>
            <a:pathLst>
              <a:path w="2270760" h="201294">
                <a:moveTo>
                  <a:pt x="0" y="201167"/>
                </a:moveTo>
                <a:lnTo>
                  <a:pt x="2270760" y="201167"/>
                </a:lnTo>
                <a:lnTo>
                  <a:pt x="2270760" y="0"/>
                </a:lnTo>
                <a:lnTo>
                  <a:pt x="0" y="0"/>
                </a:lnTo>
                <a:lnTo>
                  <a:pt x="0" y="201167"/>
                </a:lnTo>
                <a:close/>
              </a:path>
            </a:pathLst>
          </a:custGeom>
          <a:solidFill>
            <a:srgbClr val="FFFFFF">
              <a:alpha val="87057"/>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Shape 52">
            <a:extLst>
              <a:ext uri="{FF2B5EF4-FFF2-40B4-BE49-F238E27FC236}">
                <a16:creationId xmlns:a16="http://schemas.microsoft.com/office/drawing/2014/main" id="{B2F3F7F7-1211-484C-9061-D413E95EBBDF}"/>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68" name="Shape 53">
            <a:extLst>
              <a:ext uri="{FF2B5EF4-FFF2-40B4-BE49-F238E27FC236}">
                <a16:creationId xmlns:a16="http://schemas.microsoft.com/office/drawing/2014/main" id="{6443F832-B414-8D47-BD2C-516E8F6DEFBA}"/>
              </a:ext>
            </a:extLst>
          </p:cNvPr>
          <p:cNvSpPr txBox="1"/>
          <p:nvPr/>
        </p:nvSpPr>
        <p:spPr>
          <a:xfrm>
            <a:off x="3711831" y="1196379"/>
            <a:ext cx="8376480" cy="4607193"/>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common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probable value given the label</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Add a new instance for each possible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Leave them unknown, but discard the sample when evaluating the gain of that attribute</a:t>
            </a:r>
          </a:p>
          <a:p>
            <a:pPr defTabSz="1219078" latinLnBrk="0"/>
            <a:r>
              <a:rPr lang="en-US" sz="2266" kern="0" dirty="0">
                <a:solidFill>
                  <a:srgbClr val="000000"/>
                </a:solidFill>
                <a:latin typeface="Arial"/>
                <a:cs typeface="Arial"/>
                <a:sym typeface="Arial"/>
              </a:rPr>
              <a:t>    (if the attribute is chosen for splitting, send the instances    </a:t>
            </a:r>
          </a:p>
          <a:p>
            <a:pPr defTabSz="1219078" latinLnBrk="0"/>
            <a:r>
              <a:rPr lang="en-US" sz="2266" kern="0" dirty="0">
                <a:solidFill>
                  <a:srgbClr val="000000"/>
                </a:solidFill>
                <a:latin typeface="Arial"/>
                <a:cs typeface="Arial"/>
                <a:sym typeface="Arial"/>
              </a:rPr>
              <a:t>    with unknown values to all children)</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4AD36B2-A930-BB45-94CF-DD8C56F4C124}"/>
                  </a:ext>
                </a:extLst>
              </p:cNvPr>
              <p:cNvSpPr txBox="1"/>
              <p:nvPr/>
            </p:nvSpPr>
            <p:spPr>
              <a:xfrm>
                <a:off x="52202" y="4674653"/>
                <a:ext cx="3951953" cy="787139"/>
              </a:xfrm>
              <a:prstGeom prst="rect">
                <a:avLst/>
              </a:prstGeom>
              <a:noFill/>
            </p:spPr>
            <p:txBody>
              <a:bodyPr wrap="square" rtlCol="0">
                <a:spAutoFit/>
              </a:bodyPr>
              <a:lstStyle/>
              <a:p>
                <a:pPr defTabSz="1219078" latinLnBrk="0"/>
                <a:r>
                  <a:rPr lang="en-US" sz="1866" kern="0" dirty="0">
                    <a:solidFill>
                      <a:srgbClr val="000000"/>
                    </a:solidFill>
                    <a:latin typeface="Arial"/>
                    <a:cs typeface="Cambria Math"/>
                    <a:sym typeface="Arial"/>
                  </a:rPr>
                  <a:t>gain</a:t>
                </a:r>
                <a14:m>
                  <m:oMath xmlns:m="http://schemas.openxmlformats.org/officeDocument/2006/math">
                    <m:d>
                      <m:dPr>
                        <m:ctrlPr>
                          <a:rPr lang="en-US" sz="1866" i="1" kern="0" dirty="0">
                            <a:solidFill>
                              <a:srgbClr val="000000"/>
                            </a:solidFill>
                            <a:latin typeface="Cambria Math" panose="02040503050406030204" pitchFamily="18" charset="0"/>
                            <a:cs typeface="Cambria Math"/>
                            <a:sym typeface="Arial"/>
                          </a:rPr>
                        </m:ctrlPr>
                      </m:dPr>
                      <m:e>
                        <m:r>
                          <a:rPr lang="en-US" sz="1866" i="1" kern="0" spc="-7" dirty="0">
                            <a:solidFill>
                              <a:srgbClr val="000000"/>
                            </a:solidFill>
                            <a:latin typeface="Cambria Math" panose="02040503050406030204" pitchFamily="18" charset="0"/>
                            <a:cs typeface="Cambria Math"/>
                            <a:sym typeface="Arial"/>
                          </a:rPr>
                          <m:t>𝑋</m:t>
                        </m:r>
                      </m:e>
                      <m:e>
                        <m:r>
                          <a:rPr lang="en-US" sz="1866" i="1" kern="0" spc="-7" dirty="0">
                            <a:solidFill>
                              <a:srgbClr val="000000"/>
                            </a:solidFill>
                            <a:latin typeface="Cambria Math" panose="02040503050406030204" pitchFamily="18" charset="0"/>
                            <a:cs typeface="Cambria Math"/>
                            <a:sym typeface="Arial"/>
                          </a:rPr>
                          <m:t>𝑐𝑜𝑙𝑜𝑟</m:t>
                        </m:r>
                      </m:e>
                    </m:d>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0</m:t>
                    </m:r>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985</m:t>
                    </m:r>
                    <m:r>
                      <a:rPr lang="en-US" sz="1866" i="1" kern="0" dirty="0">
                        <a:solidFill>
                          <a:srgbClr val="000000"/>
                        </a:solidFill>
                        <a:latin typeface="Cambria Math" panose="02040503050406030204" pitchFamily="18" charset="0"/>
                        <a:cs typeface="Cambria Math"/>
                        <a:sym typeface="Arial"/>
                      </a:rPr>
                      <m:t>−</m:t>
                    </m:r>
                    <m:f>
                      <m:fPr>
                        <m:ctrlPr>
                          <a:rPr lang="en-US" sz="1866" i="1" kern="0" dirty="0">
                            <a:solidFill>
                              <a:srgbClr val="000000"/>
                            </a:solidFill>
                            <a:latin typeface="Cambria Math" panose="02040503050406030204" pitchFamily="18" charset="0"/>
                            <a:sym typeface="Arial"/>
                          </a:rPr>
                        </m:ctrlPr>
                      </m:fPr>
                      <m:num>
                        <m:r>
                          <a:rPr lang="en-US" sz="1866" i="1" kern="0" dirty="0">
                            <a:solidFill>
                              <a:srgbClr val="000000"/>
                            </a:solidFill>
                            <a:latin typeface="Cambria Math" panose="02040503050406030204" pitchFamily="18" charset="0"/>
                            <a:sym typeface="Arial"/>
                          </a:rPr>
                          <m:t>2</m:t>
                        </m:r>
                      </m:num>
                      <m:den>
                        <m:r>
                          <a:rPr lang="en-US" sz="1866" i="1" kern="0" dirty="0">
                            <a:solidFill>
                              <a:srgbClr val="000000"/>
                            </a:solidFill>
                            <a:latin typeface="Cambria Math" panose="02040503050406030204" pitchFamily="18" charset="0"/>
                            <a:sym typeface="Arial"/>
                          </a:rPr>
                          <m:t>6</m:t>
                        </m:r>
                      </m:den>
                    </m:f>
                    <m:r>
                      <a:rPr lang="en-US" sz="1866" i="1" kern="0" dirty="0">
                        <a:solidFill>
                          <a:srgbClr val="000000"/>
                        </a:solidFill>
                        <a:latin typeface="Cambria Math" panose="02040503050406030204" pitchFamily="18" charset="0"/>
                        <a:ea typeface="Cambria Math" panose="02040503050406030204" pitchFamily="18" charset="0"/>
                        <a:sym typeface="Arial"/>
                      </a:rPr>
                      <m:t>∙</m:t>
                    </m:r>
                    <m:r>
                      <a:rPr lang="en-US" sz="1866" i="1" kern="0" dirty="0">
                        <a:solidFill>
                          <a:srgbClr val="000000"/>
                        </a:solidFill>
                        <a:latin typeface="Cambria Math" panose="02040503050406030204" pitchFamily="18" charset="0"/>
                        <a:ea typeface="Cambria Math" panose="02040503050406030204" pitchFamily="18" charset="0"/>
                        <a:sym typeface="Arial"/>
                      </a:rPr>
                      <m:t>0</m:t>
                    </m:r>
                    <m:r>
                      <a:rPr lang="en-US" sz="1866" i="1" kern="0" dirty="0">
                        <a:solidFill>
                          <a:srgbClr val="000000"/>
                        </a:solidFill>
                        <a:latin typeface="Cambria Math" panose="02040503050406030204" pitchFamily="18" charset="0"/>
                        <a:ea typeface="Cambria Math" panose="02040503050406030204" pitchFamily="18" charset="0"/>
                        <a:sym typeface="Arial"/>
                      </a:rPr>
                      <m:t>−</m:t>
                    </m:r>
                    <m:f>
                      <m:fPr>
                        <m:ctrlPr>
                          <a:rPr lang="en-US" sz="1866" i="1" kern="0" dirty="0">
                            <a:solidFill>
                              <a:srgbClr val="000000"/>
                            </a:solidFill>
                            <a:latin typeface="Cambria Math" panose="02040503050406030204" pitchFamily="18" charset="0"/>
                            <a:ea typeface="Cambria Math" panose="02040503050406030204" pitchFamily="18" charset="0"/>
                            <a:sym typeface="Arial"/>
                          </a:rPr>
                        </m:ctrlPr>
                      </m:fPr>
                      <m:num>
                        <m:r>
                          <a:rPr lang="en-US" sz="1866" i="1" kern="0" dirty="0">
                            <a:solidFill>
                              <a:srgbClr val="000000"/>
                            </a:solidFill>
                            <a:latin typeface="Cambria Math" panose="02040503050406030204" pitchFamily="18" charset="0"/>
                            <a:ea typeface="Cambria Math" panose="02040503050406030204" pitchFamily="18" charset="0"/>
                            <a:sym typeface="Arial"/>
                          </a:rPr>
                          <m:t>4</m:t>
                        </m:r>
                      </m:num>
                      <m:den>
                        <m:r>
                          <a:rPr lang="en-US" sz="1866" i="1" kern="0" dirty="0">
                            <a:solidFill>
                              <a:srgbClr val="000000"/>
                            </a:solidFill>
                            <a:latin typeface="Cambria Math" panose="02040503050406030204" pitchFamily="18" charset="0"/>
                            <a:ea typeface="Cambria Math" panose="02040503050406030204" pitchFamily="18" charset="0"/>
                            <a:sym typeface="Arial"/>
                          </a:rPr>
                          <m:t>6</m:t>
                        </m:r>
                      </m:den>
                    </m:f>
                    <m:r>
                      <a:rPr lang="en-US" sz="1866" i="1" kern="0" dirty="0">
                        <a:solidFill>
                          <a:srgbClr val="000000"/>
                        </a:solidFill>
                        <a:latin typeface="Cambria Math" panose="02040503050406030204" pitchFamily="18" charset="0"/>
                        <a:ea typeface="Cambria Math" panose="02040503050406030204" pitchFamily="18" charset="0"/>
                        <a:sym typeface="Arial"/>
                      </a:rPr>
                      <m:t>∙</m:t>
                    </m:r>
                    <m:r>
                      <a:rPr lang="en-US" sz="1866" i="1" kern="0" dirty="0">
                        <a:solidFill>
                          <a:srgbClr val="000000"/>
                        </a:solidFill>
                        <a:latin typeface="Cambria Math" panose="02040503050406030204" pitchFamily="18" charset="0"/>
                        <a:ea typeface="Cambria Math" panose="02040503050406030204" pitchFamily="18" charset="0"/>
                        <a:sym typeface="Arial"/>
                      </a:rPr>
                      <m:t>1</m:t>
                    </m:r>
                  </m:oMath>
                </a14:m>
                <a:endParaRPr lang="en-US" sz="1866" i="1" kern="0" dirty="0">
                  <a:solidFill>
                    <a:srgbClr val="000000"/>
                  </a:solidFill>
                  <a:latin typeface="Cambria Math" panose="02040503050406030204" pitchFamily="18" charset="0"/>
                  <a:ea typeface="Cambria Math" panose="02040503050406030204" pitchFamily="18" charset="0"/>
                  <a:cs typeface="Arial"/>
                  <a:sym typeface="Arial"/>
                </a:endParaRPr>
              </a:p>
              <a:p>
                <a:pPr algn="ctr" defTabSz="1219078" latinLnBrk="0"/>
                <a:r>
                  <a:rPr lang="en-US" sz="1866" kern="0" dirty="0">
                    <a:solidFill>
                      <a:srgbClr val="000000"/>
                    </a:solidFill>
                    <a:latin typeface="Arial"/>
                    <a:cs typeface="Arial"/>
                    <a:sym typeface="Arial"/>
                  </a:rPr>
                  <a:t>  </a:t>
                </a:r>
                <a14:m>
                  <m:oMath xmlns:m="http://schemas.openxmlformats.org/officeDocument/2006/math">
                    <m:r>
                      <a:rPr lang="en-US" sz="1866" i="1" kern="0" dirty="0">
                        <a:solidFill>
                          <a:srgbClr val="000000"/>
                        </a:solidFill>
                        <a:latin typeface="Cambria Math" panose="02040503050406030204" pitchFamily="18" charset="0"/>
                        <a:sym typeface="Arial"/>
                      </a:rPr>
                      <m:t>=</m:t>
                    </m:r>
                    <m:r>
                      <a:rPr lang="en-US" sz="1866" i="1" kern="0" spc="-133" dirty="0">
                        <a:solidFill>
                          <a:srgbClr val="000000"/>
                        </a:solidFill>
                        <a:latin typeface="Cambria Math" panose="02040503050406030204" pitchFamily="18" charset="0"/>
                        <a:cs typeface="Cambria Math"/>
                        <a:sym typeface="Arial"/>
                      </a:rPr>
                      <m:t> </m:t>
                    </m:r>
                    <m:r>
                      <a:rPr lang="en-US" sz="1866" i="1" kern="0" dirty="0">
                        <a:solidFill>
                          <a:srgbClr val="000000"/>
                        </a:solidFill>
                        <a:latin typeface="Cambria Math" panose="02040503050406030204" pitchFamily="18" charset="0"/>
                        <a:cs typeface="Cambria Math"/>
                        <a:sym typeface="Arial"/>
                      </a:rPr>
                      <m:t>0</m:t>
                    </m:r>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cs typeface="Cambria Math"/>
                        <a:sym typeface="Arial"/>
                      </a:rPr>
                      <m:t>318</m:t>
                    </m:r>
                  </m:oMath>
                </a14:m>
                <a:endParaRPr lang="en-US" sz="1866" kern="0" dirty="0">
                  <a:solidFill>
                    <a:srgbClr val="000000"/>
                  </a:solidFill>
                  <a:latin typeface="Cambria Math"/>
                  <a:cs typeface="Cambria Math"/>
                  <a:sym typeface="Arial"/>
                </a:endParaRPr>
              </a:p>
            </p:txBody>
          </p:sp>
        </mc:Choice>
        <mc:Fallback xmlns="">
          <p:sp>
            <p:nvSpPr>
              <p:cNvPr id="69" name="TextBox 68">
                <a:extLst>
                  <a:ext uri="{FF2B5EF4-FFF2-40B4-BE49-F238E27FC236}">
                    <a16:creationId xmlns:a16="http://schemas.microsoft.com/office/drawing/2014/main" id="{04AD36B2-A930-BB45-94CF-DD8C56F4C124}"/>
                  </a:ext>
                </a:extLst>
              </p:cNvPr>
              <p:cNvSpPr txBox="1">
                <a:spLocks noRot="1" noChangeAspect="1" noMove="1" noResize="1" noEditPoints="1" noAdjustHandles="1" noChangeArrowheads="1" noChangeShapeType="1" noTextEdit="1"/>
              </p:cNvSpPr>
              <p:nvPr/>
            </p:nvSpPr>
            <p:spPr>
              <a:xfrm>
                <a:off x="52202" y="4674653"/>
                <a:ext cx="3951953" cy="787139"/>
              </a:xfrm>
              <a:prstGeom prst="rect">
                <a:avLst/>
              </a:prstGeom>
              <a:blipFill>
                <a:blip r:embed="rId15"/>
                <a:stretch>
                  <a:fillRect l="-138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83B057E8-AA0A-3445-AA87-DD43C40C1161}"/>
                  </a:ext>
                </a:extLst>
              </p:cNvPr>
              <p:cNvSpPr txBox="1"/>
              <p:nvPr/>
            </p:nvSpPr>
            <p:spPr>
              <a:xfrm>
                <a:off x="417456" y="3659178"/>
                <a:ext cx="3072896" cy="37946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m:rPr>
                          <m:sty m:val="p"/>
                        </m:rPr>
                        <a:rPr lang="en-US" sz="1866" i="1" kern="0" dirty="0">
                          <a:solidFill>
                            <a:srgbClr val="000000"/>
                          </a:solidFill>
                          <a:latin typeface="Cambria Math" panose="02040503050406030204" pitchFamily="18" charset="0"/>
                          <a:cs typeface="Cambria Math"/>
                          <a:sym typeface="Arial"/>
                        </a:rPr>
                        <m:t>e</m:t>
                      </m:r>
                      <m:r>
                        <m:rPr>
                          <m:sty m:val="p"/>
                        </m:rPr>
                        <a:rPr lang="en-US" sz="1866" kern="0" dirty="0">
                          <a:solidFill>
                            <a:srgbClr val="000000"/>
                          </a:solidFill>
                          <a:latin typeface="Cambria Math" panose="02040503050406030204" pitchFamily="18" charset="0"/>
                          <a:cs typeface="Cambria Math"/>
                          <a:sym typeface="Arial"/>
                        </a:rPr>
                        <m:t>ntropy</m:t>
                      </m:r>
                      <m:r>
                        <a:rPr lang="en-US" sz="1866" i="1" kern="0" dirty="0">
                          <a:solidFill>
                            <a:srgbClr val="000000"/>
                          </a:solidFill>
                          <a:latin typeface="Cambria Math" panose="02040503050406030204" pitchFamily="18" charset="0"/>
                          <a:cs typeface="Cambria Math"/>
                          <a:sym typeface="Arial"/>
                        </a:rPr>
                        <m:t>(</m:t>
                      </m:r>
                      <m:sSub>
                        <m:sSubPr>
                          <m:ctrlPr>
                            <a:rPr lang="en-US" sz="1866" i="1" kern="0" dirty="0">
                              <a:solidFill>
                                <a:srgbClr val="000000"/>
                              </a:solidFill>
                              <a:latin typeface="Cambria Math" panose="02040503050406030204" pitchFamily="18" charset="0"/>
                              <a:sym typeface="Arial"/>
                            </a:rPr>
                          </m:ctrlPr>
                        </m:sSubPr>
                        <m:e>
                          <m:r>
                            <a:rPr lang="en-US" sz="1866" i="1" kern="0" dirty="0">
                              <a:solidFill>
                                <a:srgbClr val="000000"/>
                              </a:solidFill>
                              <a:latin typeface="Cambria Math" panose="02040503050406030204" pitchFamily="18" charset="0"/>
                              <a:sym typeface="Arial"/>
                            </a:rPr>
                            <m:t>𝑋</m:t>
                          </m:r>
                        </m:e>
                        <m:sub>
                          <m:r>
                            <a:rPr lang="en-US" sz="1866" i="1" kern="0" dirty="0">
                              <a:solidFill>
                                <a:srgbClr val="000000"/>
                              </a:solidFill>
                              <a:latin typeface="Cambria Math" panose="02040503050406030204" pitchFamily="18" charset="0"/>
                              <a:sym typeface="Arial"/>
                            </a:rPr>
                            <m:t>𝑐𝑜𝑙𝑜𝑟</m:t>
                          </m:r>
                          <m:r>
                            <a:rPr lang="en-US" sz="1866" i="1" kern="0" dirty="0">
                              <a:solidFill>
                                <a:srgbClr val="000000"/>
                              </a:solidFill>
                              <a:latin typeface="Cambria Math" panose="02040503050406030204" pitchFamily="18" charset="0"/>
                              <a:sym typeface="Arial"/>
                            </a:rPr>
                            <m:t>=</m:t>
                          </m:r>
                          <m:r>
                            <a:rPr lang="en-US" sz="1866" i="1" kern="0" dirty="0">
                              <a:solidFill>
                                <a:srgbClr val="000000"/>
                              </a:solidFill>
                              <a:latin typeface="Cambria Math" panose="02040503050406030204" pitchFamily="18" charset="0"/>
                              <a:sym typeface="Arial"/>
                            </a:rPr>
                            <m:t>𝑏𝑟𝑜𝑤𝑛</m:t>
                          </m:r>
                        </m:sub>
                      </m:sSub>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sym typeface="Arial"/>
                        </a:rPr>
                        <m:t>0</m:t>
                      </m:r>
                    </m:oMath>
                  </m:oMathPara>
                </a14:m>
                <a:endParaRPr lang="en-US" sz="1866" kern="0" dirty="0">
                  <a:solidFill>
                    <a:srgbClr val="000000"/>
                  </a:solidFill>
                  <a:latin typeface="Cambria Math"/>
                  <a:cs typeface="Cambria Math"/>
                  <a:sym typeface="Arial"/>
                </a:endParaRPr>
              </a:p>
            </p:txBody>
          </p:sp>
        </mc:Choice>
        <mc:Fallback xmlns="">
          <p:sp>
            <p:nvSpPr>
              <p:cNvPr id="70" name="TextBox 69">
                <a:extLst>
                  <a:ext uri="{FF2B5EF4-FFF2-40B4-BE49-F238E27FC236}">
                    <a16:creationId xmlns:a16="http://schemas.microsoft.com/office/drawing/2014/main" id="{83B057E8-AA0A-3445-AA87-DD43C40C1161}"/>
                  </a:ext>
                </a:extLst>
              </p:cNvPr>
              <p:cNvSpPr txBox="1">
                <a:spLocks noRot="1" noChangeAspect="1" noMove="1" noResize="1" noEditPoints="1" noAdjustHandles="1" noChangeArrowheads="1" noChangeShapeType="1" noTextEdit="1"/>
              </p:cNvSpPr>
              <p:nvPr/>
            </p:nvSpPr>
            <p:spPr>
              <a:xfrm>
                <a:off x="417456" y="3659178"/>
                <a:ext cx="3072896" cy="379463"/>
              </a:xfrm>
              <a:prstGeom prst="rect">
                <a:avLst/>
              </a:prstGeom>
              <a:blipFill>
                <a:blip r:embed="rId16"/>
                <a:stretch>
                  <a:fillRect b="-17460"/>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6B6956D2-DE60-754F-8824-417034155300}"/>
                  </a:ext>
                </a:extLst>
              </p:cNvPr>
              <p:cNvSpPr txBox="1"/>
              <p:nvPr/>
            </p:nvSpPr>
            <p:spPr>
              <a:xfrm>
                <a:off x="417456" y="4166457"/>
                <a:ext cx="3072896" cy="379463"/>
              </a:xfrm>
              <a:prstGeom prst="rect">
                <a:avLst/>
              </a:prstGeom>
              <a:noFill/>
            </p:spPr>
            <p:txBody>
              <a:bodyPr wrap="square" rtlCol="0">
                <a:spAutoFit/>
              </a:bodyPr>
              <a:lstStyle/>
              <a:p>
                <a:pPr defTabSz="1219078" latinLnBrk="0"/>
                <a14:m>
                  <m:oMathPara xmlns:m="http://schemas.openxmlformats.org/officeDocument/2006/math">
                    <m:oMathParaPr>
                      <m:jc m:val="left"/>
                    </m:oMathParaPr>
                    <m:oMath xmlns:m="http://schemas.openxmlformats.org/officeDocument/2006/math">
                      <m:r>
                        <m:rPr>
                          <m:sty m:val="p"/>
                        </m:rPr>
                        <a:rPr lang="en-US" sz="1866" i="1" kern="0" dirty="0">
                          <a:solidFill>
                            <a:srgbClr val="000000"/>
                          </a:solidFill>
                          <a:latin typeface="Cambria Math" panose="02040503050406030204" pitchFamily="18" charset="0"/>
                          <a:cs typeface="Cambria Math"/>
                          <a:sym typeface="Arial"/>
                        </a:rPr>
                        <m:t>e</m:t>
                      </m:r>
                      <m:r>
                        <m:rPr>
                          <m:sty m:val="p"/>
                        </m:rPr>
                        <a:rPr lang="en-US" sz="1866" kern="0" dirty="0">
                          <a:solidFill>
                            <a:srgbClr val="000000"/>
                          </a:solidFill>
                          <a:latin typeface="Cambria Math" panose="02040503050406030204" pitchFamily="18" charset="0"/>
                          <a:cs typeface="Cambria Math"/>
                          <a:sym typeface="Arial"/>
                        </a:rPr>
                        <m:t>ntropy</m:t>
                      </m:r>
                      <m:r>
                        <a:rPr lang="en-US" sz="1866" i="1" kern="0" dirty="0">
                          <a:solidFill>
                            <a:srgbClr val="000000"/>
                          </a:solidFill>
                          <a:latin typeface="Cambria Math" panose="02040503050406030204" pitchFamily="18" charset="0"/>
                          <a:cs typeface="Cambria Math"/>
                          <a:sym typeface="Arial"/>
                        </a:rPr>
                        <m:t>(</m:t>
                      </m:r>
                      <m:sSub>
                        <m:sSubPr>
                          <m:ctrlPr>
                            <a:rPr lang="en-US" sz="1866" i="1" kern="0" dirty="0">
                              <a:solidFill>
                                <a:srgbClr val="000000"/>
                              </a:solidFill>
                              <a:latin typeface="Cambria Math" panose="02040503050406030204" pitchFamily="18" charset="0"/>
                              <a:sym typeface="Arial"/>
                            </a:rPr>
                          </m:ctrlPr>
                        </m:sSubPr>
                        <m:e>
                          <m:r>
                            <a:rPr lang="en-US" sz="1866" i="1" kern="0" dirty="0">
                              <a:solidFill>
                                <a:srgbClr val="000000"/>
                              </a:solidFill>
                              <a:latin typeface="Cambria Math" panose="02040503050406030204" pitchFamily="18" charset="0"/>
                              <a:sym typeface="Arial"/>
                            </a:rPr>
                            <m:t>𝑋</m:t>
                          </m:r>
                        </m:e>
                        <m:sub>
                          <m:r>
                            <a:rPr lang="en-US" sz="1866" i="1" kern="0" dirty="0">
                              <a:solidFill>
                                <a:srgbClr val="000000"/>
                              </a:solidFill>
                              <a:latin typeface="Cambria Math" panose="02040503050406030204" pitchFamily="18" charset="0"/>
                              <a:sym typeface="Arial"/>
                            </a:rPr>
                            <m:t>𝑐𝑜𝑙𝑜𝑟</m:t>
                          </m:r>
                          <m:r>
                            <a:rPr lang="en-US" sz="1866" i="1" kern="0" dirty="0">
                              <a:solidFill>
                                <a:srgbClr val="000000"/>
                              </a:solidFill>
                              <a:latin typeface="Cambria Math" panose="02040503050406030204" pitchFamily="18" charset="0"/>
                              <a:sym typeface="Arial"/>
                            </a:rPr>
                            <m:t>=</m:t>
                          </m:r>
                          <m:r>
                            <a:rPr lang="en-US" sz="1866" i="1" kern="0" dirty="0">
                              <a:solidFill>
                                <a:srgbClr val="000000"/>
                              </a:solidFill>
                              <a:latin typeface="Cambria Math" panose="02040503050406030204" pitchFamily="18" charset="0"/>
                              <a:sym typeface="Arial"/>
                            </a:rPr>
                            <m:t>𝑤</m:t>
                          </m:r>
                          <m:r>
                            <a:rPr lang="en-US" sz="1866" i="1" kern="0" dirty="0">
                              <a:solidFill>
                                <a:srgbClr val="000000"/>
                              </a:solidFill>
                              <a:latin typeface="Cambria Math" panose="02040503050406030204" pitchFamily="18" charset="0"/>
                              <a:sym typeface="Arial"/>
                            </a:rPr>
                            <m:t>h</m:t>
                          </m:r>
                          <m:r>
                            <a:rPr lang="en-US" sz="1866" i="1" kern="0" dirty="0">
                              <a:solidFill>
                                <a:srgbClr val="000000"/>
                              </a:solidFill>
                              <a:latin typeface="Cambria Math" panose="02040503050406030204" pitchFamily="18" charset="0"/>
                              <a:sym typeface="Arial"/>
                            </a:rPr>
                            <m:t>𝑖𝑡𝑒</m:t>
                          </m:r>
                        </m:sub>
                      </m:sSub>
                      <m:r>
                        <a:rPr lang="en-US" sz="1866" i="1" kern="0" dirty="0">
                          <a:solidFill>
                            <a:srgbClr val="000000"/>
                          </a:solidFill>
                          <a:latin typeface="Cambria Math" panose="02040503050406030204" pitchFamily="18" charset="0"/>
                          <a:cs typeface="Cambria Math"/>
                          <a:sym typeface="Arial"/>
                        </a:rPr>
                        <m:t>)=</m:t>
                      </m:r>
                      <m:r>
                        <a:rPr lang="en-US" sz="1866" i="1" kern="0" dirty="0">
                          <a:solidFill>
                            <a:srgbClr val="000000"/>
                          </a:solidFill>
                          <a:latin typeface="Cambria Math" panose="02040503050406030204" pitchFamily="18" charset="0"/>
                          <a:sym typeface="Arial"/>
                        </a:rPr>
                        <m:t>1</m:t>
                      </m:r>
                    </m:oMath>
                  </m:oMathPara>
                </a14:m>
                <a:endParaRPr lang="en-US" sz="1866" kern="0" dirty="0">
                  <a:solidFill>
                    <a:srgbClr val="000000"/>
                  </a:solidFill>
                  <a:latin typeface="Cambria Math"/>
                  <a:cs typeface="Cambria Math"/>
                  <a:sym typeface="Arial"/>
                </a:endParaRPr>
              </a:p>
            </p:txBody>
          </p:sp>
        </mc:Choice>
        <mc:Fallback xmlns="">
          <p:sp>
            <p:nvSpPr>
              <p:cNvPr id="72" name="TextBox 71">
                <a:extLst>
                  <a:ext uri="{FF2B5EF4-FFF2-40B4-BE49-F238E27FC236}">
                    <a16:creationId xmlns:a16="http://schemas.microsoft.com/office/drawing/2014/main" id="{6B6956D2-DE60-754F-8824-417034155300}"/>
                  </a:ext>
                </a:extLst>
              </p:cNvPr>
              <p:cNvSpPr txBox="1">
                <a:spLocks noRot="1" noChangeAspect="1" noMove="1" noResize="1" noEditPoints="1" noAdjustHandles="1" noChangeArrowheads="1" noChangeShapeType="1" noTextEdit="1"/>
              </p:cNvSpPr>
              <p:nvPr/>
            </p:nvSpPr>
            <p:spPr>
              <a:xfrm>
                <a:off x="417456" y="4166457"/>
                <a:ext cx="3072896" cy="379463"/>
              </a:xfrm>
              <a:prstGeom prst="rect">
                <a:avLst/>
              </a:prstGeom>
              <a:blipFill>
                <a:blip r:embed="rId17"/>
                <a:stretch>
                  <a:fillRect b="-17460"/>
                </a:stretch>
              </a:blipFill>
            </p:spPr>
            <p:txBody>
              <a:bodyPr/>
              <a:lstStyle/>
              <a:p>
                <a:r>
                  <a:rPr lang="tr-TR">
                    <a:noFill/>
                  </a:rPr>
                  <a:t> </a:t>
                </a:r>
              </a:p>
            </p:txBody>
          </p:sp>
        </mc:Fallback>
      </mc:AlternateContent>
    </p:spTree>
    <p:extLst>
      <p:ext uri="{BB962C8B-B14F-4D97-AF65-F5344CB8AC3E}">
        <p14:creationId xmlns:p14="http://schemas.microsoft.com/office/powerpoint/2010/main" val="28221967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object 17"/>
          <p:cNvSpPr/>
          <p:nvPr/>
        </p:nvSpPr>
        <p:spPr>
          <a:xfrm>
            <a:off x="565990"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540562"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515119" y="163878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565990"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540562"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15119" y="1873788"/>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565990"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1540562"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2515119" y="2343797"/>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565990"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540562"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2515119" y="2813974"/>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565990"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540562"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2515119" y="3283982"/>
            <a:ext cx="975233" cy="235343"/>
          </a:xfrm>
          <a:custGeom>
            <a:avLst/>
            <a:gdLst/>
            <a:ahLst/>
            <a:cxnLst/>
            <a:rect l="l" t="t" r="r" b="b"/>
            <a:pathLst>
              <a:path w="731519" h="176530">
                <a:moveTo>
                  <a:pt x="0" y="176301"/>
                </a:moveTo>
                <a:lnTo>
                  <a:pt x="731024" y="176301"/>
                </a:lnTo>
                <a:lnTo>
                  <a:pt x="731024" y="0"/>
                </a:lnTo>
                <a:lnTo>
                  <a:pt x="0" y="0"/>
                </a:lnTo>
                <a:lnTo>
                  <a:pt x="0" y="17630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32" name="object 32"/>
          <p:cNvGraphicFramePr>
            <a:graphicFrameLocks noGrp="1"/>
          </p:cNvGraphicFramePr>
          <p:nvPr/>
        </p:nvGraphicFramePr>
        <p:xfrm>
          <a:off x="565991" y="1621889"/>
          <a:ext cx="2925697" cy="1897125"/>
        </p:xfrm>
        <a:graphic>
          <a:graphicData uri="http://schemas.openxmlformats.org/drawingml/2006/table">
            <a:tbl>
              <a:tblPr firstRow="1" bandRow="1">
                <a:tableStyleId>{2D5ABB26-0587-4C30-8999-92F81FD0307C}</a:tableStyleId>
              </a:tblPr>
              <a:tblGrid>
                <a:gridCol w="990471">
                  <a:extLst>
                    <a:ext uri="{9D8B030D-6E8A-4147-A177-3AD203B41FA5}">
                      <a16:colId xmlns:a16="http://schemas.microsoft.com/office/drawing/2014/main" val="20000"/>
                    </a:ext>
                  </a:extLst>
                </a:gridCol>
                <a:gridCol w="945602">
                  <a:extLst>
                    <a:ext uri="{9D8B030D-6E8A-4147-A177-3AD203B41FA5}">
                      <a16:colId xmlns:a16="http://schemas.microsoft.com/office/drawing/2014/main" val="20001"/>
                    </a:ext>
                  </a:extLst>
                </a:gridCol>
                <a:gridCol w="989624">
                  <a:extLst>
                    <a:ext uri="{9D8B030D-6E8A-4147-A177-3AD203B41FA5}">
                      <a16:colId xmlns:a16="http://schemas.microsoft.com/office/drawing/2014/main" val="20002"/>
                    </a:ext>
                  </a:extLst>
                </a:gridCol>
              </a:tblGrid>
              <a:tr h="262432">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tc>
                  <a:txBody>
                    <a:bodyPr/>
                    <a:lstStyle/>
                    <a:p>
                      <a:pPr>
                        <a:lnSpc>
                          <a:spcPct val="100000"/>
                        </a:lnSpc>
                      </a:pPr>
                      <a:endParaRPr sz="1600">
                        <a:latin typeface="Times New Roman"/>
                        <a:cs typeface="Times New Roman"/>
                      </a:endParaRPr>
                    </a:p>
                  </a:txBody>
                  <a:tcPr marL="0" marR="0" marT="0" marB="0"/>
                </a:tc>
                <a:extLst>
                  <a:ext uri="{0D108BD9-81ED-4DB2-BD59-A6C34878D82A}">
                    <a16:rowId xmlns:a16="http://schemas.microsoft.com/office/drawing/2014/main" val="10000"/>
                  </a:ext>
                </a:extLst>
              </a:tr>
              <a:tr h="22450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1"/>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2"/>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3"/>
                  </a:ext>
                </a:extLst>
              </a:tr>
              <a:tr h="23513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4"/>
                  </a:ext>
                </a:extLst>
              </a:tr>
              <a:tr h="235037">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5"/>
                  </a:ext>
                </a:extLst>
              </a:tr>
              <a:tr h="234969">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6"/>
                  </a:ext>
                </a:extLst>
              </a:tr>
              <a:tr h="235037">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3" name="object 33"/>
          <p:cNvSpPr/>
          <p:nvPr/>
        </p:nvSpPr>
        <p:spPr>
          <a:xfrm>
            <a:off x="687946" y="1650603"/>
            <a:ext cx="792274" cy="19545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853788" y="1650603"/>
            <a:ext cx="416911" cy="19545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26483" y="1650603"/>
            <a:ext cx="424226" cy="195452"/>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57469" y="1884321"/>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631889" y="1898541"/>
            <a:ext cx="453974" cy="17879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730992" y="1886352"/>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657469" y="2119495"/>
            <a:ext cx="271237"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631889" y="2119495"/>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2730992" y="2121527"/>
            <a:ext cx="632884" cy="1950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657469" y="2368551"/>
            <a:ext cx="262093" cy="178793"/>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631888" y="2354328"/>
            <a:ext cx="495421" cy="197077"/>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2871181" y="2356361"/>
            <a:ext cx="327616" cy="1950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657469" y="2589672"/>
            <a:ext cx="322369" cy="19707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631889" y="2589672"/>
            <a:ext cx="444221" cy="19707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2871181" y="2591703"/>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57469" y="2824099"/>
            <a:ext cx="271237" cy="19748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631889" y="2824099"/>
            <a:ext cx="444221" cy="19748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730992" y="2826131"/>
            <a:ext cx="632884" cy="195452"/>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657469" y="3059848"/>
            <a:ext cx="271237" cy="19707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1631888" y="3059848"/>
            <a:ext cx="495421" cy="19707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2871181" y="3061880"/>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657469" y="3295022"/>
            <a:ext cx="322369" cy="197077"/>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631889" y="3295022"/>
            <a:ext cx="444221" cy="197077"/>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2871181" y="3297054"/>
            <a:ext cx="327616" cy="195047"/>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2347093" y="4648065"/>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347093" y="4648065"/>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ln w="28956">
            <a:solidFill>
              <a:srgbClr val="92D05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2559071" y="4678710"/>
            <a:ext cx="399845" cy="20723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2312554" y="4924211"/>
            <a:ext cx="430897" cy="506241"/>
          </a:xfrm>
          <a:custGeom>
            <a:avLst/>
            <a:gdLst/>
            <a:ahLst/>
            <a:cxnLst/>
            <a:rect l="l" t="t" r="r" b="b"/>
            <a:pathLst>
              <a:path w="323214" h="379729">
                <a:moveTo>
                  <a:pt x="22733" y="284734"/>
                </a:moveTo>
                <a:lnTo>
                  <a:pt x="0" y="379222"/>
                </a:lnTo>
                <a:lnTo>
                  <a:pt x="89154" y="340741"/>
                </a:lnTo>
                <a:lnTo>
                  <a:pt x="80117" y="333121"/>
                </a:lnTo>
                <a:lnTo>
                  <a:pt x="57658" y="333121"/>
                </a:lnTo>
                <a:lnTo>
                  <a:pt x="35560" y="314452"/>
                </a:lnTo>
                <a:lnTo>
                  <a:pt x="44873" y="303402"/>
                </a:lnTo>
                <a:lnTo>
                  <a:pt x="22733" y="284734"/>
                </a:lnTo>
                <a:close/>
              </a:path>
              <a:path w="323214" h="379729">
                <a:moveTo>
                  <a:pt x="44873" y="303402"/>
                </a:moveTo>
                <a:lnTo>
                  <a:pt x="35560" y="314452"/>
                </a:lnTo>
                <a:lnTo>
                  <a:pt x="57658" y="333121"/>
                </a:lnTo>
                <a:lnTo>
                  <a:pt x="66986" y="322049"/>
                </a:lnTo>
                <a:lnTo>
                  <a:pt x="44873" y="303402"/>
                </a:lnTo>
                <a:close/>
              </a:path>
              <a:path w="323214" h="379729">
                <a:moveTo>
                  <a:pt x="66986" y="322049"/>
                </a:moveTo>
                <a:lnTo>
                  <a:pt x="57658" y="333121"/>
                </a:lnTo>
                <a:lnTo>
                  <a:pt x="80117" y="333121"/>
                </a:lnTo>
                <a:lnTo>
                  <a:pt x="66986" y="322049"/>
                </a:lnTo>
                <a:close/>
              </a:path>
              <a:path w="323214" h="379729">
                <a:moveTo>
                  <a:pt x="300609" y="0"/>
                </a:moveTo>
                <a:lnTo>
                  <a:pt x="44873" y="303402"/>
                </a:lnTo>
                <a:lnTo>
                  <a:pt x="66986" y="322049"/>
                </a:lnTo>
                <a:lnTo>
                  <a:pt x="322707" y="18542"/>
                </a:lnTo>
                <a:lnTo>
                  <a:pt x="300609" y="0"/>
                </a:lnTo>
                <a:close/>
              </a:path>
            </a:pathLst>
          </a:custGeom>
          <a:solidFill>
            <a:srgbClr val="92D05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2187602" y="5057121"/>
            <a:ext cx="595298" cy="178793"/>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2719577" y="4930137"/>
            <a:ext cx="413120" cy="484230"/>
          </a:xfrm>
          <a:custGeom>
            <a:avLst/>
            <a:gdLst/>
            <a:ahLst/>
            <a:cxnLst/>
            <a:rect l="l" t="t" r="r" b="b"/>
            <a:pathLst>
              <a:path w="309880" h="363220">
                <a:moveTo>
                  <a:pt x="255446" y="308856"/>
                </a:moveTo>
                <a:lnTo>
                  <a:pt x="231266" y="329437"/>
                </a:lnTo>
                <a:lnTo>
                  <a:pt x="309625" y="362838"/>
                </a:lnTo>
                <a:lnTo>
                  <a:pt x="298749" y="318515"/>
                </a:lnTo>
                <a:lnTo>
                  <a:pt x="263651" y="318515"/>
                </a:lnTo>
                <a:lnTo>
                  <a:pt x="255446" y="308856"/>
                </a:lnTo>
                <a:close/>
              </a:path>
              <a:path w="309880" h="363220">
                <a:moveTo>
                  <a:pt x="265126" y="300616"/>
                </a:moveTo>
                <a:lnTo>
                  <a:pt x="255446" y="308856"/>
                </a:lnTo>
                <a:lnTo>
                  <a:pt x="263651" y="318515"/>
                </a:lnTo>
                <a:lnTo>
                  <a:pt x="273431" y="310387"/>
                </a:lnTo>
                <a:lnTo>
                  <a:pt x="265126" y="300616"/>
                </a:lnTo>
                <a:close/>
              </a:path>
              <a:path w="309880" h="363220">
                <a:moveTo>
                  <a:pt x="289306" y="280034"/>
                </a:moveTo>
                <a:lnTo>
                  <a:pt x="265126" y="300616"/>
                </a:lnTo>
                <a:lnTo>
                  <a:pt x="273431" y="310387"/>
                </a:lnTo>
                <a:lnTo>
                  <a:pt x="263651" y="318515"/>
                </a:lnTo>
                <a:lnTo>
                  <a:pt x="298749" y="318515"/>
                </a:lnTo>
                <a:lnTo>
                  <a:pt x="289306" y="280034"/>
                </a:lnTo>
                <a:close/>
              </a:path>
              <a:path w="309880" h="363220">
                <a:moveTo>
                  <a:pt x="9651" y="0"/>
                </a:moveTo>
                <a:lnTo>
                  <a:pt x="0" y="8127"/>
                </a:lnTo>
                <a:lnTo>
                  <a:pt x="255446" y="308856"/>
                </a:lnTo>
                <a:lnTo>
                  <a:pt x="265126" y="300616"/>
                </a:lnTo>
                <a:lnTo>
                  <a:pt x="9651"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2703665" y="5102158"/>
            <a:ext cx="479997" cy="121904"/>
          </a:xfrm>
          <a:custGeom>
            <a:avLst/>
            <a:gdLst/>
            <a:ahLst/>
            <a:cxnLst/>
            <a:rect l="l" t="t" r="r" b="b"/>
            <a:pathLst>
              <a:path w="360044" h="91439">
                <a:moveTo>
                  <a:pt x="0" y="91440"/>
                </a:moveTo>
                <a:lnTo>
                  <a:pt x="359663" y="91440"/>
                </a:lnTo>
                <a:lnTo>
                  <a:pt x="359663" y="0"/>
                </a:lnTo>
                <a:lnTo>
                  <a:pt x="0" y="0"/>
                </a:lnTo>
                <a:lnTo>
                  <a:pt x="0" y="91440"/>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845545" y="5066026"/>
            <a:ext cx="243808" cy="179198"/>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2753440" y="5414028"/>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753440" y="5414028"/>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3024338" y="5445115"/>
            <a:ext cx="269205" cy="207236"/>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1959033" y="5428250"/>
            <a:ext cx="705182" cy="288676"/>
          </a:xfrm>
          <a:custGeom>
            <a:avLst/>
            <a:gdLst/>
            <a:ahLst/>
            <a:cxnLst/>
            <a:rect l="l" t="t" r="r" b="b"/>
            <a:pathLst>
              <a:path w="528955" h="216535">
                <a:moveTo>
                  <a:pt x="85090" y="0"/>
                </a:moveTo>
                <a:lnTo>
                  <a:pt x="443737" y="0"/>
                </a:lnTo>
                <a:lnTo>
                  <a:pt x="476857" y="8495"/>
                </a:lnTo>
                <a:lnTo>
                  <a:pt x="503904" y="31670"/>
                </a:lnTo>
                <a:lnTo>
                  <a:pt x="522140" y="66061"/>
                </a:lnTo>
                <a:lnTo>
                  <a:pt x="528828" y="108204"/>
                </a:lnTo>
                <a:lnTo>
                  <a:pt x="522140" y="150319"/>
                </a:lnTo>
                <a:lnTo>
                  <a:pt x="503904" y="184713"/>
                </a:lnTo>
                <a:lnTo>
                  <a:pt x="476857" y="207903"/>
                </a:lnTo>
                <a:lnTo>
                  <a:pt x="443737" y="216408"/>
                </a:lnTo>
                <a:lnTo>
                  <a:pt x="85090" y="216408"/>
                </a:lnTo>
                <a:lnTo>
                  <a:pt x="51970" y="207903"/>
                </a:lnTo>
                <a:lnTo>
                  <a:pt x="24923" y="184713"/>
                </a:lnTo>
                <a:lnTo>
                  <a:pt x="6687" y="150319"/>
                </a:lnTo>
                <a:lnTo>
                  <a:pt x="0" y="108204"/>
                </a:lnTo>
                <a:lnTo>
                  <a:pt x="6687" y="66061"/>
                </a:lnTo>
                <a:lnTo>
                  <a:pt x="24923" y="31670"/>
                </a:lnTo>
                <a:lnTo>
                  <a:pt x="51970" y="8495"/>
                </a:lnTo>
                <a:lnTo>
                  <a:pt x="85090" y="0"/>
                </a:lnTo>
                <a:close/>
              </a:path>
            </a:pathLst>
          </a:custGeom>
          <a:ln w="28956">
            <a:solidFill>
              <a:srgbClr val="92D05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2130714" y="5459743"/>
            <a:ext cx="431540" cy="207236"/>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2742266" y="5696118"/>
            <a:ext cx="397882" cy="479151"/>
          </a:xfrm>
          <a:custGeom>
            <a:avLst/>
            <a:gdLst/>
            <a:ahLst/>
            <a:cxnLst/>
            <a:rect l="l" t="t" r="r" b="b"/>
            <a:pathLst>
              <a:path w="298450" h="359410">
                <a:moveTo>
                  <a:pt x="19176" y="276186"/>
                </a:moveTo>
                <a:lnTo>
                  <a:pt x="0" y="359194"/>
                </a:lnTo>
                <a:lnTo>
                  <a:pt x="77977" y="324738"/>
                </a:lnTo>
                <a:lnTo>
                  <a:pt x="65334" y="314299"/>
                </a:lnTo>
                <a:lnTo>
                  <a:pt x="45338" y="314299"/>
                </a:lnTo>
                <a:lnTo>
                  <a:pt x="35559" y="306209"/>
                </a:lnTo>
                <a:lnTo>
                  <a:pt x="43663" y="296405"/>
                </a:lnTo>
                <a:lnTo>
                  <a:pt x="19176" y="276186"/>
                </a:lnTo>
                <a:close/>
              </a:path>
              <a:path w="298450" h="359410">
                <a:moveTo>
                  <a:pt x="43663" y="296405"/>
                </a:moveTo>
                <a:lnTo>
                  <a:pt x="35559" y="306209"/>
                </a:lnTo>
                <a:lnTo>
                  <a:pt x="45338" y="314299"/>
                </a:lnTo>
                <a:lnTo>
                  <a:pt x="53450" y="304486"/>
                </a:lnTo>
                <a:lnTo>
                  <a:pt x="43663" y="296405"/>
                </a:lnTo>
                <a:close/>
              </a:path>
              <a:path w="298450" h="359410">
                <a:moveTo>
                  <a:pt x="53450" y="304486"/>
                </a:moveTo>
                <a:lnTo>
                  <a:pt x="45338" y="314299"/>
                </a:lnTo>
                <a:lnTo>
                  <a:pt x="65334" y="314299"/>
                </a:lnTo>
                <a:lnTo>
                  <a:pt x="53450" y="304486"/>
                </a:lnTo>
                <a:close/>
              </a:path>
              <a:path w="298450" h="359410">
                <a:moveTo>
                  <a:pt x="288670" y="0"/>
                </a:moveTo>
                <a:lnTo>
                  <a:pt x="43663" y="296405"/>
                </a:lnTo>
                <a:lnTo>
                  <a:pt x="53450" y="304486"/>
                </a:lnTo>
                <a:lnTo>
                  <a:pt x="298450" y="8089"/>
                </a:lnTo>
                <a:lnTo>
                  <a:pt x="288670"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3126096" y="5695746"/>
            <a:ext cx="447828" cy="479997"/>
          </a:xfrm>
          <a:custGeom>
            <a:avLst/>
            <a:gdLst/>
            <a:ahLst/>
            <a:cxnLst/>
            <a:rect l="l" t="t" r="r" b="b"/>
            <a:pathLst>
              <a:path w="335914" h="360045">
                <a:moveTo>
                  <a:pt x="278876" y="308046"/>
                </a:moveTo>
                <a:lnTo>
                  <a:pt x="255650" y="329679"/>
                </a:lnTo>
                <a:lnTo>
                  <a:pt x="335406" y="359473"/>
                </a:lnTo>
                <a:lnTo>
                  <a:pt x="323030" y="317334"/>
                </a:lnTo>
                <a:lnTo>
                  <a:pt x="287528" y="317334"/>
                </a:lnTo>
                <a:lnTo>
                  <a:pt x="278876" y="308046"/>
                </a:lnTo>
                <a:close/>
              </a:path>
              <a:path w="335914" h="360045">
                <a:moveTo>
                  <a:pt x="288162" y="299397"/>
                </a:moveTo>
                <a:lnTo>
                  <a:pt x="278876" y="308046"/>
                </a:lnTo>
                <a:lnTo>
                  <a:pt x="287528" y="317334"/>
                </a:lnTo>
                <a:lnTo>
                  <a:pt x="296799" y="308673"/>
                </a:lnTo>
                <a:lnTo>
                  <a:pt x="288162" y="299397"/>
                </a:lnTo>
                <a:close/>
              </a:path>
              <a:path w="335914" h="360045">
                <a:moveTo>
                  <a:pt x="311404" y="277748"/>
                </a:moveTo>
                <a:lnTo>
                  <a:pt x="288162" y="299397"/>
                </a:lnTo>
                <a:lnTo>
                  <a:pt x="296799" y="308673"/>
                </a:lnTo>
                <a:lnTo>
                  <a:pt x="287528" y="317334"/>
                </a:lnTo>
                <a:lnTo>
                  <a:pt x="323030" y="317334"/>
                </a:lnTo>
                <a:lnTo>
                  <a:pt x="311404" y="277748"/>
                </a:lnTo>
                <a:close/>
              </a:path>
              <a:path w="335914" h="360045">
                <a:moveTo>
                  <a:pt x="9398" y="0"/>
                </a:moveTo>
                <a:lnTo>
                  <a:pt x="0" y="8661"/>
                </a:lnTo>
                <a:lnTo>
                  <a:pt x="278876" y="308046"/>
                </a:lnTo>
                <a:lnTo>
                  <a:pt x="288162" y="299397"/>
                </a:lnTo>
                <a:lnTo>
                  <a:pt x="9398"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2691474" y="5849836"/>
            <a:ext cx="540950" cy="121904"/>
          </a:xfrm>
          <a:custGeom>
            <a:avLst/>
            <a:gdLst/>
            <a:ahLst/>
            <a:cxnLst/>
            <a:rect l="l" t="t" r="r" b="b"/>
            <a:pathLst>
              <a:path w="405764" h="91439">
                <a:moveTo>
                  <a:pt x="0" y="91439"/>
                </a:moveTo>
                <a:lnTo>
                  <a:pt x="405383" y="91439"/>
                </a:lnTo>
                <a:lnTo>
                  <a:pt x="405383" y="0"/>
                </a:lnTo>
                <a:lnTo>
                  <a:pt x="0" y="0"/>
                </a:lnTo>
                <a:lnTo>
                  <a:pt x="0" y="91439"/>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2873991" y="5814483"/>
            <a:ext cx="233514" cy="178793"/>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3114074" y="5857962"/>
            <a:ext cx="459680" cy="124444"/>
          </a:xfrm>
          <a:custGeom>
            <a:avLst/>
            <a:gdLst/>
            <a:ahLst/>
            <a:cxnLst/>
            <a:rect l="l" t="t" r="r" b="b"/>
            <a:pathLst>
              <a:path w="344805" h="93345">
                <a:moveTo>
                  <a:pt x="0" y="92964"/>
                </a:moveTo>
                <a:lnTo>
                  <a:pt x="344424" y="92964"/>
                </a:lnTo>
                <a:lnTo>
                  <a:pt x="344424" y="0"/>
                </a:lnTo>
                <a:lnTo>
                  <a:pt x="0" y="0"/>
                </a:lnTo>
                <a:lnTo>
                  <a:pt x="0" y="92964"/>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3276273" y="5823829"/>
            <a:ext cx="204189" cy="178793"/>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3220739" y="6175929"/>
            <a:ext cx="707721" cy="288676"/>
          </a:xfrm>
          <a:custGeom>
            <a:avLst/>
            <a:gdLst/>
            <a:ahLst/>
            <a:cxnLst/>
            <a:rect l="l" t="t" r="r" b="b"/>
            <a:pathLst>
              <a:path w="530860" h="216535">
                <a:moveTo>
                  <a:pt x="85343" y="0"/>
                </a:moveTo>
                <a:lnTo>
                  <a:pt x="445007" y="0"/>
                </a:lnTo>
                <a:lnTo>
                  <a:pt x="478220" y="8504"/>
                </a:lnTo>
                <a:lnTo>
                  <a:pt x="505348" y="31694"/>
                </a:lnTo>
                <a:lnTo>
                  <a:pt x="523642" y="66088"/>
                </a:lnTo>
                <a:lnTo>
                  <a:pt x="530351" y="108203"/>
                </a:lnTo>
                <a:lnTo>
                  <a:pt x="523642" y="150319"/>
                </a:lnTo>
                <a:lnTo>
                  <a:pt x="505348" y="184713"/>
                </a:lnTo>
                <a:lnTo>
                  <a:pt x="478220" y="207903"/>
                </a:lnTo>
                <a:lnTo>
                  <a:pt x="445007" y="216407"/>
                </a:lnTo>
                <a:lnTo>
                  <a:pt x="85343" y="216407"/>
                </a:lnTo>
                <a:lnTo>
                  <a:pt x="52131" y="207903"/>
                </a:lnTo>
                <a:lnTo>
                  <a:pt x="25003" y="184713"/>
                </a:lnTo>
                <a:lnTo>
                  <a:pt x="6709" y="150319"/>
                </a:lnTo>
                <a:lnTo>
                  <a:pt x="0" y="108203"/>
                </a:lnTo>
                <a:lnTo>
                  <a:pt x="6709" y="66088"/>
                </a:lnTo>
                <a:lnTo>
                  <a:pt x="25003" y="31694"/>
                </a:lnTo>
                <a:lnTo>
                  <a:pt x="52131" y="8504"/>
                </a:lnTo>
                <a:lnTo>
                  <a:pt x="8534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3391574" y="6206609"/>
            <a:ext cx="438855" cy="207236"/>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2389760" y="6175929"/>
            <a:ext cx="705182" cy="288676"/>
          </a:xfrm>
          <a:custGeom>
            <a:avLst/>
            <a:gdLst/>
            <a:ahLst/>
            <a:cxnLst/>
            <a:rect l="l" t="t" r="r" b="b"/>
            <a:pathLst>
              <a:path w="528955" h="216535">
                <a:moveTo>
                  <a:pt x="85090" y="0"/>
                </a:moveTo>
                <a:lnTo>
                  <a:pt x="443738" y="0"/>
                </a:lnTo>
                <a:lnTo>
                  <a:pt x="476857" y="8504"/>
                </a:lnTo>
                <a:lnTo>
                  <a:pt x="503904" y="31694"/>
                </a:lnTo>
                <a:lnTo>
                  <a:pt x="522140" y="66088"/>
                </a:lnTo>
                <a:lnTo>
                  <a:pt x="528828" y="108203"/>
                </a:lnTo>
                <a:lnTo>
                  <a:pt x="522140" y="150319"/>
                </a:lnTo>
                <a:lnTo>
                  <a:pt x="503904" y="184713"/>
                </a:lnTo>
                <a:lnTo>
                  <a:pt x="476857" y="207903"/>
                </a:lnTo>
                <a:lnTo>
                  <a:pt x="443738" y="216407"/>
                </a:lnTo>
                <a:lnTo>
                  <a:pt x="85090" y="216407"/>
                </a:lnTo>
                <a:lnTo>
                  <a:pt x="51970" y="207903"/>
                </a:lnTo>
                <a:lnTo>
                  <a:pt x="24923" y="184713"/>
                </a:lnTo>
                <a:lnTo>
                  <a:pt x="6687" y="150319"/>
                </a:lnTo>
                <a:lnTo>
                  <a:pt x="0" y="108203"/>
                </a:lnTo>
                <a:lnTo>
                  <a:pt x="6687" y="66088"/>
                </a:lnTo>
                <a:lnTo>
                  <a:pt x="24923" y="31694"/>
                </a:lnTo>
                <a:lnTo>
                  <a:pt x="51970" y="8504"/>
                </a:lnTo>
                <a:lnTo>
                  <a:pt x="85090"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2573293" y="6206609"/>
            <a:ext cx="402282" cy="207236"/>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463674" y="4652127"/>
            <a:ext cx="760208" cy="286983"/>
          </a:xfrm>
          <a:custGeom>
            <a:avLst/>
            <a:gdLst/>
            <a:ahLst/>
            <a:cxnLst/>
            <a:rect l="l" t="t" r="r" b="b"/>
            <a:pathLst>
              <a:path w="570230" h="215264">
                <a:moveTo>
                  <a:pt x="0" y="214883"/>
                </a:moveTo>
                <a:lnTo>
                  <a:pt x="569976" y="214883"/>
                </a:lnTo>
                <a:lnTo>
                  <a:pt x="569976" y="0"/>
                </a:lnTo>
                <a:lnTo>
                  <a:pt x="0" y="0"/>
                </a:lnTo>
                <a:lnTo>
                  <a:pt x="0" y="214883"/>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463674" y="4652127"/>
            <a:ext cx="760208" cy="286983"/>
          </a:xfrm>
          <a:custGeom>
            <a:avLst/>
            <a:gdLst/>
            <a:ahLst/>
            <a:cxnLst/>
            <a:rect l="l" t="t" r="r" b="b"/>
            <a:pathLst>
              <a:path w="570230" h="215264">
                <a:moveTo>
                  <a:pt x="0" y="214883"/>
                </a:moveTo>
                <a:lnTo>
                  <a:pt x="569976" y="214883"/>
                </a:lnTo>
                <a:lnTo>
                  <a:pt x="569976" y="0"/>
                </a:lnTo>
                <a:lnTo>
                  <a:pt x="0" y="0"/>
                </a:lnTo>
                <a:lnTo>
                  <a:pt x="0" y="214883"/>
                </a:lnTo>
                <a:close/>
              </a:path>
            </a:pathLst>
          </a:custGeom>
          <a:ln w="28955">
            <a:solidFill>
              <a:srgbClr val="92D05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675586" y="4681587"/>
            <a:ext cx="399845" cy="207237"/>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428120" y="4932170"/>
            <a:ext cx="422432" cy="498622"/>
          </a:xfrm>
          <a:custGeom>
            <a:avLst/>
            <a:gdLst/>
            <a:ahLst/>
            <a:cxnLst/>
            <a:rect l="l" t="t" r="r" b="b"/>
            <a:pathLst>
              <a:path w="316865" h="374014">
                <a:moveTo>
                  <a:pt x="19951" y="291210"/>
                </a:moveTo>
                <a:lnTo>
                  <a:pt x="0" y="374014"/>
                </a:lnTo>
                <a:lnTo>
                  <a:pt x="78231" y="340232"/>
                </a:lnTo>
                <a:lnTo>
                  <a:pt x="65549" y="329564"/>
                </a:lnTo>
                <a:lnTo>
                  <a:pt x="45770" y="329564"/>
                </a:lnTo>
                <a:lnTo>
                  <a:pt x="36055" y="321309"/>
                </a:lnTo>
                <a:lnTo>
                  <a:pt x="44218" y="311622"/>
                </a:lnTo>
                <a:lnTo>
                  <a:pt x="19951" y="291210"/>
                </a:lnTo>
                <a:close/>
              </a:path>
              <a:path w="316865" h="374014">
                <a:moveTo>
                  <a:pt x="44218" y="311622"/>
                </a:moveTo>
                <a:lnTo>
                  <a:pt x="36055" y="321309"/>
                </a:lnTo>
                <a:lnTo>
                  <a:pt x="45770" y="329564"/>
                </a:lnTo>
                <a:lnTo>
                  <a:pt x="53972" y="319827"/>
                </a:lnTo>
                <a:lnTo>
                  <a:pt x="44218" y="311622"/>
                </a:lnTo>
                <a:close/>
              </a:path>
              <a:path w="316865" h="374014">
                <a:moveTo>
                  <a:pt x="53972" y="319827"/>
                </a:moveTo>
                <a:lnTo>
                  <a:pt x="45770" y="329564"/>
                </a:lnTo>
                <a:lnTo>
                  <a:pt x="65549" y="329564"/>
                </a:lnTo>
                <a:lnTo>
                  <a:pt x="53972" y="319827"/>
                </a:lnTo>
                <a:close/>
              </a:path>
              <a:path w="316865" h="374014">
                <a:moveTo>
                  <a:pt x="306793" y="0"/>
                </a:moveTo>
                <a:lnTo>
                  <a:pt x="44218" y="311622"/>
                </a:lnTo>
                <a:lnTo>
                  <a:pt x="53972" y="319827"/>
                </a:lnTo>
                <a:lnTo>
                  <a:pt x="316509" y="8127"/>
                </a:lnTo>
                <a:lnTo>
                  <a:pt x="306793"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318406" y="5059084"/>
            <a:ext cx="571120" cy="179198"/>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828896" y="4926072"/>
            <a:ext cx="421585" cy="491003"/>
          </a:xfrm>
          <a:custGeom>
            <a:avLst/>
            <a:gdLst/>
            <a:ahLst/>
            <a:cxnLst/>
            <a:rect l="l" t="t" r="r" b="b"/>
            <a:pathLst>
              <a:path w="316230" h="368300">
                <a:moveTo>
                  <a:pt x="248609" y="311306"/>
                </a:moveTo>
                <a:lnTo>
                  <a:pt x="226529" y="330072"/>
                </a:lnTo>
                <a:lnTo>
                  <a:pt x="315874" y="368172"/>
                </a:lnTo>
                <a:lnTo>
                  <a:pt x="304625" y="322325"/>
                </a:lnTo>
                <a:lnTo>
                  <a:pt x="257975" y="322325"/>
                </a:lnTo>
                <a:lnTo>
                  <a:pt x="248609" y="311306"/>
                </a:lnTo>
                <a:close/>
              </a:path>
              <a:path w="316230" h="368300">
                <a:moveTo>
                  <a:pt x="270631" y="292588"/>
                </a:moveTo>
                <a:lnTo>
                  <a:pt x="248609" y="311306"/>
                </a:lnTo>
                <a:lnTo>
                  <a:pt x="257975" y="322325"/>
                </a:lnTo>
                <a:lnTo>
                  <a:pt x="280035" y="303656"/>
                </a:lnTo>
                <a:lnTo>
                  <a:pt x="270631" y="292588"/>
                </a:lnTo>
                <a:close/>
              </a:path>
              <a:path w="316230" h="368300">
                <a:moveTo>
                  <a:pt x="292722" y="273811"/>
                </a:moveTo>
                <a:lnTo>
                  <a:pt x="270631" y="292588"/>
                </a:lnTo>
                <a:lnTo>
                  <a:pt x="280035" y="303656"/>
                </a:lnTo>
                <a:lnTo>
                  <a:pt x="257975" y="322325"/>
                </a:lnTo>
                <a:lnTo>
                  <a:pt x="304625" y="322325"/>
                </a:lnTo>
                <a:lnTo>
                  <a:pt x="292722" y="273811"/>
                </a:lnTo>
                <a:close/>
              </a:path>
              <a:path w="316230" h="368300">
                <a:moveTo>
                  <a:pt x="22072" y="0"/>
                </a:moveTo>
                <a:lnTo>
                  <a:pt x="0" y="18795"/>
                </a:lnTo>
                <a:lnTo>
                  <a:pt x="248609" y="311306"/>
                </a:lnTo>
                <a:lnTo>
                  <a:pt x="270631" y="292588"/>
                </a:lnTo>
                <a:lnTo>
                  <a:pt x="22072" y="0"/>
                </a:lnTo>
                <a:close/>
              </a:path>
            </a:pathLst>
          </a:custGeom>
          <a:solidFill>
            <a:srgbClr val="92D05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820246" y="5104189"/>
            <a:ext cx="479997" cy="121904"/>
          </a:xfrm>
          <a:custGeom>
            <a:avLst/>
            <a:gdLst/>
            <a:ahLst/>
            <a:cxnLst/>
            <a:rect l="l" t="t" r="r" b="b"/>
            <a:pathLst>
              <a:path w="360044" h="91439">
                <a:moveTo>
                  <a:pt x="0" y="91440"/>
                </a:moveTo>
                <a:lnTo>
                  <a:pt x="359663" y="91440"/>
                </a:lnTo>
                <a:lnTo>
                  <a:pt x="359663" y="0"/>
                </a:lnTo>
                <a:lnTo>
                  <a:pt x="0" y="0"/>
                </a:lnTo>
                <a:lnTo>
                  <a:pt x="0" y="91440"/>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955965" y="5068803"/>
            <a:ext cx="261586" cy="178793"/>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870021" y="5416060"/>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870021" y="5416060"/>
            <a:ext cx="760208" cy="288676"/>
          </a:xfrm>
          <a:custGeom>
            <a:avLst/>
            <a:gdLst/>
            <a:ahLst/>
            <a:cxnLst/>
            <a:rect l="l" t="t" r="r" b="b"/>
            <a:pathLst>
              <a:path w="570230" h="216535">
                <a:moveTo>
                  <a:pt x="0" y="216407"/>
                </a:moveTo>
                <a:lnTo>
                  <a:pt x="569976" y="216407"/>
                </a:lnTo>
                <a:lnTo>
                  <a:pt x="569976" y="0"/>
                </a:lnTo>
                <a:lnTo>
                  <a:pt x="0" y="0"/>
                </a:lnTo>
                <a:lnTo>
                  <a:pt x="0" y="216407"/>
                </a:lnTo>
                <a:close/>
              </a:path>
            </a:pathLst>
          </a:custGeom>
          <a:ln w="28956">
            <a:solidFill>
              <a:srgbClr val="92D05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1085996" y="5447553"/>
            <a:ext cx="390092" cy="207236"/>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75614" y="5432315"/>
            <a:ext cx="705182" cy="286983"/>
          </a:xfrm>
          <a:custGeom>
            <a:avLst/>
            <a:gdLst/>
            <a:ahLst/>
            <a:cxnLst/>
            <a:rect l="l" t="t" r="r" b="b"/>
            <a:pathLst>
              <a:path w="528955" h="215264">
                <a:moveTo>
                  <a:pt x="85077" y="0"/>
                </a:moveTo>
                <a:lnTo>
                  <a:pt x="443750" y="0"/>
                </a:lnTo>
                <a:lnTo>
                  <a:pt x="476867" y="8447"/>
                </a:lnTo>
                <a:lnTo>
                  <a:pt x="503910" y="31480"/>
                </a:lnTo>
                <a:lnTo>
                  <a:pt x="522142" y="65633"/>
                </a:lnTo>
                <a:lnTo>
                  <a:pt x="528828" y="107442"/>
                </a:lnTo>
                <a:lnTo>
                  <a:pt x="522142" y="149261"/>
                </a:lnTo>
                <a:lnTo>
                  <a:pt x="503910" y="183413"/>
                </a:lnTo>
                <a:lnTo>
                  <a:pt x="476867" y="206440"/>
                </a:lnTo>
                <a:lnTo>
                  <a:pt x="443750" y="214884"/>
                </a:lnTo>
                <a:lnTo>
                  <a:pt x="85077" y="214884"/>
                </a:lnTo>
                <a:lnTo>
                  <a:pt x="51960" y="206440"/>
                </a:lnTo>
                <a:lnTo>
                  <a:pt x="24917" y="183413"/>
                </a:lnTo>
                <a:lnTo>
                  <a:pt x="6685" y="149261"/>
                </a:lnTo>
                <a:lnTo>
                  <a:pt x="0" y="107442"/>
                </a:lnTo>
                <a:lnTo>
                  <a:pt x="6685" y="65633"/>
                </a:lnTo>
                <a:lnTo>
                  <a:pt x="24917" y="31480"/>
                </a:lnTo>
                <a:lnTo>
                  <a:pt x="51960" y="8447"/>
                </a:lnTo>
                <a:lnTo>
                  <a:pt x="85077"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348477" y="5462587"/>
            <a:ext cx="238322" cy="207236"/>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858847" y="5698149"/>
            <a:ext cx="398728" cy="479151"/>
          </a:xfrm>
          <a:custGeom>
            <a:avLst/>
            <a:gdLst/>
            <a:ahLst/>
            <a:cxnLst/>
            <a:rect l="l" t="t" r="r" b="b"/>
            <a:pathLst>
              <a:path w="299084" h="359410">
                <a:moveTo>
                  <a:pt x="19176" y="276186"/>
                </a:moveTo>
                <a:lnTo>
                  <a:pt x="0" y="359194"/>
                </a:lnTo>
                <a:lnTo>
                  <a:pt x="77914" y="324738"/>
                </a:lnTo>
                <a:lnTo>
                  <a:pt x="65285" y="314299"/>
                </a:lnTo>
                <a:lnTo>
                  <a:pt x="45351" y="314299"/>
                </a:lnTo>
                <a:lnTo>
                  <a:pt x="35559" y="306209"/>
                </a:lnTo>
                <a:lnTo>
                  <a:pt x="43653" y="296418"/>
                </a:lnTo>
                <a:lnTo>
                  <a:pt x="19176" y="276186"/>
                </a:lnTo>
                <a:close/>
              </a:path>
              <a:path w="299084" h="359410">
                <a:moveTo>
                  <a:pt x="43653" y="296418"/>
                </a:moveTo>
                <a:lnTo>
                  <a:pt x="35559" y="306209"/>
                </a:lnTo>
                <a:lnTo>
                  <a:pt x="45351" y="314299"/>
                </a:lnTo>
                <a:lnTo>
                  <a:pt x="53442" y="304510"/>
                </a:lnTo>
                <a:lnTo>
                  <a:pt x="43653" y="296418"/>
                </a:lnTo>
                <a:close/>
              </a:path>
              <a:path w="299084" h="359410">
                <a:moveTo>
                  <a:pt x="53442" y="304510"/>
                </a:moveTo>
                <a:lnTo>
                  <a:pt x="45351" y="314299"/>
                </a:lnTo>
                <a:lnTo>
                  <a:pt x="65285" y="314299"/>
                </a:lnTo>
                <a:lnTo>
                  <a:pt x="53442" y="304510"/>
                </a:lnTo>
                <a:close/>
              </a:path>
              <a:path w="299084" h="359410">
                <a:moveTo>
                  <a:pt x="288671" y="0"/>
                </a:moveTo>
                <a:lnTo>
                  <a:pt x="43653" y="296418"/>
                </a:lnTo>
                <a:lnTo>
                  <a:pt x="53442" y="304510"/>
                </a:lnTo>
                <a:lnTo>
                  <a:pt x="298462" y="8089"/>
                </a:lnTo>
                <a:lnTo>
                  <a:pt x="288671"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1235836" y="5691411"/>
            <a:ext cx="455447" cy="486770"/>
          </a:xfrm>
          <a:custGeom>
            <a:avLst/>
            <a:gdLst/>
            <a:ahLst/>
            <a:cxnLst/>
            <a:rect l="l" t="t" r="r" b="b"/>
            <a:pathLst>
              <a:path w="341630" h="365125">
                <a:moveTo>
                  <a:pt x="271508" y="311330"/>
                </a:moveTo>
                <a:lnTo>
                  <a:pt x="250367" y="331038"/>
                </a:lnTo>
                <a:lnTo>
                  <a:pt x="341299" y="365010"/>
                </a:lnTo>
                <a:lnTo>
                  <a:pt x="328608" y="321906"/>
                </a:lnTo>
                <a:lnTo>
                  <a:pt x="281355" y="321906"/>
                </a:lnTo>
                <a:lnTo>
                  <a:pt x="271508" y="311330"/>
                </a:lnTo>
                <a:close/>
              </a:path>
              <a:path w="341630" h="365125">
                <a:moveTo>
                  <a:pt x="292699" y="291576"/>
                </a:moveTo>
                <a:lnTo>
                  <a:pt x="271508" y="311330"/>
                </a:lnTo>
                <a:lnTo>
                  <a:pt x="281355" y="321906"/>
                </a:lnTo>
                <a:lnTo>
                  <a:pt x="302564" y="302171"/>
                </a:lnTo>
                <a:lnTo>
                  <a:pt x="292699" y="291576"/>
                </a:lnTo>
                <a:close/>
              </a:path>
              <a:path w="341630" h="365125">
                <a:moveTo>
                  <a:pt x="313867" y="271843"/>
                </a:moveTo>
                <a:lnTo>
                  <a:pt x="292699" y="291576"/>
                </a:lnTo>
                <a:lnTo>
                  <a:pt x="302564" y="302171"/>
                </a:lnTo>
                <a:lnTo>
                  <a:pt x="281355" y="321906"/>
                </a:lnTo>
                <a:lnTo>
                  <a:pt x="328608" y="321906"/>
                </a:lnTo>
                <a:lnTo>
                  <a:pt x="313867" y="271843"/>
                </a:lnTo>
                <a:close/>
              </a:path>
              <a:path w="341630" h="365125">
                <a:moveTo>
                  <a:pt x="21183" y="0"/>
                </a:moveTo>
                <a:lnTo>
                  <a:pt x="0" y="19735"/>
                </a:lnTo>
                <a:lnTo>
                  <a:pt x="271508" y="311330"/>
                </a:lnTo>
                <a:lnTo>
                  <a:pt x="292699" y="291576"/>
                </a:lnTo>
                <a:lnTo>
                  <a:pt x="21183" y="0"/>
                </a:lnTo>
                <a:close/>
              </a:path>
            </a:pathLst>
          </a:custGeom>
          <a:solidFill>
            <a:srgbClr val="92D05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808054" y="5851868"/>
            <a:ext cx="540950" cy="124444"/>
          </a:xfrm>
          <a:custGeom>
            <a:avLst/>
            <a:gdLst/>
            <a:ahLst/>
            <a:cxnLst/>
            <a:rect l="l" t="t" r="r" b="b"/>
            <a:pathLst>
              <a:path w="405765" h="93345">
                <a:moveTo>
                  <a:pt x="0" y="92964"/>
                </a:moveTo>
                <a:lnTo>
                  <a:pt x="405384" y="92964"/>
                </a:lnTo>
                <a:lnTo>
                  <a:pt x="405384" y="0"/>
                </a:lnTo>
                <a:lnTo>
                  <a:pt x="0" y="0"/>
                </a:lnTo>
                <a:lnTo>
                  <a:pt x="0" y="92964"/>
                </a:lnTo>
                <a:close/>
              </a:path>
            </a:pathLst>
          </a:custGeom>
          <a:solidFill>
            <a:srgbClr val="FFFFFF"/>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933616" y="5817328"/>
            <a:ext cx="346207" cy="178793"/>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1230655" y="5825861"/>
            <a:ext cx="462016" cy="179198"/>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1339354" y="6177961"/>
            <a:ext cx="705182" cy="288676"/>
          </a:xfrm>
          <a:custGeom>
            <a:avLst/>
            <a:gdLst/>
            <a:ahLst/>
            <a:cxnLst/>
            <a:rect l="l" t="t" r="r" b="b"/>
            <a:pathLst>
              <a:path w="528955" h="216535">
                <a:moveTo>
                  <a:pt x="85077" y="0"/>
                </a:moveTo>
                <a:lnTo>
                  <a:pt x="443738" y="0"/>
                </a:lnTo>
                <a:lnTo>
                  <a:pt x="476857" y="8504"/>
                </a:lnTo>
                <a:lnTo>
                  <a:pt x="503904" y="31694"/>
                </a:lnTo>
                <a:lnTo>
                  <a:pt x="522140" y="66088"/>
                </a:lnTo>
                <a:lnTo>
                  <a:pt x="528828" y="108203"/>
                </a:lnTo>
                <a:lnTo>
                  <a:pt x="522140" y="150319"/>
                </a:lnTo>
                <a:lnTo>
                  <a:pt x="503904" y="184713"/>
                </a:lnTo>
                <a:lnTo>
                  <a:pt x="476857" y="207903"/>
                </a:lnTo>
                <a:lnTo>
                  <a:pt x="443738" y="216407"/>
                </a:lnTo>
                <a:lnTo>
                  <a:pt x="85077" y="216407"/>
                </a:lnTo>
                <a:lnTo>
                  <a:pt x="51960" y="207903"/>
                </a:lnTo>
                <a:lnTo>
                  <a:pt x="24917" y="184713"/>
                </a:lnTo>
                <a:lnTo>
                  <a:pt x="6685" y="150319"/>
                </a:lnTo>
                <a:lnTo>
                  <a:pt x="0" y="108203"/>
                </a:lnTo>
                <a:lnTo>
                  <a:pt x="6685" y="66088"/>
                </a:lnTo>
                <a:lnTo>
                  <a:pt x="24917" y="31694"/>
                </a:lnTo>
                <a:lnTo>
                  <a:pt x="51960" y="8504"/>
                </a:lnTo>
                <a:lnTo>
                  <a:pt x="85077" y="0"/>
                </a:lnTo>
                <a:close/>
              </a:path>
            </a:pathLst>
          </a:custGeom>
          <a:ln w="28956">
            <a:solidFill>
              <a:srgbClr val="92D05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1607712" y="6209453"/>
            <a:ext cx="246855" cy="207237"/>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506341" y="6177961"/>
            <a:ext cx="705182" cy="288676"/>
          </a:xfrm>
          <a:custGeom>
            <a:avLst/>
            <a:gdLst/>
            <a:ahLst/>
            <a:cxnLst/>
            <a:rect l="l" t="t" r="r" b="b"/>
            <a:pathLst>
              <a:path w="528955" h="216535">
                <a:moveTo>
                  <a:pt x="85077" y="0"/>
                </a:moveTo>
                <a:lnTo>
                  <a:pt x="443750" y="0"/>
                </a:lnTo>
                <a:lnTo>
                  <a:pt x="476867" y="8504"/>
                </a:lnTo>
                <a:lnTo>
                  <a:pt x="503910" y="31694"/>
                </a:lnTo>
                <a:lnTo>
                  <a:pt x="522142" y="66088"/>
                </a:lnTo>
                <a:lnTo>
                  <a:pt x="528827" y="108203"/>
                </a:lnTo>
                <a:lnTo>
                  <a:pt x="522142" y="150319"/>
                </a:lnTo>
                <a:lnTo>
                  <a:pt x="503910" y="184713"/>
                </a:lnTo>
                <a:lnTo>
                  <a:pt x="476867" y="207903"/>
                </a:lnTo>
                <a:lnTo>
                  <a:pt x="443750" y="216407"/>
                </a:lnTo>
                <a:lnTo>
                  <a:pt x="85077" y="216407"/>
                </a:lnTo>
                <a:lnTo>
                  <a:pt x="51960" y="207903"/>
                </a:lnTo>
                <a:lnTo>
                  <a:pt x="24917" y="184713"/>
                </a:lnTo>
                <a:lnTo>
                  <a:pt x="6685" y="150319"/>
                </a:lnTo>
                <a:lnTo>
                  <a:pt x="0" y="108203"/>
                </a:lnTo>
                <a:lnTo>
                  <a:pt x="6685" y="66088"/>
                </a:lnTo>
                <a:lnTo>
                  <a:pt x="24917" y="31694"/>
                </a:lnTo>
                <a:lnTo>
                  <a:pt x="51960" y="8504"/>
                </a:lnTo>
                <a:lnTo>
                  <a:pt x="85077"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756855" y="6209453"/>
            <a:ext cx="270898" cy="20723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Shape 52">
            <a:extLst>
              <a:ext uri="{FF2B5EF4-FFF2-40B4-BE49-F238E27FC236}">
                <a16:creationId xmlns:a16="http://schemas.microsoft.com/office/drawing/2014/main" id="{8DD3B33D-9BCD-0E4D-A765-197657F41C6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training time</a:t>
            </a:r>
          </a:p>
        </p:txBody>
      </p:sp>
      <p:sp>
        <p:nvSpPr>
          <p:cNvPr id="104" name="Shape 53">
            <a:extLst>
              <a:ext uri="{FF2B5EF4-FFF2-40B4-BE49-F238E27FC236}">
                <a16:creationId xmlns:a16="http://schemas.microsoft.com/office/drawing/2014/main" id="{598E3923-F23A-4440-B865-FC270E660FE2}"/>
              </a:ext>
            </a:extLst>
          </p:cNvPr>
          <p:cNvSpPr txBox="1"/>
          <p:nvPr/>
        </p:nvSpPr>
        <p:spPr>
          <a:xfrm>
            <a:off x="3711831" y="1196379"/>
            <a:ext cx="8376480" cy="4607193"/>
          </a:xfrm>
          <a:prstGeom prst="rect">
            <a:avLst/>
          </a:prstGeom>
          <a:noFill/>
          <a:ln>
            <a:noFill/>
          </a:ln>
        </p:spPr>
        <p:txBody>
          <a:bodyPr lIns="121884" tIns="121884" rIns="121884" bIns="121884" anchor="t" anchorCtr="0">
            <a:noAutofit/>
          </a:bodyPr>
          <a:lstStyle/>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Data sets might have samples with missing values for some attributes</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Simply ignoring them would mean throwing away a lot of information</a:t>
            </a:r>
          </a:p>
          <a:p>
            <a:pPr marL="380962" indent="-380962" defTabSz="1219078" latinLnBrk="0">
              <a:buFont typeface="Arial" panose="020B0604020202020204" pitchFamily="34" charset="0"/>
              <a:buChar char="•"/>
            </a:pPr>
            <a:r>
              <a:rPr lang="en-US" sz="2266" kern="0" dirty="0">
                <a:solidFill>
                  <a:srgbClr val="000000"/>
                </a:solidFill>
                <a:latin typeface="Arial"/>
                <a:cs typeface="Arial"/>
                <a:sym typeface="Arial"/>
              </a:rPr>
              <a:t>There are better ways of handling missing values:</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common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Set them to the most probable value given the label</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Add a new instance for each possible value</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Leave them unknown, but discard the sample when evaluating the gain of that attribute</a:t>
            </a:r>
          </a:p>
          <a:p>
            <a:pPr defTabSz="1219078" latinLnBrk="0"/>
            <a:r>
              <a:rPr lang="en-US" sz="2266" kern="0" dirty="0">
                <a:solidFill>
                  <a:srgbClr val="000000"/>
                </a:solidFill>
                <a:latin typeface="Arial"/>
                <a:cs typeface="Arial"/>
                <a:sym typeface="Arial"/>
              </a:rPr>
              <a:t>    (if the attribute is chosen for splitting, send the instances    </a:t>
            </a:r>
          </a:p>
          <a:p>
            <a:pPr defTabSz="1219078" latinLnBrk="0"/>
            <a:r>
              <a:rPr lang="en-US" sz="2266" kern="0" dirty="0">
                <a:solidFill>
                  <a:srgbClr val="000000"/>
                </a:solidFill>
                <a:latin typeface="Arial"/>
                <a:cs typeface="Arial"/>
                <a:sym typeface="Arial"/>
              </a:rPr>
              <a:t>    with unknown values to all children)</a:t>
            </a:r>
          </a:p>
          <a:p>
            <a:pPr marL="380962" indent="-380962" defTabSz="1219078" latinLnBrk="0">
              <a:buFont typeface="Wingdings" pitchFamily="2" charset="2"/>
              <a:buChar char="Ø"/>
            </a:pPr>
            <a:r>
              <a:rPr lang="en-US" sz="2266" kern="0" dirty="0">
                <a:solidFill>
                  <a:srgbClr val="000000"/>
                </a:solidFill>
                <a:latin typeface="Arial"/>
                <a:cs typeface="Arial"/>
                <a:sym typeface="Arial"/>
              </a:rPr>
              <a:t>Build a decision tree on all other attributes (including label) to predict missing values</a:t>
            </a:r>
          </a:p>
          <a:p>
            <a:pPr defTabSz="1219078" latinLnBrk="0"/>
            <a:r>
              <a:rPr lang="en-US" sz="2266" kern="0" dirty="0">
                <a:solidFill>
                  <a:srgbClr val="000000"/>
                </a:solidFill>
                <a:latin typeface="Arial"/>
                <a:cs typeface="Arial"/>
                <a:sym typeface="Arial"/>
              </a:rPr>
              <a:t>    (use instances where the attribute is defined as training data)</a:t>
            </a:r>
          </a:p>
        </p:txBody>
      </p:sp>
    </p:spTree>
    <p:extLst>
      <p:ext uri="{BB962C8B-B14F-4D97-AF65-F5344CB8AC3E}">
        <p14:creationId xmlns:p14="http://schemas.microsoft.com/office/powerpoint/2010/main" val="3280988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1" name="Shape 52">
            <a:extLst>
              <a:ext uri="{FF2B5EF4-FFF2-40B4-BE49-F238E27FC236}">
                <a16:creationId xmlns:a16="http://schemas.microsoft.com/office/drawing/2014/main" id="{EBFF8D1F-CF06-CA4C-BABF-8153386DE72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inference time</a:t>
            </a:r>
          </a:p>
        </p:txBody>
      </p:sp>
      <p:pic>
        <p:nvPicPr>
          <p:cNvPr id="102" name="Picture 101">
            <a:extLst>
              <a:ext uri="{FF2B5EF4-FFF2-40B4-BE49-F238E27FC236}">
                <a16:creationId xmlns:a16="http://schemas.microsoft.com/office/drawing/2014/main" id="{B8B1D03A-8E41-3040-8023-84C3E4337FE5}"/>
              </a:ext>
            </a:extLst>
          </p:cNvPr>
          <p:cNvPicPr>
            <a:picLocks noChangeAspect="1"/>
          </p:cNvPicPr>
          <p:nvPr/>
        </p:nvPicPr>
        <p:blipFill>
          <a:blip r:embed="rId2"/>
          <a:stretch>
            <a:fillRect/>
          </a:stretch>
        </p:blipFill>
        <p:spPr>
          <a:xfrm flipH="1">
            <a:off x="8552431" y="3309428"/>
            <a:ext cx="705191" cy="1655159"/>
          </a:xfrm>
          <a:prstGeom prst="rect">
            <a:avLst/>
          </a:prstGeom>
        </p:spPr>
      </p:pic>
      <p:sp>
        <p:nvSpPr>
          <p:cNvPr id="103" name="TextBox 102">
            <a:extLst>
              <a:ext uri="{FF2B5EF4-FFF2-40B4-BE49-F238E27FC236}">
                <a16:creationId xmlns:a16="http://schemas.microsoft.com/office/drawing/2014/main" id="{67678A3F-AC5F-6041-84DB-6CE13D26FF89}"/>
              </a:ext>
            </a:extLst>
          </p:cNvPr>
          <p:cNvSpPr txBox="1"/>
          <p:nvPr/>
        </p:nvSpPr>
        <p:spPr>
          <a:xfrm>
            <a:off x="9327521" y="2852559"/>
            <a:ext cx="2261436" cy="502573"/>
          </a:xfrm>
          <a:prstGeom prst="rect">
            <a:avLst/>
          </a:prstGeom>
          <a:noFill/>
        </p:spPr>
        <p:txBody>
          <a:bodyPr wrap="square" rtlCol="0">
            <a:spAutoFit/>
          </a:bodyPr>
          <a:lstStyle/>
          <a:p>
            <a:pPr defTabSz="1219078" latinLnBrk="0"/>
            <a:r>
              <a:rPr lang="en-US" sz="2666" kern="0" dirty="0">
                <a:solidFill>
                  <a:srgbClr val="0070C0"/>
                </a:solidFill>
                <a:latin typeface="Arial"/>
                <a:cs typeface="Arial"/>
                <a:sym typeface="Arial"/>
              </a:rPr>
              <a:t>Loan?</a:t>
            </a:r>
          </a:p>
        </p:txBody>
      </p:sp>
      <p:sp>
        <p:nvSpPr>
          <p:cNvPr id="104" name="TextBox 103">
            <a:extLst>
              <a:ext uri="{FF2B5EF4-FFF2-40B4-BE49-F238E27FC236}">
                <a16:creationId xmlns:a16="http://schemas.microsoft.com/office/drawing/2014/main" id="{2EC44123-37C7-804E-AAA5-DDE384DFB5F1}"/>
              </a:ext>
            </a:extLst>
          </p:cNvPr>
          <p:cNvSpPr txBox="1"/>
          <p:nvPr/>
        </p:nvSpPr>
        <p:spPr>
          <a:xfrm>
            <a:off x="9327522" y="3501017"/>
            <a:ext cx="2628030" cy="1240853"/>
          </a:xfrm>
          <a:prstGeom prst="rect">
            <a:avLst/>
          </a:prstGeom>
          <a:noFill/>
        </p:spPr>
        <p:txBody>
          <a:bodyPr wrap="square" rtlCol="0">
            <a:spAutoFit/>
          </a:bodyPr>
          <a:lstStyle/>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Not a student</a:t>
            </a:r>
          </a:p>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49 years old</a:t>
            </a:r>
          </a:p>
          <a:p>
            <a:pPr marL="380962" indent="-380962" defTabSz="1219078" latinLnBrk="0">
              <a:buFont typeface="Arial" panose="020B0604020202020204" pitchFamily="34" charset="0"/>
              <a:buChar char="•"/>
            </a:pPr>
            <a:r>
              <a:rPr lang="en-US" sz="1866" kern="0" dirty="0">
                <a:solidFill>
                  <a:srgbClr val="FF0000"/>
                </a:solidFill>
                <a:latin typeface="Arial"/>
                <a:cs typeface="Arial"/>
                <a:sym typeface="Arial"/>
              </a:rPr>
              <a:t>Unknown income</a:t>
            </a:r>
          </a:p>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Fair credit record</a:t>
            </a:r>
          </a:p>
        </p:txBody>
      </p:sp>
      <p:sp>
        <p:nvSpPr>
          <p:cNvPr id="105" name="Shape 53">
            <a:extLst>
              <a:ext uri="{FF2B5EF4-FFF2-40B4-BE49-F238E27FC236}">
                <a16:creationId xmlns:a16="http://schemas.microsoft.com/office/drawing/2014/main" id="{3BB66C9B-1EF1-5441-94AE-10D66CC28532}"/>
              </a:ext>
            </a:extLst>
          </p:cNvPr>
          <p:cNvSpPr txBox="1"/>
          <p:nvPr/>
        </p:nvSpPr>
        <p:spPr>
          <a:xfrm>
            <a:off x="188424" y="996176"/>
            <a:ext cx="11495059" cy="102900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When we </a:t>
            </a:r>
            <a:r>
              <a:rPr lang="en-US" sz="2400" kern="0" dirty="0">
                <a:solidFill>
                  <a:srgbClr val="000000"/>
                </a:solidFill>
                <a:latin typeface="Arial"/>
                <a:cs typeface="Arial"/>
                <a:sym typeface="Arial"/>
              </a:rPr>
              <a:t>encounter</a:t>
            </a:r>
            <a:r>
              <a:rPr lang="en" sz="2400" kern="0" dirty="0">
                <a:solidFill>
                  <a:srgbClr val="000000"/>
                </a:solidFill>
                <a:latin typeface="Arial"/>
                <a:cs typeface="Arial"/>
                <a:sym typeface="Arial"/>
              </a:rPr>
              <a:t> a node that checks an attribute with a missing value, we explore all possibilities</a:t>
            </a:r>
          </a:p>
        </p:txBody>
      </p:sp>
      <p:pic>
        <p:nvPicPr>
          <p:cNvPr id="107" name="Picture 106" descr="A close up of a map&#10;&#10;Description automatically generated">
            <a:extLst>
              <a:ext uri="{FF2B5EF4-FFF2-40B4-BE49-F238E27FC236}">
                <a16:creationId xmlns:a16="http://schemas.microsoft.com/office/drawing/2014/main" id="{313F0FA0-90D7-8347-A1AD-C3471798BB8D}"/>
              </a:ext>
            </a:extLst>
          </p:cNvPr>
          <p:cNvPicPr>
            <a:picLocks noChangeAspect="1"/>
          </p:cNvPicPr>
          <p:nvPr/>
        </p:nvPicPr>
        <p:blipFill>
          <a:blip r:embed="rId3"/>
          <a:stretch>
            <a:fillRect/>
          </a:stretch>
        </p:blipFill>
        <p:spPr>
          <a:xfrm>
            <a:off x="188424" y="2644274"/>
            <a:ext cx="7698027" cy="4079691"/>
          </a:xfrm>
          <a:prstGeom prst="rect">
            <a:avLst/>
          </a:prstGeom>
        </p:spPr>
      </p:pic>
    </p:spTree>
    <p:extLst>
      <p:ext uri="{BB962C8B-B14F-4D97-AF65-F5344CB8AC3E}">
        <p14:creationId xmlns:p14="http://schemas.microsoft.com/office/powerpoint/2010/main" val="1983513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6" name="Shape 52">
            <a:extLst>
              <a:ext uri="{FF2B5EF4-FFF2-40B4-BE49-F238E27FC236}">
                <a16:creationId xmlns:a16="http://schemas.microsoft.com/office/drawing/2014/main" id="{EB230657-66F7-4149-87B1-6D3FE31DDE0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Handling missing values at inference time</a:t>
            </a:r>
          </a:p>
        </p:txBody>
      </p:sp>
      <p:pic>
        <p:nvPicPr>
          <p:cNvPr id="107" name="Picture 106">
            <a:extLst>
              <a:ext uri="{FF2B5EF4-FFF2-40B4-BE49-F238E27FC236}">
                <a16:creationId xmlns:a16="http://schemas.microsoft.com/office/drawing/2014/main" id="{7E8DE249-F816-AA48-BFD4-2E9ED71D552B}"/>
              </a:ext>
            </a:extLst>
          </p:cNvPr>
          <p:cNvPicPr>
            <a:picLocks noChangeAspect="1"/>
          </p:cNvPicPr>
          <p:nvPr/>
        </p:nvPicPr>
        <p:blipFill>
          <a:blip r:embed="rId2"/>
          <a:stretch>
            <a:fillRect/>
          </a:stretch>
        </p:blipFill>
        <p:spPr>
          <a:xfrm flipH="1">
            <a:off x="8552431" y="3309428"/>
            <a:ext cx="705191" cy="1655159"/>
          </a:xfrm>
          <a:prstGeom prst="rect">
            <a:avLst/>
          </a:prstGeom>
        </p:spPr>
      </p:pic>
      <p:sp>
        <p:nvSpPr>
          <p:cNvPr id="108" name="TextBox 107">
            <a:extLst>
              <a:ext uri="{FF2B5EF4-FFF2-40B4-BE49-F238E27FC236}">
                <a16:creationId xmlns:a16="http://schemas.microsoft.com/office/drawing/2014/main" id="{B9F37D4F-C745-1540-98AF-70AFC5350E4F}"/>
              </a:ext>
            </a:extLst>
          </p:cNvPr>
          <p:cNvSpPr txBox="1"/>
          <p:nvPr/>
        </p:nvSpPr>
        <p:spPr>
          <a:xfrm>
            <a:off x="9327521" y="2852559"/>
            <a:ext cx="2261436" cy="502573"/>
          </a:xfrm>
          <a:prstGeom prst="rect">
            <a:avLst/>
          </a:prstGeom>
          <a:noFill/>
        </p:spPr>
        <p:txBody>
          <a:bodyPr wrap="square" rtlCol="0">
            <a:spAutoFit/>
          </a:bodyPr>
          <a:lstStyle/>
          <a:p>
            <a:pPr defTabSz="1219078" latinLnBrk="0"/>
            <a:r>
              <a:rPr lang="en-US" sz="2666" kern="0" dirty="0">
                <a:solidFill>
                  <a:srgbClr val="0070C0"/>
                </a:solidFill>
                <a:latin typeface="Arial"/>
                <a:cs typeface="Arial"/>
                <a:sym typeface="Arial"/>
              </a:rPr>
              <a:t>Loan?</a:t>
            </a:r>
          </a:p>
        </p:txBody>
      </p:sp>
      <p:sp>
        <p:nvSpPr>
          <p:cNvPr id="109" name="TextBox 108">
            <a:extLst>
              <a:ext uri="{FF2B5EF4-FFF2-40B4-BE49-F238E27FC236}">
                <a16:creationId xmlns:a16="http://schemas.microsoft.com/office/drawing/2014/main" id="{91C904BC-A2CC-AE44-8D35-DFAF047B2BA7}"/>
              </a:ext>
            </a:extLst>
          </p:cNvPr>
          <p:cNvSpPr txBox="1"/>
          <p:nvPr/>
        </p:nvSpPr>
        <p:spPr>
          <a:xfrm>
            <a:off x="9327522" y="3501017"/>
            <a:ext cx="2628030" cy="1527982"/>
          </a:xfrm>
          <a:prstGeom prst="rect">
            <a:avLst/>
          </a:prstGeom>
          <a:noFill/>
        </p:spPr>
        <p:txBody>
          <a:bodyPr wrap="square" rtlCol="0">
            <a:spAutoFit/>
          </a:bodyPr>
          <a:lstStyle/>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Not a student</a:t>
            </a:r>
          </a:p>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49 years old</a:t>
            </a:r>
          </a:p>
          <a:p>
            <a:pPr marL="380962" indent="-380962" defTabSz="1219078" latinLnBrk="0">
              <a:buFont typeface="Arial" panose="020B0604020202020204" pitchFamily="34" charset="0"/>
              <a:buChar char="•"/>
            </a:pPr>
            <a:r>
              <a:rPr lang="en-US" sz="1866" kern="0" dirty="0">
                <a:solidFill>
                  <a:srgbClr val="FF0000"/>
                </a:solidFill>
                <a:latin typeface="Arial"/>
                <a:cs typeface="Arial"/>
                <a:sym typeface="Arial"/>
              </a:rPr>
              <a:t>Unknown income</a:t>
            </a:r>
          </a:p>
          <a:p>
            <a:pPr marL="380962" indent="-380962" defTabSz="1219078" latinLnBrk="0">
              <a:buFont typeface="Arial" panose="020B0604020202020204" pitchFamily="34" charset="0"/>
              <a:buChar char="•"/>
            </a:pPr>
            <a:r>
              <a:rPr lang="en-US" sz="1866" kern="0" dirty="0">
                <a:solidFill>
                  <a:srgbClr val="000000"/>
                </a:solidFill>
                <a:latin typeface="Arial"/>
                <a:cs typeface="Arial"/>
                <a:sym typeface="Arial"/>
              </a:rPr>
              <a:t>Fair credit record</a:t>
            </a:r>
          </a:p>
          <a:p>
            <a:pPr marL="380962" indent="-380962" defTabSz="1219078" latinLnBrk="0">
              <a:buFont typeface="Wingdings" pitchFamily="2" charset="2"/>
              <a:buChar char="Ø"/>
            </a:pPr>
            <a:r>
              <a:rPr lang="en-US" sz="1866" kern="0" dirty="0">
                <a:solidFill>
                  <a:srgbClr val="00B050"/>
                </a:solidFill>
                <a:latin typeface="Arial"/>
                <a:cs typeface="Arial"/>
                <a:sym typeface="Arial"/>
              </a:rPr>
              <a:t>Yes</a:t>
            </a:r>
          </a:p>
        </p:txBody>
      </p:sp>
      <p:sp>
        <p:nvSpPr>
          <p:cNvPr id="110" name="Shape 53">
            <a:extLst>
              <a:ext uri="{FF2B5EF4-FFF2-40B4-BE49-F238E27FC236}">
                <a16:creationId xmlns:a16="http://schemas.microsoft.com/office/drawing/2014/main" id="{86C30569-3E37-1D41-8928-84A4EC846F55}"/>
              </a:ext>
            </a:extLst>
          </p:cNvPr>
          <p:cNvSpPr txBox="1"/>
          <p:nvPr/>
        </p:nvSpPr>
        <p:spPr>
          <a:xfrm>
            <a:off x="188424" y="996176"/>
            <a:ext cx="11495059" cy="1856382"/>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When we </a:t>
            </a:r>
            <a:r>
              <a:rPr lang="en-US" sz="2400" kern="0" dirty="0">
                <a:solidFill>
                  <a:srgbClr val="000000"/>
                </a:solidFill>
                <a:latin typeface="Arial"/>
                <a:cs typeface="Arial"/>
                <a:sym typeface="Arial"/>
              </a:rPr>
              <a:t>encounter</a:t>
            </a:r>
            <a:r>
              <a:rPr lang="en" sz="2400" kern="0" dirty="0">
                <a:solidFill>
                  <a:srgbClr val="000000"/>
                </a:solidFill>
                <a:latin typeface="Arial"/>
                <a:cs typeface="Arial"/>
                <a:sym typeface="Arial"/>
              </a:rPr>
              <a:t> a node that checks an attribute with a missing value, we explore all possibilities</a:t>
            </a:r>
          </a:p>
          <a:p>
            <a:pPr marL="457154" indent="-457154" defTabSz="1219078" latinLnBrk="0">
              <a:buFont typeface="Arial" panose="020B0604020202020204" pitchFamily="34" charset="0"/>
              <a:buChar char="•"/>
            </a:pPr>
            <a:r>
              <a:rPr lang="en" sz="2400" kern="0" dirty="0">
                <a:solidFill>
                  <a:srgbClr val="000000"/>
                </a:solidFill>
                <a:latin typeface="Arial"/>
                <a:cs typeface="Arial"/>
                <a:sym typeface="Arial"/>
              </a:rPr>
              <a:t>We explore all branches and take the final prediction based on a (weighted) vote of the corresponding leaf nodes</a:t>
            </a:r>
          </a:p>
        </p:txBody>
      </p:sp>
      <p:pic>
        <p:nvPicPr>
          <p:cNvPr id="112" name="Picture 111" descr="A close up of a map&#10;&#10;Description automatically generated">
            <a:extLst>
              <a:ext uri="{FF2B5EF4-FFF2-40B4-BE49-F238E27FC236}">
                <a16:creationId xmlns:a16="http://schemas.microsoft.com/office/drawing/2014/main" id="{72CF3FCD-D53C-F149-BC09-A80ADF707CB6}"/>
              </a:ext>
            </a:extLst>
          </p:cNvPr>
          <p:cNvPicPr>
            <a:picLocks noChangeAspect="1"/>
          </p:cNvPicPr>
          <p:nvPr/>
        </p:nvPicPr>
        <p:blipFill>
          <a:blip r:embed="rId3"/>
          <a:stretch>
            <a:fillRect/>
          </a:stretch>
        </p:blipFill>
        <p:spPr>
          <a:xfrm>
            <a:off x="188424" y="2643302"/>
            <a:ext cx="7699863" cy="4080663"/>
          </a:xfrm>
          <a:prstGeom prst="rect">
            <a:avLst/>
          </a:prstGeom>
        </p:spPr>
      </p:pic>
    </p:spTree>
    <p:extLst>
      <p:ext uri="{BB962C8B-B14F-4D97-AF65-F5344CB8AC3E}">
        <p14:creationId xmlns:p14="http://schemas.microsoft.com/office/powerpoint/2010/main" val="28807921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87543" y="2766480"/>
            <a:ext cx="4522420" cy="3415241"/>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963042" y="2760337"/>
            <a:ext cx="170666" cy="320607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963043" y="2760337"/>
            <a:ext cx="171004" cy="3206756"/>
          </a:xfrm>
          <a:custGeom>
            <a:avLst/>
            <a:gdLst/>
            <a:ahLst/>
            <a:cxnLst/>
            <a:rect l="l" t="t" r="r" b="b"/>
            <a:pathLst>
              <a:path w="128269" h="2405379">
                <a:moveTo>
                  <a:pt x="0" y="2404872"/>
                </a:moveTo>
                <a:lnTo>
                  <a:pt x="128016" y="2404872"/>
                </a:lnTo>
                <a:lnTo>
                  <a:pt x="128016" y="0"/>
                </a:lnTo>
                <a:lnTo>
                  <a:pt x="0" y="0"/>
                </a:lnTo>
                <a:lnTo>
                  <a:pt x="0" y="2404872"/>
                </a:lnTo>
                <a:close/>
              </a:path>
            </a:pathLst>
          </a:custGeom>
          <a:ln w="9144">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679005" y="4141477"/>
            <a:ext cx="197078" cy="387655"/>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6775876" y="2766480"/>
            <a:ext cx="4524600" cy="3415241"/>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6743329" y="2760337"/>
            <a:ext cx="170664" cy="320607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743328" y="2760337"/>
            <a:ext cx="171004" cy="3206756"/>
          </a:xfrm>
          <a:custGeom>
            <a:avLst/>
            <a:gdLst/>
            <a:ahLst/>
            <a:cxnLst/>
            <a:rect l="l" t="t" r="r" b="b"/>
            <a:pathLst>
              <a:path w="128270" h="2405379">
                <a:moveTo>
                  <a:pt x="0" y="2404872"/>
                </a:moveTo>
                <a:lnTo>
                  <a:pt x="128015" y="2404872"/>
                </a:lnTo>
                <a:lnTo>
                  <a:pt x="128015" y="0"/>
                </a:lnTo>
                <a:lnTo>
                  <a:pt x="0" y="0"/>
                </a:lnTo>
                <a:lnTo>
                  <a:pt x="0" y="2404872"/>
                </a:lnTo>
                <a:close/>
              </a:path>
            </a:pathLst>
          </a:custGeom>
          <a:ln w="9144">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6459224" y="4141477"/>
            <a:ext cx="197078" cy="387655"/>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Shape 52">
            <a:extLst>
              <a:ext uri="{FF2B5EF4-FFF2-40B4-BE49-F238E27FC236}">
                <a16:creationId xmlns:a16="http://schemas.microsoft.com/office/drawing/2014/main" id="{9ED89F57-57BB-1F4B-8C18-315C0D10B67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Decision Boundaries</a:t>
            </a:r>
          </a:p>
        </p:txBody>
      </p:sp>
      <p:sp>
        <p:nvSpPr>
          <p:cNvPr id="17" name="Shape 53">
            <a:extLst>
              <a:ext uri="{FF2B5EF4-FFF2-40B4-BE49-F238E27FC236}">
                <a16:creationId xmlns:a16="http://schemas.microsoft.com/office/drawing/2014/main" id="{4C6B7223-D439-5444-AA89-1D0808CCE3BA}"/>
              </a:ext>
            </a:extLst>
          </p:cNvPr>
          <p:cNvSpPr txBox="1"/>
          <p:nvPr/>
        </p:nvSpPr>
        <p:spPr>
          <a:xfrm>
            <a:off x="188424" y="1332236"/>
            <a:ext cx="11719049" cy="696595"/>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Decision trees produce non-linear decision boundaries</a:t>
            </a:r>
          </a:p>
        </p:txBody>
      </p:sp>
      <p:sp>
        <p:nvSpPr>
          <p:cNvPr id="18" name="Shape 53">
            <a:extLst>
              <a:ext uri="{FF2B5EF4-FFF2-40B4-BE49-F238E27FC236}">
                <a16:creationId xmlns:a16="http://schemas.microsoft.com/office/drawing/2014/main" id="{419DF755-A6E9-754C-8CD6-A846A165D858}"/>
              </a:ext>
            </a:extLst>
          </p:cNvPr>
          <p:cNvSpPr txBox="1"/>
          <p:nvPr/>
        </p:nvSpPr>
        <p:spPr>
          <a:xfrm>
            <a:off x="1220667" y="2167774"/>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Support Vector Machines</a:t>
            </a:r>
          </a:p>
        </p:txBody>
      </p:sp>
      <p:sp>
        <p:nvSpPr>
          <p:cNvPr id="19" name="Shape 53">
            <a:extLst>
              <a:ext uri="{FF2B5EF4-FFF2-40B4-BE49-F238E27FC236}">
                <a16:creationId xmlns:a16="http://schemas.microsoft.com/office/drawing/2014/main" id="{A7D42876-F729-DE49-A286-FB8D3558AED9}"/>
              </a:ext>
            </a:extLst>
          </p:cNvPr>
          <p:cNvSpPr txBox="1"/>
          <p:nvPr/>
        </p:nvSpPr>
        <p:spPr>
          <a:xfrm>
            <a:off x="7011181" y="2167774"/>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Decision Tree</a:t>
            </a:r>
          </a:p>
        </p:txBody>
      </p:sp>
    </p:spTree>
    <p:extLst>
      <p:ext uri="{BB962C8B-B14F-4D97-AF65-F5344CB8AC3E}">
        <p14:creationId xmlns:p14="http://schemas.microsoft.com/office/powerpoint/2010/main" val="1371408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24313" y="3669539"/>
            <a:ext cx="2235756" cy="101587"/>
          </a:xfrm>
          <a:custGeom>
            <a:avLst/>
            <a:gdLst/>
            <a:ahLst/>
            <a:cxnLst/>
            <a:rect l="l" t="t" r="r" b="b"/>
            <a:pathLst>
              <a:path w="1677035" h="76200">
                <a:moveTo>
                  <a:pt x="1600454" y="0"/>
                </a:moveTo>
                <a:lnTo>
                  <a:pt x="1600454" y="76200"/>
                </a:lnTo>
                <a:lnTo>
                  <a:pt x="1656842" y="48006"/>
                </a:lnTo>
                <a:lnTo>
                  <a:pt x="1613154" y="48006"/>
                </a:lnTo>
                <a:lnTo>
                  <a:pt x="1613154" y="28193"/>
                </a:lnTo>
                <a:lnTo>
                  <a:pt x="1656842" y="28193"/>
                </a:lnTo>
                <a:lnTo>
                  <a:pt x="1600454" y="0"/>
                </a:lnTo>
                <a:close/>
              </a:path>
              <a:path w="1677035" h="76200">
                <a:moveTo>
                  <a:pt x="1600454" y="28193"/>
                </a:moveTo>
                <a:lnTo>
                  <a:pt x="0" y="28193"/>
                </a:lnTo>
                <a:lnTo>
                  <a:pt x="0" y="48006"/>
                </a:lnTo>
                <a:lnTo>
                  <a:pt x="1600454" y="48006"/>
                </a:lnTo>
                <a:lnTo>
                  <a:pt x="1600454" y="28193"/>
                </a:lnTo>
                <a:close/>
              </a:path>
              <a:path w="1677035" h="76200">
                <a:moveTo>
                  <a:pt x="1656842" y="28193"/>
                </a:moveTo>
                <a:lnTo>
                  <a:pt x="1613154" y="28193"/>
                </a:lnTo>
                <a:lnTo>
                  <a:pt x="1613154" y="48006"/>
                </a:lnTo>
                <a:lnTo>
                  <a:pt x="1656842" y="48006"/>
                </a:lnTo>
                <a:lnTo>
                  <a:pt x="1676654" y="38100"/>
                </a:lnTo>
                <a:lnTo>
                  <a:pt x="165684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677583" y="2021801"/>
            <a:ext cx="101587" cy="1702425"/>
          </a:xfrm>
          <a:custGeom>
            <a:avLst/>
            <a:gdLst/>
            <a:ahLst/>
            <a:cxnLst/>
            <a:rect l="l" t="t" r="r" b="b"/>
            <a:pathLst>
              <a:path w="76200" h="1276985">
                <a:moveTo>
                  <a:pt x="48005" y="63500"/>
                </a:moveTo>
                <a:lnTo>
                  <a:pt x="28193" y="63500"/>
                </a:lnTo>
                <a:lnTo>
                  <a:pt x="28193" y="1276477"/>
                </a:lnTo>
                <a:lnTo>
                  <a:pt x="48005" y="1276477"/>
                </a:lnTo>
                <a:lnTo>
                  <a:pt x="48005"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1324690" y="2388530"/>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625001" y="3154494"/>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066275" y="3101668"/>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974846" y="2567321"/>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2417765" y="2798940"/>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769640" y="3284524"/>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661959" y="2167070"/>
            <a:ext cx="243808"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054469" y="2142690"/>
            <a:ext cx="243808"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776123" y="2670940"/>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830980" y="330687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963043" y="348363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166215" y="2967573"/>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594911" y="2819258"/>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2045956" y="3302811"/>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501452" y="3453159"/>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1156056" y="2609989"/>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607101" y="2549035"/>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338526" y="3459254"/>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920376" y="2376338"/>
            <a:ext cx="243808" cy="24380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2338526" y="2358052"/>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202787" y="3262176"/>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8957922" y="2077673"/>
            <a:ext cx="2178190" cy="1235972"/>
          </a:xfrm>
          <a:custGeom>
            <a:avLst/>
            <a:gdLst/>
            <a:ahLst/>
            <a:cxnLst/>
            <a:rect l="l" t="t" r="r" b="b"/>
            <a:pathLst>
              <a:path w="1633854" h="927100">
                <a:moveTo>
                  <a:pt x="1631041" y="406527"/>
                </a:moveTo>
                <a:lnTo>
                  <a:pt x="628523" y="406527"/>
                </a:lnTo>
                <a:lnTo>
                  <a:pt x="629191" y="459219"/>
                </a:lnTo>
                <a:lnTo>
                  <a:pt x="630072" y="512064"/>
                </a:lnTo>
                <a:lnTo>
                  <a:pt x="631083" y="564946"/>
                </a:lnTo>
                <a:lnTo>
                  <a:pt x="632139" y="617753"/>
                </a:lnTo>
                <a:lnTo>
                  <a:pt x="633158" y="670369"/>
                </a:lnTo>
                <a:lnTo>
                  <a:pt x="634055" y="722680"/>
                </a:lnTo>
                <a:lnTo>
                  <a:pt x="634745" y="774573"/>
                </a:lnTo>
                <a:lnTo>
                  <a:pt x="635147" y="825931"/>
                </a:lnTo>
                <a:lnTo>
                  <a:pt x="635175" y="876642"/>
                </a:lnTo>
                <a:lnTo>
                  <a:pt x="634745" y="926592"/>
                </a:lnTo>
                <a:lnTo>
                  <a:pt x="1627631" y="922401"/>
                </a:lnTo>
                <a:lnTo>
                  <a:pt x="1631041" y="406527"/>
                </a:lnTo>
                <a:close/>
              </a:path>
              <a:path w="1633854" h="927100">
                <a:moveTo>
                  <a:pt x="1633727" y="0"/>
                </a:moveTo>
                <a:lnTo>
                  <a:pt x="0" y="0"/>
                </a:lnTo>
                <a:lnTo>
                  <a:pt x="0" y="406781"/>
                </a:lnTo>
                <a:lnTo>
                  <a:pt x="403042" y="407664"/>
                </a:lnTo>
                <a:lnTo>
                  <a:pt x="517572" y="407477"/>
                </a:lnTo>
                <a:lnTo>
                  <a:pt x="1631041" y="406527"/>
                </a:lnTo>
                <a:lnTo>
                  <a:pt x="1633727"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8961985" y="2601863"/>
            <a:ext cx="2173957" cy="1121687"/>
          </a:xfrm>
          <a:custGeom>
            <a:avLst/>
            <a:gdLst/>
            <a:ahLst/>
            <a:cxnLst/>
            <a:rect l="l" t="t" r="r" b="b"/>
            <a:pathLst>
              <a:path w="1630679" h="841375">
                <a:moveTo>
                  <a:pt x="624839" y="0"/>
                </a:moveTo>
                <a:lnTo>
                  <a:pt x="202251" y="10519"/>
                </a:lnTo>
                <a:lnTo>
                  <a:pt x="0" y="11684"/>
                </a:lnTo>
                <a:lnTo>
                  <a:pt x="0" y="841248"/>
                </a:lnTo>
                <a:lnTo>
                  <a:pt x="1630679" y="841248"/>
                </a:lnTo>
                <a:lnTo>
                  <a:pt x="1630679" y="538734"/>
                </a:lnTo>
                <a:lnTo>
                  <a:pt x="634110" y="538734"/>
                </a:lnTo>
                <a:lnTo>
                  <a:pt x="633042" y="474950"/>
                </a:lnTo>
                <a:lnTo>
                  <a:pt x="632102" y="416039"/>
                </a:lnTo>
                <a:lnTo>
                  <a:pt x="629076" y="216385"/>
                </a:lnTo>
                <a:lnTo>
                  <a:pt x="628363" y="172282"/>
                </a:lnTo>
                <a:lnTo>
                  <a:pt x="627611" y="129230"/>
                </a:lnTo>
                <a:lnTo>
                  <a:pt x="626791" y="86590"/>
                </a:lnTo>
                <a:lnTo>
                  <a:pt x="625877" y="43725"/>
                </a:lnTo>
                <a:lnTo>
                  <a:pt x="624839" y="0"/>
                </a:lnTo>
                <a:close/>
              </a:path>
              <a:path w="1630679" h="841375">
                <a:moveTo>
                  <a:pt x="1056223" y="536582"/>
                </a:moveTo>
                <a:lnTo>
                  <a:pt x="634110" y="538734"/>
                </a:lnTo>
                <a:lnTo>
                  <a:pt x="1630679" y="538734"/>
                </a:lnTo>
                <a:lnTo>
                  <a:pt x="1630679" y="537053"/>
                </a:lnTo>
                <a:lnTo>
                  <a:pt x="1529272" y="537053"/>
                </a:lnTo>
                <a:lnTo>
                  <a:pt x="1056223" y="536582"/>
                </a:lnTo>
                <a:close/>
              </a:path>
              <a:path w="1630679" h="841375">
                <a:moveTo>
                  <a:pt x="1630679" y="536956"/>
                </a:moveTo>
                <a:lnTo>
                  <a:pt x="1529272" y="537053"/>
                </a:lnTo>
                <a:lnTo>
                  <a:pt x="1630679" y="53705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8958937" y="3669539"/>
            <a:ext cx="2235756" cy="101587"/>
          </a:xfrm>
          <a:custGeom>
            <a:avLst/>
            <a:gdLst/>
            <a:ahLst/>
            <a:cxnLst/>
            <a:rect l="l" t="t" r="r" b="b"/>
            <a:pathLst>
              <a:path w="1677034" h="76200">
                <a:moveTo>
                  <a:pt x="1600453" y="0"/>
                </a:moveTo>
                <a:lnTo>
                  <a:pt x="1600453" y="76200"/>
                </a:lnTo>
                <a:lnTo>
                  <a:pt x="1656841" y="48006"/>
                </a:lnTo>
                <a:lnTo>
                  <a:pt x="1613153" y="48006"/>
                </a:lnTo>
                <a:lnTo>
                  <a:pt x="1613153" y="28193"/>
                </a:lnTo>
                <a:lnTo>
                  <a:pt x="1656841" y="28193"/>
                </a:lnTo>
                <a:lnTo>
                  <a:pt x="1600453" y="0"/>
                </a:lnTo>
                <a:close/>
              </a:path>
              <a:path w="1677034" h="76200">
                <a:moveTo>
                  <a:pt x="1600453" y="28193"/>
                </a:moveTo>
                <a:lnTo>
                  <a:pt x="0" y="28193"/>
                </a:lnTo>
                <a:lnTo>
                  <a:pt x="0" y="48006"/>
                </a:lnTo>
                <a:lnTo>
                  <a:pt x="1600453" y="48006"/>
                </a:lnTo>
                <a:lnTo>
                  <a:pt x="1600453" y="28193"/>
                </a:lnTo>
                <a:close/>
              </a:path>
              <a:path w="1677034" h="76200">
                <a:moveTo>
                  <a:pt x="1656841" y="28193"/>
                </a:moveTo>
                <a:lnTo>
                  <a:pt x="1613153" y="28193"/>
                </a:lnTo>
                <a:lnTo>
                  <a:pt x="1613153" y="48006"/>
                </a:lnTo>
                <a:lnTo>
                  <a:pt x="1656841" y="48006"/>
                </a:lnTo>
                <a:lnTo>
                  <a:pt x="1676653" y="38100"/>
                </a:lnTo>
                <a:lnTo>
                  <a:pt x="165684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8912207" y="2021801"/>
            <a:ext cx="101587" cy="1702425"/>
          </a:xfrm>
          <a:custGeom>
            <a:avLst/>
            <a:gdLst/>
            <a:ahLst/>
            <a:cxnLst/>
            <a:rect l="l" t="t" r="r" b="b"/>
            <a:pathLst>
              <a:path w="76200" h="1276985">
                <a:moveTo>
                  <a:pt x="48005" y="63500"/>
                </a:moveTo>
                <a:lnTo>
                  <a:pt x="28194" y="63500"/>
                </a:lnTo>
                <a:lnTo>
                  <a:pt x="28194" y="1276477"/>
                </a:lnTo>
                <a:lnTo>
                  <a:pt x="48005" y="1276477"/>
                </a:lnTo>
                <a:lnTo>
                  <a:pt x="48005" y="63500"/>
                </a:lnTo>
                <a:close/>
              </a:path>
              <a:path w="76200" h="1276985">
                <a:moveTo>
                  <a:pt x="38100" y="0"/>
                </a:moveTo>
                <a:lnTo>
                  <a:pt x="0" y="76200"/>
                </a:lnTo>
                <a:lnTo>
                  <a:pt x="28194" y="76200"/>
                </a:lnTo>
                <a:lnTo>
                  <a:pt x="28194"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9559314" y="2388530"/>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859626" y="3154494"/>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0300899" y="3101668"/>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209471" y="2567321"/>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0652388" y="2798940"/>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04266" y="3284524"/>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9896584" y="2167070"/>
            <a:ext cx="243807"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9289095" y="2142690"/>
            <a:ext cx="243807"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010747" y="2670940"/>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9063572" y="330687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9197665" y="348363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9400839" y="2967573"/>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9829535" y="2819258"/>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0280582" y="3302811"/>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9736075" y="3453159"/>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9388650" y="2609989"/>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9841727" y="2549035"/>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0573150" y="345925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8963001" y="2619130"/>
            <a:ext cx="845710" cy="5079"/>
          </a:xfrm>
          <a:custGeom>
            <a:avLst/>
            <a:gdLst/>
            <a:ahLst/>
            <a:cxnLst/>
            <a:rect l="l" t="t" r="r" b="b"/>
            <a:pathLst>
              <a:path w="634365" h="3810">
                <a:moveTo>
                  <a:pt x="0" y="0"/>
                </a:moveTo>
                <a:lnTo>
                  <a:pt x="634238" y="3301"/>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9796013" y="3309920"/>
            <a:ext cx="1341792" cy="8466"/>
          </a:xfrm>
          <a:custGeom>
            <a:avLst/>
            <a:gdLst/>
            <a:ahLst/>
            <a:cxnLst/>
            <a:rect l="l" t="t" r="r" b="b"/>
            <a:pathLst>
              <a:path w="1006475" h="6350">
                <a:moveTo>
                  <a:pt x="0" y="0"/>
                </a:moveTo>
                <a:lnTo>
                  <a:pt x="1005966" y="6223"/>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9796012" y="2623195"/>
            <a:ext cx="0" cy="686556"/>
          </a:xfrm>
          <a:custGeom>
            <a:avLst/>
            <a:gdLst/>
            <a:ahLst/>
            <a:cxnLst/>
            <a:rect l="l" t="t" r="r" b="b"/>
            <a:pathLst>
              <a:path h="514985">
                <a:moveTo>
                  <a:pt x="0" y="514476"/>
                </a:moveTo>
                <a:lnTo>
                  <a:pt x="0" y="0"/>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9154999" y="2376338"/>
            <a:ext cx="243807" cy="24380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10573150" y="2358052"/>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437411" y="3262176"/>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3183728" y="2512466"/>
            <a:ext cx="1461156" cy="723806"/>
          </a:xfrm>
          <a:custGeom>
            <a:avLst/>
            <a:gdLst/>
            <a:ahLst/>
            <a:cxnLst/>
            <a:rect l="l" t="t" r="r" b="b"/>
            <a:pathLst>
              <a:path w="1096010" h="542925">
                <a:moveTo>
                  <a:pt x="824484" y="0"/>
                </a:moveTo>
                <a:lnTo>
                  <a:pt x="824484" y="135636"/>
                </a:lnTo>
                <a:lnTo>
                  <a:pt x="0" y="135636"/>
                </a:lnTo>
                <a:lnTo>
                  <a:pt x="0" y="406908"/>
                </a:lnTo>
                <a:lnTo>
                  <a:pt x="824484" y="406908"/>
                </a:lnTo>
                <a:lnTo>
                  <a:pt x="824484" y="542544"/>
                </a:lnTo>
                <a:lnTo>
                  <a:pt x="1095756" y="271272"/>
                </a:lnTo>
                <a:lnTo>
                  <a:pt x="82448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4868030" y="2494157"/>
            <a:ext cx="2252195"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5040735" y="2607940"/>
            <a:ext cx="1902720" cy="659314"/>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4870070" y="2496211"/>
            <a:ext cx="2178190" cy="758515"/>
          </a:xfrm>
          <a:custGeom>
            <a:avLst/>
            <a:gdLst/>
            <a:ahLst/>
            <a:cxnLst/>
            <a:rect l="l" t="t" r="r" b="b"/>
            <a:pathLst>
              <a:path w="1633854" h="568960">
                <a:moveTo>
                  <a:pt x="0" y="568451"/>
                </a:moveTo>
                <a:lnTo>
                  <a:pt x="1633727" y="568451"/>
                </a:lnTo>
                <a:lnTo>
                  <a:pt x="1633727" y="0"/>
                </a:lnTo>
                <a:lnTo>
                  <a:pt x="0" y="0"/>
                </a:lnTo>
                <a:lnTo>
                  <a:pt x="0" y="568451"/>
                </a:lnTo>
                <a:close/>
              </a:path>
            </a:pathLst>
          </a:custGeom>
          <a:solidFill>
            <a:srgbClr val="7030A0"/>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4870070" y="2496211"/>
            <a:ext cx="2178190" cy="758515"/>
          </a:xfrm>
          <a:custGeom>
            <a:avLst/>
            <a:gdLst/>
            <a:ahLst/>
            <a:cxnLst/>
            <a:rect l="l" t="t" r="r" b="b"/>
            <a:pathLst>
              <a:path w="1633854" h="568960">
                <a:moveTo>
                  <a:pt x="0" y="568451"/>
                </a:moveTo>
                <a:lnTo>
                  <a:pt x="1633727" y="568451"/>
                </a:lnTo>
                <a:lnTo>
                  <a:pt x="1633727"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5373939" y="2634031"/>
            <a:ext cx="1304374" cy="253967"/>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5150449" y="2847363"/>
            <a:ext cx="1707503" cy="25396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724313" y="6266095"/>
            <a:ext cx="2235756" cy="101587"/>
          </a:xfrm>
          <a:custGeom>
            <a:avLst/>
            <a:gdLst/>
            <a:ahLst/>
            <a:cxnLst/>
            <a:rect l="l" t="t" r="r" b="b"/>
            <a:pathLst>
              <a:path w="1677035" h="76200">
                <a:moveTo>
                  <a:pt x="1600454" y="0"/>
                </a:moveTo>
                <a:lnTo>
                  <a:pt x="1600454" y="76200"/>
                </a:lnTo>
                <a:lnTo>
                  <a:pt x="1656842" y="48006"/>
                </a:lnTo>
                <a:lnTo>
                  <a:pt x="1613154" y="48006"/>
                </a:lnTo>
                <a:lnTo>
                  <a:pt x="1613154" y="28194"/>
                </a:lnTo>
                <a:lnTo>
                  <a:pt x="1656842"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2" y="28194"/>
                </a:moveTo>
                <a:lnTo>
                  <a:pt x="1613154" y="28194"/>
                </a:lnTo>
                <a:lnTo>
                  <a:pt x="1613154" y="48006"/>
                </a:lnTo>
                <a:lnTo>
                  <a:pt x="1656842" y="48006"/>
                </a:lnTo>
                <a:lnTo>
                  <a:pt x="1676654" y="38100"/>
                </a:lnTo>
                <a:lnTo>
                  <a:pt x="1656842"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7583" y="4618360"/>
            <a:ext cx="101587" cy="1702425"/>
          </a:xfrm>
          <a:custGeom>
            <a:avLst/>
            <a:gdLst/>
            <a:ahLst/>
            <a:cxnLst/>
            <a:rect l="l" t="t" r="r" b="b"/>
            <a:pathLst>
              <a:path w="76200" h="1276985">
                <a:moveTo>
                  <a:pt x="48005" y="63500"/>
                </a:moveTo>
                <a:lnTo>
                  <a:pt x="28193" y="63500"/>
                </a:lnTo>
                <a:lnTo>
                  <a:pt x="28193" y="1276451"/>
                </a:lnTo>
                <a:lnTo>
                  <a:pt x="48005" y="1276451"/>
                </a:lnTo>
                <a:lnTo>
                  <a:pt x="48005"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574477" y="5610878"/>
            <a:ext cx="282698" cy="296599"/>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4870070" y="4670169"/>
            <a:ext cx="2178190" cy="1237664"/>
          </a:xfrm>
          <a:custGeom>
            <a:avLst/>
            <a:gdLst/>
            <a:ahLst/>
            <a:cxnLst/>
            <a:rect l="l" t="t" r="r" b="b"/>
            <a:pathLst>
              <a:path w="1633854" h="928370">
                <a:moveTo>
                  <a:pt x="1631040" y="407250"/>
                </a:moveTo>
                <a:lnTo>
                  <a:pt x="628523" y="407250"/>
                </a:lnTo>
                <a:lnTo>
                  <a:pt x="629191" y="460002"/>
                </a:lnTo>
                <a:lnTo>
                  <a:pt x="630072" y="512912"/>
                </a:lnTo>
                <a:lnTo>
                  <a:pt x="631083" y="565865"/>
                </a:lnTo>
                <a:lnTo>
                  <a:pt x="632139" y="618746"/>
                </a:lnTo>
                <a:lnTo>
                  <a:pt x="633158" y="671441"/>
                </a:lnTo>
                <a:lnTo>
                  <a:pt x="634055" y="723835"/>
                </a:lnTo>
                <a:lnTo>
                  <a:pt x="634745" y="775814"/>
                </a:lnTo>
                <a:lnTo>
                  <a:pt x="635147" y="827264"/>
                </a:lnTo>
                <a:lnTo>
                  <a:pt x="635175" y="878069"/>
                </a:lnTo>
                <a:lnTo>
                  <a:pt x="634746" y="928116"/>
                </a:lnTo>
                <a:lnTo>
                  <a:pt x="1627632" y="923874"/>
                </a:lnTo>
                <a:lnTo>
                  <a:pt x="1631040" y="407250"/>
                </a:lnTo>
                <a:close/>
              </a:path>
              <a:path w="1633854" h="928370">
                <a:moveTo>
                  <a:pt x="1633727" y="0"/>
                </a:moveTo>
                <a:lnTo>
                  <a:pt x="0" y="0"/>
                </a:lnTo>
                <a:lnTo>
                  <a:pt x="0" y="407504"/>
                </a:lnTo>
                <a:lnTo>
                  <a:pt x="403042" y="408389"/>
                </a:lnTo>
                <a:lnTo>
                  <a:pt x="602268" y="407673"/>
                </a:lnTo>
                <a:lnTo>
                  <a:pt x="628523" y="407250"/>
                </a:lnTo>
                <a:lnTo>
                  <a:pt x="1631040" y="407250"/>
                </a:lnTo>
                <a:lnTo>
                  <a:pt x="1633727"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4872102" y="5194357"/>
            <a:ext cx="2176497" cy="1121687"/>
          </a:xfrm>
          <a:custGeom>
            <a:avLst/>
            <a:gdLst/>
            <a:ahLst/>
            <a:cxnLst/>
            <a:rect l="l" t="t" r="r" b="b"/>
            <a:pathLst>
              <a:path w="1632585" h="841375">
                <a:moveTo>
                  <a:pt x="625475" y="0"/>
                </a:moveTo>
                <a:lnTo>
                  <a:pt x="202422" y="10528"/>
                </a:lnTo>
                <a:lnTo>
                  <a:pt x="0" y="11722"/>
                </a:lnTo>
                <a:lnTo>
                  <a:pt x="0" y="841247"/>
                </a:lnTo>
                <a:lnTo>
                  <a:pt x="1632203" y="841247"/>
                </a:lnTo>
                <a:lnTo>
                  <a:pt x="1632203" y="538759"/>
                </a:lnTo>
                <a:lnTo>
                  <a:pt x="634619" y="538759"/>
                </a:lnTo>
                <a:lnTo>
                  <a:pt x="633581" y="474979"/>
                </a:lnTo>
                <a:lnTo>
                  <a:pt x="632667" y="416072"/>
                </a:lnTo>
                <a:lnTo>
                  <a:pt x="629700" y="216426"/>
                </a:lnTo>
                <a:lnTo>
                  <a:pt x="628992" y="172321"/>
                </a:lnTo>
                <a:lnTo>
                  <a:pt x="628243" y="129264"/>
                </a:lnTo>
                <a:lnTo>
                  <a:pt x="627426" y="86616"/>
                </a:lnTo>
                <a:lnTo>
                  <a:pt x="626512" y="43741"/>
                </a:lnTo>
                <a:lnTo>
                  <a:pt x="625475" y="0"/>
                </a:lnTo>
                <a:close/>
              </a:path>
              <a:path w="1632585" h="841375">
                <a:moveTo>
                  <a:pt x="1057234" y="536596"/>
                </a:moveTo>
                <a:lnTo>
                  <a:pt x="634619" y="538759"/>
                </a:lnTo>
                <a:lnTo>
                  <a:pt x="1632203" y="538759"/>
                </a:lnTo>
                <a:lnTo>
                  <a:pt x="1632203" y="537091"/>
                </a:lnTo>
                <a:lnTo>
                  <a:pt x="1530716" y="537091"/>
                </a:lnTo>
                <a:lnTo>
                  <a:pt x="1057234" y="536596"/>
                </a:lnTo>
                <a:close/>
              </a:path>
              <a:path w="1632585" h="841375">
                <a:moveTo>
                  <a:pt x="1632203" y="537006"/>
                </a:moveTo>
                <a:lnTo>
                  <a:pt x="1530716" y="537091"/>
                </a:lnTo>
                <a:lnTo>
                  <a:pt x="1632203" y="537091"/>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871086" y="6262032"/>
            <a:ext cx="2235756" cy="101587"/>
          </a:xfrm>
          <a:custGeom>
            <a:avLst/>
            <a:gdLst/>
            <a:ahLst/>
            <a:cxnLst/>
            <a:rect l="l" t="t" r="r" b="b"/>
            <a:pathLst>
              <a:path w="1677035" h="76200">
                <a:moveTo>
                  <a:pt x="1600454" y="0"/>
                </a:moveTo>
                <a:lnTo>
                  <a:pt x="1600454" y="76200"/>
                </a:lnTo>
                <a:lnTo>
                  <a:pt x="1656842" y="48006"/>
                </a:lnTo>
                <a:lnTo>
                  <a:pt x="1613154" y="48006"/>
                </a:lnTo>
                <a:lnTo>
                  <a:pt x="1613154" y="28194"/>
                </a:lnTo>
                <a:lnTo>
                  <a:pt x="1656842"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2" y="28194"/>
                </a:moveTo>
                <a:lnTo>
                  <a:pt x="1613154" y="28194"/>
                </a:lnTo>
                <a:lnTo>
                  <a:pt x="1613154" y="48006"/>
                </a:lnTo>
                <a:lnTo>
                  <a:pt x="1656842" y="48006"/>
                </a:lnTo>
                <a:lnTo>
                  <a:pt x="1676654" y="38100"/>
                </a:lnTo>
                <a:lnTo>
                  <a:pt x="1656842"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4822324" y="4616327"/>
            <a:ext cx="101587" cy="1702425"/>
          </a:xfrm>
          <a:custGeom>
            <a:avLst/>
            <a:gdLst/>
            <a:ahLst/>
            <a:cxnLst/>
            <a:rect l="l" t="t" r="r" b="b"/>
            <a:pathLst>
              <a:path w="76200" h="1276985">
                <a:moveTo>
                  <a:pt x="48006" y="63499"/>
                </a:moveTo>
                <a:lnTo>
                  <a:pt x="28194" y="63499"/>
                </a:lnTo>
                <a:lnTo>
                  <a:pt x="28194" y="1276451"/>
                </a:lnTo>
                <a:lnTo>
                  <a:pt x="48006" y="1276451"/>
                </a:lnTo>
                <a:lnTo>
                  <a:pt x="48006" y="63499"/>
                </a:lnTo>
                <a:close/>
              </a:path>
              <a:path w="76200" h="1276985">
                <a:moveTo>
                  <a:pt x="38100" y="0"/>
                </a:moveTo>
                <a:lnTo>
                  <a:pt x="0" y="76199"/>
                </a:lnTo>
                <a:lnTo>
                  <a:pt x="28194" y="76199"/>
                </a:lnTo>
                <a:lnTo>
                  <a:pt x="28194" y="63499"/>
                </a:lnTo>
                <a:lnTo>
                  <a:pt x="69850" y="63499"/>
                </a:lnTo>
                <a:lnTo>
                  <a:pt x="38100" y="0"/>
                </a:lnTo>
                <a:close/>
              </a:path>
              <a:path w="76200" h="127698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4873118" y="5211625"/>
            <a:ext cx="845710" cy="5079"/>
          </a:xfrm>
          <a:custGeom>
            <a:avLst/>
            <a:gdLst/>
            <a:ahLst/>
            <a:cxnLst/>
            <a:rect l="l" t="t" r="r" b="b"/>
            <a:pathLst>
              <a:path w="634364" h="3810">
                <a:moveTo>
                  <a:pt x="0" y="0"/>
                </a:moveTo>
                <a:lnTo>
                  <a:pt x="634238" y="3251"/>
                </a:lnTo>
              </a:path>
            </a:pathLst>
          </a:custGeom>
          <a:ln w="28955">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5708161" y="5902416"/>
            <a:ext cx="1341792" cy="8466"/>
          </a:xfrm>
          <a:custGeom>
            <a:avLst/>
            <a:gdLst/>
            <a:ahLst/>
            <a:cxnLst/>
            <a:rect l="l" t="t" r="r" b="b"/>
            <a:pathLst>
              <a:path w="1006475" h="6350">
                <a:moveTo>
                  <a:pt x="0" y="0"/>
                </a:moveTo>
                <a:lnTo>
                  <a:pt x="1005967" y="6235"/>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5708160" y="5215689"/>
            <a:ext cx="0" cy="686556"/>
          </a:xfrm>
          <a:custGeom>
            <a:avLst/>
            <a:gdLst/>
            <a:ahLst/>
            <a:cxnLst/>
            <a:rect l="l" t="t" r="r" b="b"/>
            <a:pathLst>
              <a:path h="514985">
                <a:moveTo>
                  <a:pt x="0" y="514464"/>
                </a:moveTo>
                <a:lnTo>
                  <a:pt x="0" y="0"/>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5711208" y="5618446"/>
            <a:ext cx="282411" cy="29568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7273613" y="2496212"/>
            <a:ext cx="1459463" cy="723806"/>
          </a:xfrm>
          <a:custGeom>
            <a:avLst/>
            <a:gdLst/>
            <a:ahLst/>
            <a:cxnLst/>
            <a:rect l="l" t="t" r="r" b="b"/>
            <a:pathLst>
              <a:path w="1094740" h="542925">
                <a:moveTo>
                  <a:pt x="822959" y="0"/>
                </a:moveTo>
                <a:lnTo>
                  <a:pt x="822959" y="135635"/>
                </a:lnTo>
                <a:lnTo>
                  <a:pt x="0" y="135635"/>
                </a:lnTo>
                <a:lnTo>
                  <a:pt x="0" y="406907"/>
                </a:lnTo>
                <a:lnTo>
                  <a:pt x="822959" y="406907"/>
                </a:lnTo>
                <a:lnTo>
                  <a:pt x="822959" y="542544"/>
                </a:lnTo>
                <a:lnTo>
                  <a:pt x="1094231" y="271271"/>
                </a:lnTo>
                <a:lnTo>
                  <a:pt x="82295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3240617" y="5106991"/>
            <a:ext cx="1461156" cy="723806"/>
          </a:xfrm>
          <a:custGeom>
            <a:avLst/>
            <a:gdLst/>
            <a:ahLst/>
            <a:cxnLst/>
            <a:rect l="l" t="t" r="r" b="b"/>
            <a:pathLst>
              <a:path w="1096010" h="542925">
                <a:moveTo>
                  <a:pt x="824483" y="0"/>
                </a:moveTo>
                <a:lnTo>
                  <a:pt x="824483" y="135635"/>
                </a:lnTo>
                <a:lnTo>
                  <a:pt x="0" y="135635"/>
                </a:lnTo>
                <a:lnTo>
                  <a:pt x="0" y="406907"/>
                </a:lnTo>
                <a:lnTo>
                  <a:pt x="824483" y="406907"/>
                </a:lnTo>
                <a:lnTo>
                  <a:pt x="824483" y="542544"/>
                </a:lnTo>
                <a:lnTo>
                  <a:pt x="1095756" y="271272"/>
                </a:lnTo>
                <a:lnTo>
                  <a:pt x="82448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7273613" y="5056197"/>
            <a:ext cx="1459463" cy="725499"/>
          </a:xfrm>
          <a:custGeom>
            <a:avLst/>
            <a:gdLst/>
            <a:ahLst/>
            <a:cxnLst/>
            <a:rect l="l" t="t" r="r" b="b"/>
            <a:pathLst>
              <a:path w="1094740" h="544195">
                <a:moveTo>
                  <a:pt x="822197" y="0"/>
                </a:moveTo>
                <a:lnTo>
                  <a:pt x="822197" y="136016"/>
                </a:lnTo>
                <a:lnTo>
                  <a:pt x="0" y="136016"/>
                </a:lnTo>
                <a:lnTo>
                  <a:pt x="0" y="408050"/>
                </a:lnTo>
                <a:lnTo>
                  <a:pt x="822197" y="408050"/>
                </a:lnTo>
                <a:lnTo>
                  <a:pt x="822197" y="544068"/>
                </a:lnTo>
                <a:lnTo>
                  <a:pt x="1094231" y="272034"/>
                </a:lnTo>
                <a:lnTo>
                  <a:pt x="82219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9654806" y="4794103"/>
            <a:ext cx="1058533" cy="105650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Shape 52">
            <a:extLst>
              <a:ext uri="{FF2B5EF4-FFF2-40B4-BE49-F238E27FC236}">
                <a16:creationId xmlns:a16="http://schemas.microsoft.com/office/drawing/2014/main" id="{ACE9EA1F-7924-274D-B75D-25DE9F14A76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Decision Trees: Training and Inference</a:t>
            </a:r>
          </a:p>
        </p:txBody>
      </p:sp>
      <p:sp>
        <p:nvSpPr>
          <p:cNvPr id="82" name="Shape 53">
            <a:extLst>
              <a:ext uri="{FF2B5EF4-FFF2-40B4-BE49-F238E27FC236}">
                <a16:creationId xmlns:a16="http://schemas.microsoft.com/office/drawing/2014/main" id="{A4EBD586-C374-9A49-AE24-C7B0750F4685}"/>
              </a:ext>
            </a:extLst>
          </p:cNvPr>
          <p:cNvSpPr txBox="1"/>
          <p:nvPr/>
        </p:nvSpPr>
        <p:spPr>
          <a:xfrm>
            <a:off x="3814516" y="1609735"/>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Training</a:t>
            </a:r>
          </a:p>
        </p:txBody>
      </p:sp>
      <p:sp>
        <p:nvSpPr>
          <p:cNvPr id="83" name="Shape 53">
            <a:extLst>
              <a:ext uri="{FF2B5EF4-FFF2-40B4-BE49-F238E27FC236}">
                <a16:creationId xmlns:a16="http://schemas.microsoft.com/office/drawing/2014/main" id="{C74C3179-D86C-0043-A374-2A589C1AAEE5}"/>
              </a:ext>
            </a:extLst>
          </p:cNvPr>
          <p:cNvSpPr txBox="1"/>
          <p:nvPr/>
        </p:nvSpPr>
        <p:spPr>
          <a:xfrm>
            <a:off x="3859553" y="3887553"/>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Inference</a:t>
            </a:r>
          </a:p>
        </p:txBody>
      </p:sp>
    </p:spTree>
    <p:extLst>
      <p:ext uri="{BB962C8B-B14F-4D97-AF65-F5344CB8AC3E}">
        <p14:creationId xmlns:p14="http://schemas.microsoft.com/office/powerpoint/2010/main" val="175555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5" grpId="0" animBg="1"/>
      <p:bldP spid="76" grpId="0" animBg="1"/>
      <p:bldP spid="77" grpId="0" animBg="1"/>
      <p:bldP spid="8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0412" cy="6871542"/>
          </a:xfrm>
          <a:prstGeom prst="rect">
            <a:avLst/>
          </a:prstGeom>
        </p:spPr>
      </p:pic>
      <p:sp>
        <p:nvSpPr>
          <p:cNvPr id="5" name="Title 1"/>
          <p:cNvSpPr>
            <a:spLocks noGrp="1"/>
          </p:cNvSpPr>
          <p:nvPr>
            <p:ph type="title"/>
          </p:nvPr>
        </p:nvSpPr>
        <p:spPr>
          <a:xfrm>
            <a:off x="2890156" y="3165964"/>
            <a:ext cx="6793141" cy="887862"/>
          </a:xfrm>
        </p:spPr>
        <p:txBody>
          <a:bodyPr>
            <a:normAutofit/>
          </a:bodyPr>
          <a:lstStyle/>
          <a:p>
            <a:r>
              <a:rPr lang="en-US" sz="1800" dirty="0">
                <a:solidFill>
                  <a:srgbClr val="FFFF00"/>
                </a:solidFill>
              </a:rPr>
              <a:t>Random Forests </a:t>
            </a:r>
          </a:p>
        </p:txBody>
      </p:sp>
    </p:spTree>
    <p:extLst>
      <p:ext uri="{BB962C8B-B14F-4D97-AF65-F5344CB8AC3E}">
        <p14:creationId xmlns:p14="http://schemas.microsoft.com/office/powerpoint/2010/main" val="23048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604920"/>
            <a:ext cx="11719049" cy="1649748"/>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Random Forests</a:t>
            </a:r>
          </a:p>
          <a:p>
            <a:pPr algn="ctr" defTabSz="1219078" latinLnBrk="0"/>
            <a:r>
              <a:rPr lang="en" sz="3733" kern="0" dirty="0">
                <a:solidFill>
                  <a:srgbClr val="000000"/>
                </a:solidFill>
                <a:latin typeface="Arial"/>
                <a:cs typeface="Arial"/>
                <a:sym typeface="Arial"/>
              </a:rPr>
              <a:t>(Ensemble learning with decision trees)</a:t>
            </a:r>
          </a:p>
        </p:txBody>
      </p:sp>
    </p:spTree>
    <p:extLst>
      <p:ext uri="{BB962C8B-B14F-4D97-AF65-F5344CB8AC3E}">
        <p14:creationId xmlns:p14="http://schemas.microsoft.com/office/powerpoint/2010/main" val="28355076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4566" y="1271610"/>
            <a:ext cx="11719049" cy="5473717"/>
          </a:xfrm>
          <a:prstGeom prst="rect">
            <a:avLst/>
          </a:prstGeom>
          <a:noFill/>
          <a:ln>
            <a:noFill/>
          </a:ln>
        </p:spPr>
        <p:txBody>
          <a:bodyPr lIns="121884" tIns="121884" rIns="121884" bIns="121884" anchor="t" anchorCtr="0">
            <a:noAutofit/>
          </a:bodyPr>
          <a:lstStyle/>
          <a:p>
            <a:pPr marL="457200" indent="-457200" defTabSz="1219078" latinLnBrk="0">
              <a:buFont typeface="Arial" panose="020B0604020202020204" pitchFamily="34" charset="0"/>
              <a:buChar char="•"/>
            </a:pPr>
            <a:r>
              <a:rPr lang="en-US" sz="3600" dirty="0">
                <a:solidFill>
                  <a:srgbClr val="333333"/>
                </a:solidFill>
                <a:latin typeface="inter-regular"/>
              </a:rPr>
              <a:t>Random Forest is a popular machine learning algorithm that belongs to the </a:t>
            </a:r>
            <a:r>
              <a:rPr lang="en-US" sz="3600" b="1" dirty="0">
                <a:solidFill>
                  <a:schemeClr val="accent1"/>
                </a:solidFill>
                <a:latin typeface="inter-regular"/>
              </a:rPr>
              <a:t>supervised learning </a:t>
            </a:r>
            <a:r>
              <a:rPr lang="en-US" sz="3600" dirty="0">
                <a:solidFill>
                  <a:srgbClr val="333333"/>
                </a:solidFill>
                <a:latin typeface="inter-regular"/>
              </a:rPr>
              <a:t>technique.</a:t>
            </a:r>
            <a:endParaRPr lang="tr-TR" sz="3600" dirty="0">
              <a:solidFill>
                <a:srgbClr val="333333"/>
              </a:solidFill>
              <a:latin typeface="inter-regular"/>
            </a:endParaRPr>
          </a:p>
          <a:p>
            <a:pPr marL="457200" indent="-457200" defTabSz="1219078" latinLnBrk="0">
              <a:buFont typeface="Arial" panose="020B0604020202020204" pitchFamily="34" charset="0"/>
              <a:buChar char="•"/>
            </a:pPr>
            <a:endParaRPr lang="tr-TR" sz="3600" dirty="0">
              <a:solidFill>
                <a:srgbClr val="333333"/>
              </a:solidFill>
              <a:latin typeface="inter-regular"/>
            </a:endParaRPr>
          </a:p>
          <a:p>
            <a:pPr marL="457200" indent="-457200" defTabSz="1219078" latinLnBrk="0">
              <a:buFont typeface="Arial" panose="020B0604020202020204" pitchFamily="34" charset="0"/>
              <a:buChar char="•"/>
            </a:pPr>
            <a:r>
              <a:rPr lang="en-US" sz="3600" dirty="0">
                <a:solidFill>
                  <a:srgbClr val="333333"/>
                </a:solidFill>
                <a:latin typeface="inter-regular"/>
              </a:rPr>
              <a:t> It can be used for both </a:t>
            </a:r>
            <a:r>
              <a:rPr lang="en-US" sz="3600" b="1" dirty="0">
                <a:solidFill>
                  <a:schemeClr val="accent1"/>
                </a:solidFill>
                <a:latin typeface="inter-regular"/>
              </a:rPr>
              <a:t>Classification</a:t>
            </a:r>
            <a:r>
              <a:rPr lang="en-US" sz="3600" dirty="0">
                <a:solidFill>
                  <a:srgbClr val="333333"/>
                </a:solidFill>
                <a:latin typeface="inter-regular"/>
              </a:rPr>
              <a:t> and </a:t>
            </a:r>
            <a:r>
              <a:rPr lang="en-US" sz="3600" b="1" dirty="0">
                <a:solidFill>
                  <a:srgbClr val="FF0000"/>
                </a:solidFill>
                <a:latin typeface="inter-regular"/>
              </a:rPr>
              <a:t>Regression</a:t>
            </a:r>
            <a:r>
              <a:rPr lang="en-US" sz="3600" dirty="0">
                <a:solidFill>
                  <a:srgbClr val="333333"/>
                </a:solidFill>
                <a:latin typeface="inter-regular"/>
              </a:rPr>
              <a:t> problems in ML.</a:t>
            </a:r>
            <a:endParaRPr lang="tr-TR" sz="3600" dirty="0">
              <a:solidFill>
                <a:srgbClr val="333333"/>
              </a:solidFill>
              <a:latin typeface="inter-regular"/>
            </a:endParaRPr>
          </a:p>
          <a:p>
            <a:pPr marL="457200" indent="-457200" defTabSz="1219078" latinLnBrk="0">
              <a:buFont typeface="Arial" panose="020B0604020202020204" pitchFamily="34" charset="0"/>
              <a:buChar char="•"/>
            </a:pPr>
            <a:endParaRPr lang="tr-TR" sz="3600" dirty="0">
              <a:solidFill>
                <a:srgbClr val="333333"/>
              </a:solidFill>
              <a:latin typeface="inter-regular"/>
            </a:endParaRPr>
          </a:p>
          <a:p>
            <a:pPr marL="457200" indent="-457200" defTabSz="1219078" latinLnBrk="0">
              <a:buFont typeface="Arial" panose="020B0604020202020204" pitchFamily="34" charset="0"/>
              <a:buChar char="•"/>
            </a:pPr>
            <a:r>
              <a:rPr lang="en-US" sz="3600" dirty="0">
                <a:solidFill>
                  <a:srgbClr val="333333"/>
                </a:solidFill>
                <a:latin typeface="inter-regular"/>
              </a:rPr>
              <a:t> It is based on the concept of </a:t>
            </a:r>
            <a:r>
              <a:rPr lang="en-US" sz="3600" b="1" dirty="0">
                <a:solidFill>
                  <a:srgbClr val="333333"/>
                </a:solidFill>
                <a:latin typeface="inter-bold"/>
              </a:rPr>
              <a:t>ensemble learning,</a:t>
            </a:r>
            <a:r>
              <a:rPr lang="en-US" sz="3600" dirty="0">
                <a:solidFill>
                  <a:srgbClr val="333333"/>
                </a:solidFill>
                <a:latin typeface="inter-regular"/>
              </a:rPr>
              <a:t> which is a process of </a:t>
            </a:r>
            <a:r>
              <a:rPr lang="en-US" sz="3600" i="1" dirty="0">
                <a:solidFill>
                  <a:srgbClr val="333333"/>
                </a:solidFill>
                <a:latin typeface="inter-regular"/>
              </a:rPr>
              <a:t>combining multiple classifiers to solve a complex problem and to improve the performance of the model.</a:t>
            </a:r>
            <a:endParaRPr lang="en" sz="3200" kern="0" dirty="0">
              <a:solidFill>
                <a:srgbClr val="000000"/>
              </a:solidFill>
              <a:latin typeface="Arial"/>
              <a:cs typeface="Arial"/>
              <a:sym typeface="Arial"/>
            </a:endParaRPr>
          </a:p>
        </p:txBody>
      </p:sp>
    </p:spTree>
    <p:extLst>
      <p:ext uri="{BB962C8B-B14F-4D97-AF65-F5344CB8AC3E}">
        <p14:creationId xmlns:p14="http://schemas.microsoft.com/office/powerpoint/2010/main" val="319238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 calcmode="lin" valueType="num">
                                      <p:cBhvr additive="base">
                                        <p:cTn id="13"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 calcmode="lin" valueType="num">
                                      <p:cBhvr additive="base">
                                        <p:cTn id="19" dur="50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5359" y="809524"/>
            <a:ext cx="11719049" cy="5473717"/>
          </a:xfrm>
          <a:prstGeom prst="rect">
            <a:avLst/>
          </a:prstGeom>
          <a:noFill/>
          <a:ln>
            <a:noFill/>
          </a:ln>
        </p:spPr>
        <p:txBody>
          <a:bodyPr lIns="121884" tIns="121884" rIns="121884" bIns="121884" anchor="t" anchorCtr="0">
            <a:noAutofit/>
          </a:bodyPr>
          <a:lstStyle/>
          <a:p>
            <a:pPr marL="457200" indent="-457200" defTabSz="1219078" latinLnBrk="0">
              <a:buFont typeface="Arial" panose="020B0604020202020204" pitchFamily="34" charset="0"/>
              <a:buChar char="•"/>
            </a:pPr>
            <a:r>
              <a:rPr lang="en-US" sz="3600" b="1" i="1" dirty="0">
                <a:solidFill>
                  <a:srgbClr val="333333"/>
                </a:solidFill>
                <a:latin typeface="inter-bold"/>
              </a:rPr>
              <a:t>Random Forest is a classifier that contains a number of decision trees on various subsets of the given dataset and takes the average to improve the predictive accuracy of that dataset.</a:t>
            </a:r>
            <a:endParaRPr lang="en" sz="3600"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8D559763-95BF-4A06-A173-D4D26718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966" y="2925738"/>
            <a:ext cx="7056784" cy="348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pic>
        <p:nvPicPr>
          <p:cNvPr id="7" name="İçerik Yer Tutucusu 6">
            <a:extLst>
              <a:ext uri="{FF2B5EF4-FFF2-40B4-BE49-F238E27FC236}">
                <a16:creationId xmlns:a16="http://schemas.microsoft.com/office/drawing/2014/main" id="{1108E5DD-CB58-C4A4-D7FE-C4410FA4B396}"/>
              </a:ext>
            </a:extLst>
          </p:cNvPr>
          <p:cNvPicPr>
            <a:picLocks noGrp="1" noChangeAspect="1"/>
          </p:cNvPicPr>
          <p:nvPr>
            <p:ph idx="1"/>
          </p:nvPr>
        </p:nvPicPr>
        <p:blipFill>
          <a:blip r:embed="rId3"/>
          <a:stretch>
            <a:fillRect/>
          </a:stretch>
        </p:blipFill>
        <p:spPr>
          <a:xfrm>
            <a:off x="334567" y="1485578"/>
            <a:ext cx="5544616" cy="3475729"/>
          </a:xfrm>
        </p:spPr>
      </p:pic>
      <p:sp>
        <p:nvSpPr>
          <p:cNvPr id="11" name="Metin kutusu 10">
            <a:extLst>
              <a:ext uri="{FF2B5EF4-FFF2-40B4-BE49-F238E27FC236}">
                <a16:creationId xmlns:a16="http://schemas.microsoft.com/office/drawing/2014/main" id="{B3BF8183-ECC1-D360-4C08-E8480C7FF4A3}"/>
              </a:ext>
            </a:extLst>
          </p:cNvPr>
          <p:cNvSpPr txBox="1"/>
          <p:nvPr/>
        </p:nvSpPr>
        <p:spPr>
          <a:xfrm>
            <a:off x="58875" y="5203475"/>
            <a:ext cx="11796972" cy="1015663"/>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rgbClr val="333333"/>
                </a:solidFill>
                <a:effectLst/>
                <a:latin typeface="inter-regular"/>
              </a:rPr>
              <a:t>Suppose we have a dataset of </a:t>
            </a:r>
            <a:r>
              <a:rPr lang="en-US" b="1" i="0" dirty="0">
                <a:solidFill>
                  <a:srgbClr val="333333"/>
                </a:solidFill>
                <a:effectLst/>
                <a:latin typeface="inter-bold"/>
              </a:rPr>
              <a:t>weather conditions</a:t>
            </a:r>
            <a:r>
              <a:rPr lang="en-US" b="0" i="0" dirty="0">
                <a:solidFill>
                  <a:srgbClr val="333333"/>
                </a:solidFill>
                <a:effectLst/>
                <a:latin typeface="inter-regular"/>
              </a:rPr>
              <a:t> and corresponding target variable "</a:t>
            </a:r>
            <a:r>
              <a:rPr lang="en-US" b="1" i="0" dirty="0">
                <a:solidFill>
                  <a:srgbClr val="333333"/>
                </a:solidFill>
                <a:effectLst/>
                <a:latin typeface="inter-bold"/>
              </a:rPr>
              <a:t>Play</a:t>
            </a:r>
            <a:r>
              <a:rPr lang="en-US" b="0" i="0" dirty="0">
                <a:solidFill>
                  <a:srgbClr val="333333"/>
                </a:solidFill>
                <a:effectLst/>
                <a:latin typeface="inter-regular"/>
              </a:rPr>
              <a:t>". </a:t>
            </a:r>
            <a:endParaRPr lang="tr-TR" b="0" i="0" dirty="0">
              <a:solidFill>
                <a:srgbClr val="333333"/>
              </a:solidFill>
              <a:effectLst/>
              <a:latin typeface="inter-regular"/>
            </a:endParaRPr>
          </a:p>
          <a:p>
            <a:pPr marL="342900" indent="-342900" algn="just">
              <a:buFont typeface="Arial" panose="020B0604020202020204" pitchFamily="34" charset="0"/>
              <a:buChar char="•"/>
            </a:pPr>
            <a:r>
              <a:rPr lang="en-US" b="0" i="0" dirty="0">
                <a:solidFill>
                  <a:srgbClr val="333333"/>
                </a:solidFill>
                <a:effectLst/>
                <a:latin typeface="inter-regular"/>
              </a:rPr>
              <a:t>So using this dataset we need to decide that whether we should play or not on a particular day according to the weather conditions.</a:t>
            </a:r>
            <a:endParaRPr lang="tr-TR" b="0" i="0" dirty="0">
              <a:solidFill>
                <a:srgbClr val="333333"/>
              </a:solidFill>
              <a:effectLst/>
              <a:latin typeface="inter-regular"/>
            </a:endParaRPr>
          </a:p>
        </p:txBody>
      </p:sp>
    </p:spTree>
    <p:extLst>
      <p:ext uri="{BB962C8B-B14F-4D97-AF65-F5344CB8AC3E}">
        <p14:creationId xmlns:p14="http://schemas.microsoft.com/office/powerpoint/2010/main" val="1204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5359" y="838300"/>
            <a:ext cx="11719049" cy="5473717"/>
          </a:xfrm>
          <a:prstGeom prst="rect">
            <a:avLst/>
          </a:prstGeom>
          <a:noFill/>
          <a:ln>
            <a:noFill/>
          </a:ln>
        </p:spPr>
        <p:txBody>
          <a:bodyPr lIns="121884" tIns="121884" rIns="121884" bIns="121884" anchor="t" anchorCtr="0">
            <a:noAutofit/>
          </a:bodyPr>
          <a:lstStyle/>
          <a:p>
            <a:pPr algn="just"/>
            <a:r>
              <a:rPr lang="en-US" sz="3600" b="1" dirty="0">
                <a:solidFill>
                  <a:srgbClr val="333333"/>
                </a:solidFill>
                <a:latin typeface="inter-bold"/>
              </a:rPr>
              <a:t>The greater number of trees in the forest leads to higher </a:t>
            </a:r>
            <a:r>
              <a:rPr lang="tr-TR" sz="3600" b="1" dirty="0">
                <a:solidFill>
                  <a:srgbClr val="333333"/>
                </a:solidFill>
                <a:latin typeface="inter-bold"/>
              </a:rPr>
              <a:t>     </a:t>
            </a:r>
            <a:r>
              <a:rPr lang="en-US" sz="3600" b="1" dirty="0">
                <a:solidFill>
                  <a:srgbClr val="333333"/>
                </a:solidFill>
                <a:latin typeface="inter-bold"/>
              </a:rPr>
              <a:t>accuracy and prevents the problem of overfitting.</a:t>
            </a:r>
            <a:endParaRPr lang="en-US" sz="3600" dirty="0">
              <a:solidFill>
                <a:srgbClr val="333333"/>
              </a:solidFill>
              <a:latin typeface="inter-regular"/>
            </a:endParaRPr>
          </a:p>
          <a:p>
            <a:pPr algn="just"/>
            <a:r>
              <a:rPr lang="en-US" sz="3600" dirty="0">
                <a:solidFill>
                  <a:srgbClr val="333333"/>
                </a:solidFill>
                <a:latin typeface="inter-regular"/>
              </a:rPr>
              <a:t>The below diagram explains the working of the Random </a:t>
            </a:r>
            <a:r>
              <a:rPr lang="tr-TR" sz="3600" dirty="0">
                <a:solidFill>
                  <a:srgbClr val="333333"/>
                </a:solidFill>
                <a:latin typeface="inter-regular"/>
              </a:rPr>
              <a:t>         </a:t>
            </a:r>
            <a:r>
              <a:rPr lang="en-US" sz="3600" dirty="0">
                <a:solidFill>
                  <a:srgbClr val="333333"/>
                </a:solidFill>
                <a:latin typeface="inter-regular"/>
              </a:rPr>
              <a:t>Forest algorithm:</a:t>
            </a:r>
          </a:p>
        </p:txBody>
      </p:sp>
      <p:pic>
        <p:nvPicPr>
          <p:cNvPr id="2050" name="Picture 2" descr="Random Forest Algorithm">
            <a:extLst>
              <a:ext uri="{FF2B5EF4-FFF2-40B4-BE49-F238E27FC236}">
                <a16:creationId xmlns:a16="http://schemas.microsoft.com/office/drawing/2014/main" id="{C57B2109-39BB-4C7E-A78A-B410E2284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006" y="2709714"/>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8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 calcmode="lin" valueType="num">
                                      <p:cBhvr additive="base">
                                        <p:cTn id="13"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US" sz="4266" kern="0" dirty="0">
                <a:solidFill>
                  <a:srgbClr val="000000"/>
                </a:solidFill>
                <a:latin typeface="Arial"/>
                <a:cs typeface="Arial"/>
                <a:sym typeface="Arial"/>
              </a:rPr>
              <a:t>How does Random Forest algorithm work?</a:t>
            </a:r>
            <a:endParaRPr lang="en" sz="4266" kern="0" dirty="0">
              <a:solidFill>
                <a:srgbClr val="000000"/>
              </a:solidFill>
              <a:latin typeface="Arial"/>
              <a:cs typeface="Arial"/>
              <a:sym typeface="Arial"/>
            </a:endParaRPr>
          </a:p>
        </p:txBody>
      </p:sp>
      <p:sp>
        <p:nvSpPr>
          <p:cNvPr id="33" name="Shape 53">
            <a:extLst>
              <a:ext uri="{FF2B5EF4-FFF2-40B4-BE49-F238E27FC236}">
                <a16:creationId xmlns:a16="http://schemas.microsoft.com/office/drawing/2014/main" id="{5E594E56-A26D-9640-BEE8-9E6BCA5A5033}"/>
              </a:ext>
            </a:extLst>
          </p:cNvPr>
          <p:cNvSpPr txBox="1"/>
          <p:nvPr/>
        </p:nvSpPr>
        <p:spPr>
          <a:xfrm>
            <a:off x="68002" y="628312"/>
            <a:ext cx="12054408" cy="5885665"/>
          </a:xfrm>
          <a:prstGeom prst="rect">
            <a:avLst/>
          </a:prstGeom>
          <a:noFill/>
          <a:ln>
            <a:noFill/>
          </a:ln>
        </p:spPr>
        <p:txBody>
          <a:bodyPr lIns="121884" tIns="121884" rIns="121884" bIns="121884" anchor="t" anchorCtr="0">
            <a:noAutofit/>
          </a:bodyPr>
          <a:lstStyle/>
          <a:p>
            <a:pPr algn="just"/>
            <a:r>
              <a:rPr lang="en-US" sz="3200" dirty="0">
                <a:solidFill>
                  <a:srgbClr val="333333"/>
                </a:solidFill>
                <a:latin typeface="inter-regular"/>
              </a:rPr>
              <a:t>Random Forest works in two-phase first is to create the random forest by combining N decision tree, and second is to make predictions for </a:t>
            </a:r>
            <a:r>
              <a:rPr lang="tr-TR" sz="3200" dirty="0">
                <a:solidFill>
                  <a:srgbClr val="333333"/>
                </a:solidFill>
                <a:latin typeface="inter-regular"/>
              </a:rPr>
              <a:t>    </a:t>
            </a:r>
            <a:r>
              <a:rPr lang="en-US" sz="3200" dirty="0">
                <a:solidFill>
                  <a:srgbClr val="333333"/>
                </a:solidFill>
                <a:latin typeface="inter-regular"/>
              </a:rPr>
              <a:t>each tree created in the first phase.</a:t>
            </a:r>
          </a:p>
          <a:p>
            <a:pPr algn="just"/>
            <a:r>
              <a:rPr lang="en-US" sz="3200" dirty="0">
                <a:solidFill>
                  <a:srgbClr val="333333"/>
                </a:solidFill>
                <a:latin typeface="inter-regular"/>
              </a:rPr>
              <a:t>The Working process can be explained in the below steps and diagram:</a:t>
            </a:r>
          </a:p>
          <a:p>
            <a:pPr algn="just"/>
            <a:r>
              <a:rPr lang="en-US" sz="3200" b="1" dirty="0">
                <a:solidFill>
                  <a:srgbClr val="333333"/>
                </a:solidFill>
                <a:latin typeface="inter-bold"/>
              </a:rPr>
              <a:t>Step-1:</a:t>
            </a:r>
            <a:r>
              <a:rPr lang="en-US" sz="3200" dirty="0">
                <a:solidFill>
                  <a:srgbClr val="333333"/>
                </a:solidFill>
                <a:latin typeface="inter-regular"/>
              </a:rPr>
              <a:t> Select random K data points from the training set.</a:t>
            </a:r>
          </a:p>
          <a:p>
            <a:pPr algn="just"/>
            <a:r>
              <a:rPr lang="en-US" sz="3200" b="1" dirty="0">
                <a:solidFill>
                  <a:srgbClr val="333333"/>
                </a:solidFill>
                <a:latin typeface="inter-bold"/>
              </a:rPr>
              <a:t>Step-2:</a:t>
            </a:r>
            <a:r>
              <a:rPr lang="en-US" sz="3200" dirty="0">
                <a:solidFill>
                  <a:srgbClr val="333333"/>
                </a:solidFill>
                <a:latin typeface="inter-regular"/>
              </a:rPr>
              <a:t> Build the decision trees associated with the selected data </a:t>
            </a:r>
            <a:r>
              <a:rPr lang="tr-TR" sz="3200" dirty="0">
                <a:solidFill>
                  <a:srgbClr val="333333"/>
                </a:solidFill>
                <a:latin typeface="inter-regular"/>
              </a:rPr>
              <a:t>         </a:t>
            </a:r>
            <a:r>
              <a:rPr lang="en-US" sz="3200" dirty="0">
                <a:solidFill>
                  <a:srgbClr val="333333"/>
                </a:solidFill>
                <a:latin typeface="inter-regular"/>
              </a:rPr>
              <a:t>points (Subsets).</a:t>
            </a:r>
          </a:p>
          <a:p>
            <a:pPr algn="just"/>
            <a:r>
              <a:rPr lang="en-US" sz="3200" b="1" dirty="0">
                <a:solidFill>
                  <a:srgbClr val="333333"/>
                </a:solidFill>
                <a:latin typeface="inter-bold"/>
              </a:rPr>
              <a:t>Step-3:</a:t>
            </a:r>
            <a:r>
              <a:rPr lang="en-US" sz="3200" dirty="0">
                <a:solidFill>
                  <a:srgbClr val="333333"/>
                </a:solidFill>
                <a:latin typeface="inter-regular"/>
              </a:rPr>
              <a:t> Choose the number N for decision trees that you want to build.</a:t>
            </a:r>
          </a:p>
          <a:p>
            <a:pPr algn="just"/>
            <a:r>
              <a:rPr lang="en-US" sz="3200" b="1" dirty="0">
                <a:solidFill>
                  <a:srgbClr val="333333"/>
                </a:solidFill>
                <a:latin typeface="inter-bold"/>
              </a:rPr>
              <a:t>Step-4:</a:t>
            </a:r>
            <a:r>
              <a:rPr lang="en-US" sz="3200" dirty="0">
                <a:solidFill>
                  <a:srgbClr val="333333"/>
                </a:solidFill>
                <a:latin typeface="inter-regular"/>
              </a:rPr>
              <a:t> Repeat Step 1 &amp; 2.</a:t>
            </a:r>
            <a:endParaRPr lang="tr-TR" sz="3200" dirty="0">
              <a:solidFill>
                <a:srgbClr val="333333"/>
              </a:solidFill>
              <a:latin typeface="inter-regular"/>
            </a:endParaRPr>
          </a:p>
          <a:p>
            <a:pPr algn="just"/>
            <a:r>
              <a:rPr lang="en-US" sz="3200" b="1" dirty="0">
                <a:solidFill>
                  <a:srgbClr val="333333"/>
                </a:solidFill>
                <a:latin typeface="inter-bold"/>
              </a:rPr>
              <a:t>Step-5: </a:t>
            </a:r>
            <a:r>
              <a:rPr lang="en-US" sz="3200" dirty="0">
                <a:solidFill>
                  <a:srgbClr val="333333"/>
                </a:solidFill>
                <a:latin typeface="inter-bold"/>
              </a:rPr>
              <a:t>For new data points, find the predictions of each decision tree, and assign the new data points to the category that wins the majority </a:t>
            </a:r>
            <a:r>
              <a:rPr lang="tr-TR" sz="3200" dirty="0">
                <a:solidFill>
                  <a:srgbClr val="333333"/>
                </a:solidFill>
                <a:latin typeface="inter-bold"/>
              </a:rPr>
              <a:t> </a:t>
            </a:r>
            <a:r>
              <a:rPr lang="en-US" sz="3200" dirty="0">
                <a:solidFill>
                  <a:srgbClr val="333333"/>
                </a:solidFill>
                <a:latin typeface="inter-bold"/>
              </a:rPr>
              <a:t>votes.</a:t>
            </a:r>
          </a:p>
        </p:txBody>
      </p:sp>
    </p:spTree>
    <p:extLst>
      <p:ext uri="{BB962C8B-B14F-4D97-AF65-F5344CB8AC3E}">
        <p14:creationId xmlns:p14="http://schemas.microsoft.com/office/powerpoint/2010/main" val="130712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 calcmode="lin" valueType="num">
                                      <p:cBhvr additive="base">
                                        <p:cTn id="13"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xEl>
                                              <p:pRg st="2" end="2"/>
                                            </p:txEl>
                                          </p:spTgt>
                                        </p:tgtEl>
                                        <p:attrNameLst>
                                          <p:attrName>style.visibility</p:attrName>
                                        </p:attrNameLst>
                                      </p:cBhvr>
                                      <p:to>
                                        <p:strVal val="visible"/>
                                      </p:to>
                                    </p:set>
                                    <p:anim calcmode="lin" valueType="num">
                                      <p:cBhvr additive="base">
                                        <p:cTn id="19"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xEl>
                                              <p:pRg st="3" end="3"/>
                                            </p:txEl>
                                          </p:spTgt>
                                        </p:tgtEl>
                                        <p:attrNameLst>
                                          <p:attrName>style.visibility</p:attrName>
                                        </p:attrNameLst>
                                      </p:cBhvr>
                                      <p:to>
                                        <p:strVal val="visible"/>
                                      </p:to>
                                    </p:set>
                                    <p:anim calcmode="lin" valueType="num">
                                      <p:cBhvr additive="base">
                                        <p:cTn id="25" dur="50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xEl>
                                              <p:pRg st="4" end="4"/>
                                            </p:txEl>
                                          </p:spTgt>
                                        </p:tgtEl>
                                        <p:attrNameLst>
                                          <p:attrName>style.visibility</p:attrName>
                                        </p:attrNameLst>
                                      </p:cBhvr>
                                      <p:to>
                                        <p:strVal val="visible"/>
                                      </p:to>
                                    </p:set>
                                    <p:anim calcmode="lin" valueType="num">
                                      <p:cBhvr additive="base">
                                        <p:cTn id="31" dur="50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xEl>
                                              <p:pRg st="5" end="5"/>
                                            </p:txEl>
                                          </p:spTgt>
                                        </p:tgtEl>
                                        <p:attrNameLst>
                                          <p:attrName>style.visibility</p:attrName>
                                        </p:attrNameLst>
                                      </p:cBhvr>
                                      <p:to>
                                        <p:strVal val="visible"/>
                                      </p:to>
                                    </p:set>
                                    <p:anim calcmode="lin" valueType="num">
                                      <p:cBhvr additive="base">
                                        <p:cTn id="37" dur="500" fill="hold"/>
                                        <p:tgtEl>
                                          <p:spTgt spid="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3">
                                            <p:txEl>
                                              <p:pRg st="6" end="6"/>
                                            </p:txEl>
                                          </p:spTgt>
                                        </p:tgtEl>
                                        <p:attrNameLst>
                                          <p:attrName>style.visibility</p:attrName>
                                        </p:attrNameLst>
                                      </p:cBhvr>
                                      <p:to>
                                        <p:strVal val="visible"/>
                                      </p:to>
                                    </p:set>
                                    <p:anim calcmode="lin" valueType="num">
                                      <p:cBhvr additive="base">
                                        <p:cTn id="43" dur="500" fill="hold"/>
                                        <p:tgtEl>
                                          <p:spTgt spid="3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US" sz="4266" kern="0" dirty="0">
                <a:solidFill>
                  <a:srgbClr val="000000"/>
                </a:solidFill>
                <a:latin typeface="Arial"/>
                <a:cs typeface="Arial"/>
                <a:sym typeface="Arial"/>
              </a:rPr>
              <a:t>How does Random Forest algorithm work?</a:t>
            </a:r>
            <a:endParaRPr lang="en" sz="4266" kern="0" dirty="0">
              <a:solidFill>
                <a:srgbClr val="000000"/>
              </a:solidFill>
              <a:latin typeface="Arial"/>
              <a:cs typeface="Arial"/>
              <a:sym typeface="Arial"/>
            </a:endParaRPr>
          </a:p>
        </p:txBody>
      </p:sp>
      <p:pic>
        <p:nvPicPr>
          <p:cNvPr id="3074" name="Picture 2" descr="Random Forest Algorithm">
            <a:extLst>
              <a:ext uri="{FF2B5EF4-FFF2-40B4-BE49-F238E27FC236}">
                <a16:creationId xmlns:a16="http://schemas.microsoft.com/office/drawing/2014/main" id="{3C1408CC-0EC9-41FF-A3DC-17F19F2B0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080924"/>
            <a:ext cx="6552728" cy="546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48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236503" y="1077101"/>
            <a:ext cx="11719049" cy="5473717"/>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Random Forests:</a:t>
            </a:r>
          </a:p>
          <a:p>
            <a:pPr marL="937106" indent="-457154" defTabSz="1219078" latinLnBrk="0">
              <a:buFont typeface="Wingdings" pitchFamily="2" charset="2"/>
              <a:buChar char="Ø"/>
            </a:pPr>
            <a:r>
              <a:rPr lang="en" sz="2666" kern="0" dirty="0">
                <a:solidFill>
                  <a:srgbClr val="000000"/>
                </a:solidFill>
                <a:latin typeface="Arial"/>
                <a:cs typeface="Arial"/>
                <a:sym typeface="Arial"/>
              </a:rPr>
              <a:t>Instead of building a single decision tree and use it to make predictions, build many different trees and combine their predictions</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70C0"/>
                </a:solidFill>
                <a:latin typeface="Arial"/>
                <a:cs typeface="Arial"/>
                <a:sym typeface="Arial"/>
              </a:rPr>
              <a:t>We have a single data set, so how do we obtain different trees?</a:t>
            </a:r>
          </a:p>
          <a:p>
            <a:pPr marL="479952" defTabSz="1219078" latinLnBrk="0"/>
            <a:r>
              <a:rPr lang="en" sz="2666" kern="0" dirty="0">
                <a:solidFill>
                  <a:srgbClr val="000000"/>
                </a:solidFill>
                <a:latin typeface="Arial"/>
                <a:cs typeface="Arial"/>
                <a:sym typeface="Arial"/>
              </a:rPr>
              <a:t>1. Bagging (</a:t>
            </a:r>
            <a:r>
              <a:rPr lang="en" sz="2666" b="1" kern="0" dirty="0">
                <a:solidFill>
                  <a:srgbClr val="000000"/>
                </a:solidFill>
                <a:latin typeface="Arial"/>
                <a:cs typeface="Arial"/>
                <a:sym typeface="Arial"/>
              </a:rPr>
              <a:t>B</a:t>
            </a:r>
            <a:r>
              <a:rPr lang="en" sz="2666" kern="0" dirty="0">
                <a:solidFill>
                  <a:srgbClr val="000000"/>
                </a:solidFill>
                <a:latin typeface="Arial"/>
                <a:cs typeface="Arial"/>
                <a:sym typeface="Arial"/>
              </a:rPr>
              <a:t>ootstrap </a:t>
            </a:r>
            <a:r>
              <a:rPr lang="en" sz="2666" b="1" kern="0" dirty="0">
                <a:solidFill>
                  <a:srgbClr val="000000"/>
                </a:solidFill>
                <a:latin typeface="Arial"/>
                <a:cs typeface="Arial"/>
                <a:sym typeface="Arial"/>
              </a:rPr>
              <a:t>Agg</a:t>
            </a:r>
            <a:r>
              <a:rPr lang="en" sz="2666" kern="0" dirty="0">
                <a:solidFill>
                  <a:srgbClr val="000000"/>
                </a:solidFill>
                <a:latin typeface="Arial"/>
                <a:cs typeface="Arial"/>
                <a:sym typeface="Arial"/>
              </a:rPr>
              <a:t>regat</a:t>
            </a:r>
            <a:r>
              <a:rPr lang="en" sz="2666" b="1" kern="0" dirty="0">
                <a:solidFill>
                  <a:srgbClr val="000000"/>
                </a:solidFill>
                <a:latin typeface="Arial"/>
                <a:cs typeface="Arial"/>
                <a:sym typeface="Arial"/>
              </a:rPr>
              <a:t>ing</a:t>
            </a:r>
            <a:r>
              <a:rPr lang="en" sz="2666" kern="0" dirty="0">
                <a:solidFill>
                  <a:srgbClr val="000000"/>
                </a:solidFill>
                <a:latin typeface="Arial"/>
                <a:cs typeface="Arial"/>
                <a:sym typeface="Arial"/>
              </a:rPr>
              <a:t>):</a:t>
            </a:r>
          </a:p>
          <a:p>
            <a:pPr marL="937106" indent="-457154" defTabSz="1219078" latinLnBrk="0">
              <a:buFont typeface="Wingdings" pitchFamily="2" charset="2"/>
              <a:buChar char="Ø"/>
            </a:pPr>
            <a:r>
              <a:rPr lang="en" sz="2666" kern="0" dirty="0">
                <a:solidFill>
                  <a:srgbClr val="000000"/>
                </a:solidFill>
                <a:latin typeface="Arial"/>
                <a:cs typeface="Arial"/>
                <a:sym typeface="Arial"/>
              </a:rPr>
              <a:t>Take random subsets of data points from the training set to create N smaller data sets</a:t>
            </a:r>
          </a:p>
          <a:p>
            <a:pPr marL="937106" indent="-457154" defTabSz="1219078" latinLnBrk="0">
              <a:buFont typeface="Wingdings" pitchFamily="2" charset="2"/>
              <a:buChar char="Ø"/>
            </a:pPr>
            <a:r>
              <a:rPr lang="en" sz="2666" kern="0" dirty="0">
                <a:solidFill>
                  <a:srgbClr val="000000"/>
                </a:solidFill>
                <a:latin typeface="Arial"/>
                <a:cs typeface="Arial"/>
                <a:sym typeface="Arial"/>
              </a:rPr>
              <a:t>Fit a decision tree on each subset</a:t>
            </a:r>
          </a:p>
          <a:p>
            <a:pPr marL="479952" defTabSz="1219078" latinLnBrk="0"/>
            <a:endParaRPr lang="en" sz="1333" kern="0" dirty="0">
              <a:solidFill>
                <a:srgbClr val="000000"/>
              </a:solidFill>
              <a:latin typeface="Arial"/>
              <a:cs typeface="Arial"/>
              <a:sym typeface="Arial"/>
            </a:endParaRPr>
          </a:p>
          <a:p>
            <a:pPr marL="479952" defTabSz="1219078" latinLnBrk="0"/>
            <a:r>
              <a:rPr lang="en" sz="2666" kern="0" dirty="0">
                <a:solidFill>
                  <a:srgbClr val="000000"/>
                </a:solidFill>
                <a:latin typeface="Arial"/>
                <a:cs typeface="Arial"/>
                <a:sym typeface="Arial"/>
              </a:rPr>
              <a:t>2. Random Subspace Method (also known as Feature Bagging):</a:t>
            </a:r>
          </a:p>
          <a:p>
            <a:pPr marL="937106" indent="-457154" defTabSz="1219078" latinLnBrk="0">
              <a:buFont typeface="Wingdings" pitchFamily="2" charset="2"/>
              <a:buChar char="Ø"/>
            </a:pPr>
            <a:r>
              <a:rPr lang="en" sz="2666" kern="0" dirty="0">
                <a:solidFill>
                  <a:srgbClr val="000000"/>
                </a:solidFill>
                <a:latin typeface="Arial"/>
                <a:cs typeface="Arial"/>
                <a:sym typeface="Arial"/>
              </a:rPr>
              <a:t>Fit N different decision trees by constraining each one to operate on a random subset of features</a:t>
            </a:r>
          </a:p>
          <a:p>
            <a:pPr marL="609539" indent="-609539" defTabSz="1219078" latinLnBrk="0">
              <a:buFontTx/>
              <a:buAutoNum type="arabicPeriod"/>
            </a:pPr>
            <a:endParaRPr lang="en" sz="2666" kern="0" dirty="0">
              <a:solidFill>
                <a:srgbClr val="000000"/>
              </a:solidFill>
              <a:latin typeface="Arial"/>
              <a:cs typeface="Arial"/>
              <a:sym typeface="Arial"/>
            </a:endParaRPr>
          </a:p>
        </p:txBody>
      </p:sp>
    </p:spTree>
    <p:extLst>
      <p:ext uri="{BB962C8B-B14F-4D97-AF65-F5344CB8AC3E}">
        <p14:creationId xmlns:p14="http://schemas.microsoft.com/office/powerpoint/2010/main" val="702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2219" y="4691500"/>
            <a:ext cx="2235756" cy="101587"/>
          </a:xfrm>
          <a:custGeom>
            <a:avLst/>
            <a:gdLst/>
            <a:ahLst/>
            <a:cxnLst/>
            <a:rect l="l" t="t" r="r" b="b"/>
            <a:pathLst>
              <a:path w="1677035" h="76200">
                <a:moveTo>
                  <a:pt x="1600454" y="0"/>
                </a:moveTo>
                <a:lnTo>
                  <a:pt x="1600454" y="76200"/>
                </a:lnTo>
                <a:lnTo>
                  <a:pt x="1656841" y="48006"/>
                </a:lnTo>
                <a:lnTo>
                  <a:pt x="1613154" y="48006"/>
                </a:lnTo>
                <a:lnTo>
                  <a:pt x="1613154" y="28194"/>
                </a:lnTo>
                <a:lnTo>
                  <a:pt x="1656841"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1" y="28194"/>
                </a:moveTo>
                <a:lnTo>
                  <a:pt x="1613154" y="28194"/>
                </a:lnTo>
                <a:lnTo>
                  <a:pt x="1613154" y="48006"/>
                </a:lnTo>
                <a:lnTo>
                  <a:pt x="1656841" y="48006"/>
                </a:lnTo>
                <a:lnTo>
                  <a:pt x="1676653" y="38100"/>
                </a:lnTo>
                <a:lnTo>
                  <a:pt x="1656841" y="28194"/>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15490" y="3045797"/>
            <a:ext cx="101587" cy="1702425"/>
          </a:xfrm>
          <a:custGeom>
            <a:avLst/>
            <a:gdLst/>
            <a:ahLst/>
            <a:cxnLst/>
            <a:rect l="l" t="t" r="r" b="b"/>
            <a:pathLst>
              <a:path w="76200" h="1276985">
                <a:moveTo>
                  <a:pt x="48006" y="63500"/>
                </a:moveTo>
                <a:lnTo>
                  <a:pt x="28194" y="63500"/>
                </a:lnTo>
                <a:lnTo>
                  <a:pt x="28194" y="1276477"/>
                </a:lnTo>
                <a:lnTo>
                  <a:pt x="48006" y="1276477"/>
                </a:lnTo>
                <a:lnTo>
                  <a:pt x="48006" y="63500"/>
                </a:lnTo>
                <a:close/>
              </a:path>
              <a:path w="76200" h="1276985">
                <a:moveTo>
                  <a:pt x="38100" y="0"/>
                </a:moveTo>
                <a:lnTo>
                  <a:pt x="0" y="76200"/>
                </a:lnTo>
                <a:lnTo>
                  <a:pt x="28194" y="76200"/>
                </a:lnTo>
                <a:lnTo>
                  <a:pt x="28194"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062596" y="3410493"/>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360876" y="4176458"/>
            <a:ext cx="241777"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1804180" y="4125664"/>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1712754" y="3589285"/>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155671" y="3822936"/>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507548" y="4306486"/>
            <a:ext cx="239743" cy="241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399866" y="3189033"/>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792376" y="3164652"/>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514030" y="3694936"/>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566852" y="4330870"/>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700948" y="4507631"/>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904122" y="3989537"/>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332819" y="3841221"/>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783864" y="4326805"/>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239358" y="4477152"/>
            <a:ext cx="239743" cy="23974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891931" y="3633983"/>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345009" y="3573032"/>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076432" y="4483250"/>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658282" y="3398301"/>
            <a:ext cx="239745" cy="241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076432" y="3380016"/>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940694" y="4284140"/>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9163126" y="2295069"/>
            <a:ext cx="910895" cy="396188"/>
          </a:xfrm>
          <a:custGeom>
            <a:avLst/>
            <a:gdLst/>
            <a:ahLst/>
            <a:cxnLst/>
            <a:rect l="l" t="t" r="r" b="b"/>
            <a:pathLst>
              <a:path w="683259" h="297180">
                <a:moveTo>
                  <a:pt x="0" y="297179"/>
                </a:moveTo>
                <a:lnTo>
                  <a:pt x="682751" y="297179"/>
                </a:lnTo>
                <a:lnTo>
                  <a:pt x="682751" y="0"/>
                </a:lnTo>
                <a:lnTo>
                  <a:pt x="0" y="0"/>
                </a:lnTo>
                <a:lnTo>
                  <a:pt x="0" y="29717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9148904" y="1697738"/>
            <a:ext cx="1375654" cy="99385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0"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9145855" y="2643511"/>
            <a:ext cx="1473008" cy="101587"/>
          </a:xfrm>
          <a:custGeom>
            <a:avLst/>
            <a:gdLst/>
            <a:ahLst/>
            <a:cxnLst/>
            <a:rect l="l" t="t" r="r" b="b"/>
            <a:pathLst>
              <a:path w="1104900" h="76200">
                <a:moveTo>
                  <a:pt x="1028192" y="0"/>
                </a:moveTo>
                <a:lnTo>
                  <a:pt x="1028192" y="76200"/>
                </a:lnTo>
                <a:lnTo>
                  <a:pt x="1084579" y="48006"/>
                </a:lnTo>
                <a:lnTo>
                  <a:pt x="1040892" y="48006"/>
                </a:lnTo>
                <a:lnTo>
                  <a:pt x="1040892" y="28193"/>
                </a:lnTo>
                <a:lnTo>
                  <a:pt x="1084579"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79" y="28193"/>
                </a:moveTo>
                <a:lnTo>
                  <a:pt x="1040892" y="28193"/>
                </a:lnTo>
                <a:lnTo>
                  <a:pt x="1040892" y="48006"/>
                </a:lnTo>
                <a:lnTo>
                  <a:pt x="1084579" y="48006"/>
                </a:lnTo>
                <a:lnTo>
                  <a:pt x="1104392"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9097094" y="1576851"/>
            <a:ext cx="101587" cy="1121687"/>
          </a:xfrm>
          <a:custGeom>
            <a:avLst/>
            <a:gdLst/>
            <a:ahLst/>
            <a:cxnLst/>
            <a:rect l="l" t="t" r="r" b="b"/>
            <a:pathLst>
              <a:path w="76200" h="841375">
                <a:moveTo>
                  <a:pt x="48006" y="63500"/>
                </a:moveTo>
                <a:lnTo>
                  <a:pt x="28194" y="63500"/>
                </a:lnTo>
                <a:lnTo>
                  <a:pt x="28194" y="840867"/>
                </a:lnTo>
                <a:lnTo>
                  <a:pt x="48006" y="840867"/>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9969726" y="1935452"/>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260264" y="208783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9362237" y="16550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9213920" y="2423068"/>
            <a:ext cx="193014" cy="19098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9303315" y="2538878"/>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9656837" y="251855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9429283" y="1963896"/>
            <a:ext cx="190982"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9459759" y="2392594"/>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9163126" y="2286943"/>
            <a:ext cx="910895" cy="5079"/>
          </a:xfrm>
          <a:custGeom>
            <a:avLst/>
            <a:gdLst/>
            <a:ahLst/>
            <a:cxnLst/>
            <a:rect l="l" t="t" r="r" b="b"/>
            <a:pathLst>
              <a:path w="683259" h="3810">
                <a:moveTo>
                  <a:pt x="0" y="0"/>
                </a:moveTo>
                <a:lnTo>
                  <a:pt x="682751" y="330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85534" y="2315386"/>
            <a:ext cx="2540" cy="38095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144839" y="3195127"/>
            <a:ext cx="822853" cy="768673"/>
          </a:xfrm>
          <a:custGeom>
            <a:avLst/>
            <a:gdLst/>
            <a:ahLst/>
            <a:cxnLst/>
            <a:rect l="l" t="t" r="r" b="b"/>
            <a:pathLst>
              <a:path w="617220" h="576580">
                <a:moveTo>
                  <a:pt x="236474" y="0"/>
                </a:moveTo>
                <a:lnTo>
                  <a:pt x="193446" y="1600"/>
                </a:lnTo>
                <a:lnTo>
                  <a:pt x="112572" y="5897"/>
                </a:lnTo>
                <a:lnTo>
                  <a:pt x="63144" y="7498"/>
                </a:lnTo>
                <a:lnTo>
                  <a:pt x="0" y="8001"/>
                </a:lnTo>
                <a:lnTo>
                  <a:pt x="0" y="576072"/>
                </a:lnTo>
                <a:lnTo>
                  <a:pt x="617220" y="576072"/>
                </a:lnTo>
                <a:lnTo>
                  <a:pt x="617220" y="135128"/>
                </a:lnTo>
                <a:lnTo>
                  <a:pt x="229997" y="135128"/>
                </a:lnTo>
                <a:lnTo>
                  <a:pt x="229905" y="86019"/>
                </a:lnTo>
                <a:lnTo>
                  <a:pt x="230598" y="59346"/>
                </a:lnTo>
                <a:lnTo>
                  <a:pt x="231811" y="48494"/>
                </a:lnTo>
                <a:lnTo>
                  <a:pt x="233283" y="46847"/>
                </a:lnTo>
                <a:lnTo>
                  <a:pt x="235113" y="46847"/>
                </a:lnTo>
                <a:lnTo>
                  <a:pt x="235944" y="44705"/>
                </a:lnTo>
                <a:lnTo>
                  <a:pt x="236607" y="30981"/>
                </a:lnTo>
                <a:lnTo>
                  <a:pt x="236474" y="0"/>
                </a:lnTo>
                <a:close/>
              </a:path>
              <a:path w="617220" h="576580">
                <a:moveTo>
                  <a:pt x="363902" y="133694"/>
                </a:moveTo>
                <a:lnTo>
                  <a:pt x="315575" y="133877"/>
                </a:lnTo>
                <a:lnTo>
                  <a:pt x="229997" y="135128"/>
                </a:lnTo>
                <a:lnTo>
                  <a:pt x="617220" y="135128"/>
                </a:lnTo>
                <a:lnTo>
                  <a:pt x="617220" y="134034"/>
                </a:lnTo>
                <a:lnTo>
                  <a:pt x="568640" y="134034"/>
                </a:lnTo>
                <a:lnTo>
                  <a:pt x="363902" y="133694"/>
                </a:lnTo>
                <a:close/>
              </a:path>
              <a:path w="617220" h="576580">
                <a:moveTo>
                  <a:pt x="617220" y="133985"/>
                </a:moveTo>
                <a:lnTo>
                  <a:pt x="568640" y="134034"/>
                </a:lnTo>
                <a:lnTo>
                  <a:pt x="617220" y="134034"/>
                </a:lnTo>
                <a:close/>
              </a:path>
              <a:path w="617220" h="576580">
                <a:moveTo>
                  <a:pt x="235113" y="46847"/>
                </a:moveTo>
                <a:lnTo>
                  <a:pt x="233283" y="46847"/>
                </a:lnTo>
                <a:lnTo>
                  <a:pt x="234748" y="47789"/>
                </a:lnTo>
                <a:lnTo>
                  <a:pt x="235113" y="46847"/>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9142809" y="2967574"/>
            <a:ext cx="1378194" cy="999783"/>
          </a:xfrm>
          <a:custGeom>
            <a:avLst/>
            <a:gdLst/>
            <a:ahLst/>
            <a:cxnLst/>
            <a:rect l="l" t="t" r="r" b="b"/>
            <a:pathLst>
              <a:path w="1033779" h="749935">
                <a:moveTo>
                  <a:pt x="1031630" y="290449"/>
                </a:moveTo>
                <a:lnTo>
                  <a:pt x="607059" y="290449"/>
                </a:lnTo>
                <a:lnTo>
                  <a:pt x="607575" y="338923"/>
                </a:lnTo>
                <a:lnTo>
                  <a:pt x="608228" y="389914"/>
                </a:lnTo>
                <a:lnTo>
                  <a:pt x="609673" y="496232"/>
                </a:lnTo>
                <a:lnTo>
                  <a:pt x="610326" y="549951"/>
                </a:lnTo>
                <a:lnTo>
                  <a:pt x="610841" y="602972"/>
                </a:lnTo>
                <a:lnTo>
                  <a:pt x="611150" y="654491"/>
                </a:lnTo>
                <a:lnTo>
                  <a:pt x="611182" y="703704"/>
                </a:lnTo>
                <a:lnTo>
                  <a:pt x="610870" y="749808"/>
                </a:lnTo>
                <a:lnTo>
                  <a:pt x="1029080" y="741680"/>
                </a:lnTo>
                <a:lnTo>
                  <a:pt x="1031630" y="290449"/>
                </a:lnTo>
                <a:close/>
              </a:path>
              <a:path w="1033779" h="749935">
                <a:moveTo>
                  <a:pt x="1032345" y="163980"/>
                </a:moveTo>
                <a:lnTo>
                  <a:pt x="151178" y="163980"/>
                </a:lnTo>
                <a:lnTo>
                  <a:pt x="200925" y="165527"/>
                </a:lnTo>
                <a:lnTo>
                  <a:pt x="236474" y="176530"/>
                </a:lnTo>
                <a:lnTo>
                  <a:pt x="251110" y="199963"/>
                </a:lnTo>
                <a:lnTo>
                  <a:pt x="250793" y="220741"/>
                </a:lnTo>
                <a:lnTo>
                  <a:pt x="245189" y="250307"/>
                </a:lnTo>
                <a:lnTo>
                  <a:pt x="243967" y="300101"/>
                </a:lnTo>
                <a:lnTo>
                  <a:pt x="607059" y="290449"/>
                </a:lnTo>
                <a:lnTo>
                  <a:pt x="1031630" y="290449"/>
                </a:lnTo>
                <a:lnTo>
                  <a:pt x="1032345" y="163980"/>
                </a:lnTo>
                <a:close/>
              </a:path>
              <a:path w="1033779" h="749935">
                <a:moveTo>
                  <a:pt x="1033272" y="0"/>
                </a:moveTo>
                <a:lnTo>
                  <a:pt x="0" y="0"/>
                </a:lnTo>
                <a:lnTo>
                  <a:pt x="11302" y="153035"/>
                </a:lnTo>
                <a:lnTo>
                  <a:pt x="46912" y="164037"/>
                </a:lnTo>
                <a:lnTo>
                  <a:pt x="96689" y="165584"/>
                </a:lnTo>
                <a:lnTo>
                  <a:pt x="151178" y="163980"/>
                </a:lnTo>
                <a:lnTo>
                  <a:pt x="1032345" y="163980"/>
                </a:lnTo>
                <a:lnTo>
                  <a:pt x="103327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9147887" y="3915377"/>
            <a:ext cx="1473008" cy="101587"/>
          </a:xfrm>
          <a:custGeom>
            <a:avLst/>
            <a:gdLst/>
            <a:ahLst/>
            <a:cxnLst/>
            <a:rect l="l" t="t" r="r" b="b"/>
            <a:pathLst>
              <a:path w="1104900" h="76200">
                <a:moveTo>
                  <a:pt x="1028192" y="0"/>
                </a:moveTo>
                <a:lnTo>
                  <a:pt x="1028192" y="76200"/>
                </a:lnTo>
                <a:lnTo>
                  <a:pt x="1084580" y="48006"/>
                </a:lnTo>
                <a:lnTo>
                  <a:pt x="1040892" y="48006"/>
                </a:lnTo>
                <a:lnTo>
                  <a:pt x="1040892" y="28193"/>
                </a:lnTo>
                <a:lnTo>
                  <a:pt x="1084580"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80" y="28193"/>
                </a:moveTo>
                <a:lnTo>
                  <a:pt x="1040892" y="28193"/>
                </a:lnTo>
                <a:lnTo>
                  <a:pt x="1040892" y="48006"/>
                </a:lnTo>
                <a:lnTo>
                  <a:pt x="1084580" y="48006"/>
                </a:lnTo>
                <a:lnTo>
                  <a:pt x="1104392" y="38100"/>
                </a:lnTo>
                <a:lnTo>
                  <a:pt x="1084580"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9099125" y="2848717"/>
            <a:ext cx="101587" cy="1121687"/>
          </a:xfrm>
          <a:custGeom>
            <a:avLst/>
            <a:gdLst/>
            <a:ahLst/>
            <a:cxnLst/>
            <a:rect l="l" t="t" r="r" b="b"/>
            <a:pathLst>
              <a:path w="76200" h="841375">
                <a:moveTo>
                  <a:pt x="48006" y="63500"/>
                </a:moveTo>
                <a:lnTo>
                  <a:pt x="28194" y="63500"/>
                </a:lnTo>
                <a:lnTo>
                  <a:pt x="28194" y="840866"/>
                </a:lnTo>
                <a:lnTo>
                  <a:pt x="48006" y="84086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9543062" y="3089477"/>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0398421" y="359334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9971758" y="3205287"/>
            <a:ext cx="190982"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0262294" y="335969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9181413" y="3276398"/>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9437411" y="3469411"/>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719822" y="337188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9461792" y="3664460"/>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9175316" y="3199192"/>
            <a:ext cx="286135"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9459759" y="3195128"/>
            <a:ext cx="0" cy="173544"/>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9459759" y="3367825"/>
            <a:ext cx="501161" cy="2540"/>
          </a:xfrm>
          <a:custGeom>
            <a:avLst/>
            <a:gdLst/>
            <a:ahLst/>
            <a:cxnLst/>
            <a:rect l="l" t="t" r="r" b="b"/>
            <a:pathLst>
              <a:path w="375920" h="1905">
                <a:moveTo>
                  <a:pt x="0" y="1396"/>
                </a:moveTo>
                <a:lnTo>
                  <a:pt x="37541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957534" y="3380016"/>
            <a:ext cx="0" cy="556188"/>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9159064" y="4186614"/>
            <a:ext cx="552801" cy="1015868"/>
          </a:xfrm>
          <a:custGeom>
            <a:avLst/>
            <a:gdLst/>
            <a:ahLst/>
            <a:cxnLst/>
            <a:rect l="l" t="t" r="r" b="b"/>
            <a:pathLst>
              <a:path w="414654" h="762000">
                <a:moveTo>
                  <a:pt x="0" y="762000"/>
                </a:moveTo>
                <a:lnTo>
                  <a:pt x="414527" y="762000"/>
                </a:lnTo>
                <a:lnTo>
                  <a:pt x="414527" y="0"/>
                </a:lnTo>
                <a:lnTo>
                  <a:pt x="0" y="0"/>
                </a:lnTo>
                <a:lnTo>
                  <a:pt x="0" y="76200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0181027" y="4168329"/>
            <a:ext cx="329310" cy="1018407"/>
          </a:xfrm>
          <a:custGeom>
            <a:avLst/>
            <a:gdLst/>
            <a:ahLst/>
            <a:cxnLst/>
            <a:rect l="l" t="t" r="r" b="b"/>
            <a:pathLst>
              <a:path w="247015" h="763904">
                <a:moveTo>
                  <a:pt x="0" y="763523"/>
                </a:moveTo>
                <a:lnTo>
                  <a:pt x="246888" y="763523"/>
                </a:lnTo>
                <a:lnTo>
                  <a:pt x="246888" y="0"/>
                </a:lnTo>
                <a:lnTo>
                  <a:pt x="0" y="0"/>
                </a:lnTo>
                <a:lnTo>
                  <a:pt x="0" y="76352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9713726" y="4186615"/>
            <a:ext cx="467299" cy="1020100"/>
          </a:xfrm>
          <a:custGeom>
            <a:avLst/>
            <a:gdLst/>
            <a:ahLst/>
            <a:cxnLst/>
            <a:rect l="l" t="t" r="r" b="b"/>
            <a:pathLst>
              <a:path w="350520" h="765175">
                <a:moveTo>
                  <a:pt x="0" y="765048"/>
                </a:moveTo>
                <a:lnTo>
                  <a:pt x="350520" y="765048"/>
                </a:lnTo>
                <a:lnTo>
                  <a:pt x="350520" y="0"/>
                </a:lnTo>
                <a:lnTo>
                  <a:pt x="0" y="0"/>
                </a:lnTo>
                <a:lnTo>
                  <a:pt x="0" y="765048"/>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9145855" y="5152706"/>
            <a:ext cx="1473008" cy="101587"/>
          </a:xfrm>
          <a:custGeom>
            <a:avLst/>
            <a:gdLst/>
            <a:ahLst/>
            <a:cxnLst/>
            <a:rect l="l" t="t" r="r" b="b"/>
            <a:pathLst>
              <a:path w="1104900" h="76200">
                <a:moveTo>
                  <a:pt x="1028192" y="0"/>
                </a:moveTo>
                <a:lnTo>
                  <a:pt x="1028192" y="76200"/>
                </a:lnTo>
                <a:lnTo>
                  <a:pt x="1084579" y="48006"/>
                </a:lnTo>
                <a:lnTo>
                  <a:pt x="1040892" y="48006"/>
                </a:lnTo>
                <a:lnTo>
                  <a:pt x="1040892" y="28194"/>
                </a:lnTo>
                <a:lnTo>
                  <a:pt x="1084579" y="28194"/>
                </a:lnTo>
                <a:lnTo>
                  <a:pt x="1028192" y="0"/>
                </a:lnTo>
                <a:close/>
              </a:path>
              <a:path w="1104900" h="76200">
                <a:moveTo>
                  <a:pt x="1028192" y="28194"/>
                </a:moveTo>
                <a:lnTo>
                  <a:pt x="0" y="28194"/>
                </a:lnTo>
                <a:lnTo>
                  <a:pt x="0" y="48006"/>
                </a:lnTo>
                <a:lnTo>
                  <a:pt x="1028192" y="48006"/>
                </a:lnTo>
                <a:lnTo>
                  <a:pt x="1028192" y="28194"/>
                </a:lnTo>
                <a:close/>
              </a:path>
              <a:path w="1104900" h="76200">
                <a:moveTo>
                  <a:pt x="1084579" y="28194"/>
                </a:moveTo>
                <a:lnTo>
                  <a:pt x="1040892" y="28194"/>
                </a:lnTo>
                <a:lnTo>
                  <a:pt x="1040892" y="48006"/>
                </a:lnTo>
                <a:lnTo>
                  <a:pt x="1084579" y="48006"/>
                </a:lnTo>
                <a:lnTo>
                  <a:pt x="1104392" y="38100"/>
                </a:lnTo>
                <a:lnTo>
                  <a:pt x="1084579"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9097094" y="4084012"/>
            <a:ext cx="101587" cy="1121687"/>
          </a:xfrm>
          <a:custGeom>
            <a:avLst/>
            <a:gdLst/>
            <a:ahLst/>
            <a:cxnLst/>
            <a:rect l="l" t="t" r="r" b="b"/>
            <a:pathLst>
              <a:path w="76200" h="841375">
                <a:moveTo>
                  <a:pt x="48006" y="63500"/>
                </a:moveTo>
                <a:lnTo>
                  <a:pt x="28194" y="63500"/>
                </a:lnTo>
                <a:lnTo>
                  <a:pt x="28194" y="840816"/>
                </a:lnTo>
                <a:lnTo>
                  <a:pt x="48006" y="84081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0028646" y="4796136"/>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9833598" y="4916007"/>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9762488" y="4178488"/>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9213920" y="493022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9437411" y="4706740"/>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9185476" y="4432455"/>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9725918" y="4432455"/>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10207439" y="503181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9713725" y="4178489"/>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0176962" y="4168329"/>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9157031" y="5874988"/>
            <a:ext cx="1351104" cy="571426"/>
          </a:xfrm>
          <a:custGeom>
            <a:avLst/>
            <a:gdLst/>
            <a:ahLst/>
            <a:cxnLst/>
            <a:rect l="l" t="t" r="r" b="b"/>
            <a:pathLst>
              <a:path w="1013459"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9159063" y="5444260"/>
            <a:ext cx="1349411" cy="445289"/>
          </a:xfrm>
          <a:custGeom>
            <a:avLst/>
            <a:gdLst/>
            <a:ahLst/>
            <a:cxnLst/>
            <a:rect l="l" t="t" r="r" b="b"/>
            <a:pathLst>
              <a:path w="1012190" h="334010">
                <a:moveTo>
                  <a:pt x="0" y="333755"/>
                </a:moveTo>
                <a:lnTo>
                  <a:pt x="1011936" y="333755"/>
                </a:lnTo>
                <a:lnTo>
                  <a:pt x="1011936" y="0"/>
                </a:lnTo>
                <a:lnTo>
                  <a:pt x="0" y="0"/>
                </a:lnTo>
                <a:lnTo>
                  <a:pt x="0" y="333755"/>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9145855" y="6406285"/>
            <a:ext cx="1473008" cy="101587"/>
          </a:xfrm>
          <a:custGeom>
            <a:avLst/>
            <a:gdLst/>
            <a:ahLst/>
            <a:cxnLst/>
            <a:rect l="l" t="t" r="r" b="b"/>
            <a:pathLst>
              <a:path w="1104900" h="76200">
                <a:moveTo>
                  <a:pt x="1028192" y="0"/>
                </a:moveTo>
                <a:lnTo>
                  <a:pt x="1028192" y="76199"/>
                </a:lnTo>
                <a:lnTo>
                  <a:pt x="1084580" y="48005"/>
                </a:lnTo>
                <a:lnTo>
                  <a:pt x="1040892" y="48005"/>
                </a:lnTo>
                <a:lnTo>
                  <a:pt x="1040892" y="28193"/>
                </a:lnTo>
                <a:lnTo>
                  <a:pt x="1084579" y="28193"/>
                </a:lnTo>
                <a:lnTo>
                  <a:pt x="1028192" y="0"/>
                </a:lnTo>
                <a:close/>
              </a:path>
              <a:path w="1104900" h="76200">
                <a:moveTo>
                  <a:pt x="1028192" y="28193"/>
                </a:moveTo>
                <a:lnTo>
                  <a:pt x="0" y="28193"/>
                </a:lnTo>
                <a:lnTo>
                  <a:pt x="0" y="48005"/>
                </a:lnTo>
                <a:lnTo>
                  <a:pt x="1028192" y="48005"/>
                </a:lnTo>
                <a:lnTo>
                  <a:pt x="1028192" y="28193"/>
                </a:lnTo>
                <a:close/>
              </a:path>
              <a:path w="1104900" h="76200">
                <a:moveTo>
                  <a:pt x="1084579" y="28193"/>
                </a:moveTo>
                <a:lnTo>
                  <a:pt x="1040892" y="28193"/>
                </a:lnTo>
                <a:lnTo>
                  <a:pt x="1040892" y="48005"/>
                </a:lnTo>
                <a:lnTo>
                  <a:pt x="1084580" y="48005"/>
                </a:lnTo>
                <a:lnTo>
                  <a:pt x="1104392"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9097094" y="5339625"/>
            <a:ext cx="101587" cy="1121687"/>
          </a:xfrm>
          <a:custGeom>
            <a:avLst/>
            <a:gdLst/>
            <a:ahLst/>
            <a:cxnLst/>
            <a:rect l="l" t="t" r="r" b="b"/>
            <a:pathLst>
              <a:path w="76200" h="841375">
                <a:moveTo>
                  <a:pt x="48006" y="63499"/>
                </a:moveTo>
                <a:lnTo>
                  <a:pt x="28194" y="63499"/>
                </a:lnTo>
                <a:lnTo>
                  <a:pt x="28194" y="840816"/>
                </a:lnTo>
                <a:lnTo>
                  <a:pt x="48006" y="840816"/>
                </a:lnTo>
                <a:lnTo>
                  <a:pt x="48006" y="63499"/>
                </a:lnTo>
                <a:close/>
              </a:path>
              <a:path w="76200" h="841375">
                <a:moveTo>
                  <a:pt x="38100" y="0"/>
                </a:moveTo>
                <a:lnTo>
                  <a:pt x="0" y="76199"/>
                </a:lnTo>
                <a:lnTo>
                  <a:pt x="28194" y="76199"/>
                </a:lnTo>
                <a:lnTo>
                  <a:pt x="28194"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9969726" y="5698227"/>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9362237" y="541784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9437411" y="5962351"/>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9717791" y="5864829"/>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9656837" y="628336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9725918" y="5686036"/>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0207439" y="6285398"/>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0207439" y="5560069"/>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9144840" y="5872955"/>
            <a:ext cx="1363802" cy="0"/>
          </a:xfrm>
          <a:custGeom>
            <a:avLst/>
            <a:gdLst/>
            <a:ahLst/>
            <a:cxnLst/>
            <a:rect l="l" t="t" r="r" b="b"/>
            <a:pathLst>
              <a:path w="1022984">
                <a:moveTo>
                  <a:pt x="102273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4239216" y="2643511"/>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190454" y="1576851"/>
            <a:ext cx="101587" cy="1121687"/>
          </a:xfrm>
          <a:custGeom>
            <a:avLst/>
            <a:gdLst/>
            <a:ahLst/>
            <a:cxnLst/>
            <a:rect l="l" t="t" r="r" b="b"/>
            <a:pathLst>
              <a:path w="76200" h="841375">
                <a:moveTo>
                  <a:pt x="48006" y="63500"/>
                </a:moveTo>
                <a:lnTo>
                  <a:pt x="28193" y="63500"/>
                </a:lnTo>
                <a:lnTo>
                  <a:pt x="28193" y="840867"/>
                </a:lnTo>
                <a:lnTo>
                  <a:pt x="48006" y="840867"/>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5063085" y="1935452"/>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5353623" y="208783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455596" y="16550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309311" y="2423068"/>
            <a:ext cx="190983" cy="19098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4396674" y="2538878"/>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4750196" y="251855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4522642" y="1963896"/>
            <a:ext cx="190982"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4553119" y="2392594"/>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4241248" y="3915377"/>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4192484" y="2848717"/>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4636419" y="3089477"/>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5491780" y="359334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5065117" y="3205287"/>
            <a:ext cx="190982"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5355655" y="335969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4274770" y="3276398"/>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4530770" y="3469411"/>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4813180" y="337188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555151" y="3664460"/>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4239216" y="5152706"/>
            <a:ext cx="1473008" cy="101587"/>
          </a:xfrm>
          <a:custGeom>
            <a:avLst/>
            <a:gdLst/>
            <a:ahLst/>
            <a:cxnLst/>
            <a:rect l="l" t="t" r="r" b="b"/>
            <a:pathLst>
              <a:path w="1104900" h="76200">
                <a:moveTo>
                  <a:pt x="1028191" y="0"/>
                </a:moveTo>
                <a:lnTo>
                  <a:pt x="1028191" y="76200"/>
                </a:lnTo>
                <a:lnTo>
                  <a:pt x="1084579" y="48006"/>
                </a:lnTo>
                <a:lnTo>
                  <a:pt x="1040891" y="48006"/>
                </a:lnTo>
                <a:lnTo>
                  <a:pt x="1040891" y="28194"/>
                </a:lnTo>
                <a:lnTo>
                  <a:pt x="1084579" y="28194"/>
                </a:lnTo>
                <a:lnTo>
                  <a:pt x="1028191" y="0"/>
                </a:lnTo>
                <a:close/>
              </a:path>
              <a:path w="1104900" h="76200">
                <a:moveTo>
                  <a:pt x="1028191" y="28194"/>
                </a:moveTo>
                <a:lnTo>
                  <a:pt x="0" y="28194"/>
                </a:lnTo>
                <a:lnTo>
                  <a:pt x="0" y="48006"/>
                </a:lnTo>
                <a:lnTo>
                  <a:pt x="1028191" y="48006"/>
                </a:lnTo>
                <a:lnTo>
                  <a:pt x="1028191" y="28194"/>
                </a:lnTo>
                <a:close/>
              </a:path>
              <a:path w="1104900" h="76200">
                <a:moveTo>
                  <a:pt x="1084579" y="28194"/>
                </a:moveTo>
                <a:lnTo>
                  <a:pt x="1040891" y="28194"/>
                </a:lnTo>
                <a:lnTo>
                  <a:pt x="1040891" y="48006"/>
                </a:lnTo>
                <a:lnTo>
                  <a:pt x="1084579" y="48006"/>
                </a:lnTo>
                <a:lnTo>
                  <a:pt x="1104391" y="38100"/>
                </a:lnTo>
                <a:lnTo>
                  <a:pt x="1084579"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190454" y="4084012"/>
            <a:ext cx="101587" cy="1121687"/>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5124037" y="4796136"/>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4926959" y="4916007"/>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855846" y="4178488"/>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4309311" y="4930229"/>
            <a:ext cx="190983"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4530770" y="4706740"/>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4278835" y="4432455"/>
            <a:ext cx="190983"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819277" y="4432455"/>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5300797" y="503181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4239216" y="6406285"/>
            <a:ext cx="1473008" cy="101587"/>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4190454" y="5339625"/>
            <a:ext cx="101587" cy="1121687"/>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5063085" y="5698227"/>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455596" y="541784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530770" y="5962351"/>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811150" y="5864829"/>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4750196" y="628336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4819277" y="5686036"/>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300797" y="6285398"/>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5300797" y="5560069"/>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5747779" y="1791200"/>
            <a:ext cx="829625" cy="725499"/>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6761610" y="1772891"/>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6790060" y="1898864"/>
            <a:ext cx="1297263" cy="62883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6763647" y="1774945"/>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6763647" y="1774945"/>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6893678" y="1924955"/>
            <a:ext cx="1109767" cy="2397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6987477" y="2128129"/>
            <a:ext cx="871393" cy="2397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8181797" y="1791200"/>
            <a:ext cx="827086" cy="725499"/>
          </a:xfrm>
          <a:custGeom>
            <a:avLst/>
            <a:gdLst/>
            <a:ahLst/>
            <a:cxnLst/>
            <a:rect l="l" t="t" r="r" b="b"/>
            <a:pathLst>
              <a:path w="620395" h="544194">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5747779" y="3044779"/>
            <a:ext cx="829625" cy="725499"/>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6761610" y="3026472"/>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6790060" y="3152445"/>
            <a:ext cx="1297263" cy="62883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6763647" y="302852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6763647" y="302852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6893678" y="3178468"/>
            <a:ext cx="1109767" cy="240150"/>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6987477" y="3382386"/>
            <a:ext cx="871393" cy="239743"/>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8181797" y="3044779"/>
            <a:ext cx="827086" cy="725499"/>
          </a:xfrm>
          <a:custGeom>
            <a:avLst/>
            <a:gdLst/>
            <a:ahLst/>
            <a:cxnLst/>
            <a:rect l="l" t="t" r="r" b="b"/>
            <a:pathLst>
              <a:path w="620395" h="544194">
                <a:moveTo>
                  <a:pt x="348234" y="0"/>
                </a:moveTo>
                <a:lnTo>
                  <a:pt x="348234" y="136017"/>
                </a:lnTo>
                <a:lnTo>
                  <a:pt x="0" y="136017"/>
                </a:lnTo>
                <a:lnTo>
                  <a:pt x="0" y="408050"/>
                </a:lnTo>
                <a:lnTo>
                  <a:pt x="348234" y="408050"/>
                </a:lnTo>
                <a:lnTo>
                  <a:pt x="348234" y="544068"/>
                </a:lnTo>
                <a:lnTo>
                  <a:pt x="620268" y="272034"/>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5747779" y="4292266"/>
            <a:ext cx="829625" cy="723806"/>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6761610" y="4271926"/>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6790060" y="4397899"/>
            <a:ext cx="1297263" cy="62883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6763647" y="4273980"/>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6763647" y="4273980"/>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6893678" y="4425176"/>
            <a:ext cx="1109767"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146"/>
          <p:cNvSpPr/>
          <p:nvPr/>
        </p:nvSpPr>
        <p:spPr>
          <a:xfrm>
            <a:off x="6987477" y="4628281"/>
            <a:ext cx="871393" cy="240150"/>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147"/>
          <p:cNvSpPr/>
          <p:nvPr/>
        </p:nvSpPr>
        <p:spPr>
          <a:xfrm>
            <a:off x="8181797" y="4292266"/>
            <a:ext cx="827086" cy="723806"/>
          </a:xfrm>
          <a:custGeom>
            <a:avLst/>
            <a:gdLst/>
            <a:ahLst/>
            <a:cxnLst/>
            <a:rect l="l" t="t" r="r" b="b"/>
            <a:pathLst>
              <a:path w="620395" h="542925">
                <a:moveTo>
                  <a:pt x="348996" y="0"/>
                </a:moveTo>
                <a:lnTo>
                  <a:pt x="348996" y="135636"/>
                </a:lnTo>
                <a:lnTo>
                  <a:pt x="0" y="135636"/>
                </a:lnTo>
                <a:lnTo>
                  <a:pt x="0" y="406908"/>
                </a:lnTo>
                <a:lnTo>
                  <a:pt x="348996" y="406908"/>
                </a:lnTo>
                <a:lnTo>
                  <a:pt x="348996" y="542544"/>
                </a:lnTo>
                <a:lnTo>
                  <a:pt x="620268" y="271272"/>
                </a:lnTo>
                <a:lnTo>
                  <a:pt x="348996"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148"/>
          <p:cNvSpPr/>
          <p:nvPr/>
        </p:nvSpPr>
        <p:spPr>
          <a:xfrm>
            <a:off x="5747779" y="5545847"/>
            <a:ext cx="829625" cy="725499"/>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6761610" y="5527538"/>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6790060" y="5653527"/>
            <a:ext cx="1297263" cy="6288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151"/>
          <p:cNvSpPr/>
          <p:nvPr/>
        </p:nvSpPr>
        <p:spPr>
          <a:xfrm>
            <a:off x="6763647" y="5529591"/>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152"/>
          <p:cNvSpPr/>
          <p:nvPr/>
        </p:nvSpPr>
        <p:spPr>
          <a:xfrm>
            <a:off x="6763647" y="5529591"/>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153"/>
          <p:cNvSpPr/>
          <p:nvPr/>
        </p:nvSpPr>
        <p:spPr>
          <a:xfrm>
            <a:off x="6893678" y="5680753"/>
            <a:ext cx="1109767" cy="2397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154"/>
          <p:cNvSpPr/>
          <p:nvPr/>
        </p:nvSpPr>
        <p:spPr>
          <a:xfrm>
            <a:off x="6987477" y="5883926"/>
            <a:ext cx="871393" cy="2397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155"/>
          <p:cNvSpPr/>
          <p:nvPr/>
        </p:nvSpPr>
        <p:spPr>
          <a:xfrm>
            <a:off x="8181797" y="5545847"/>
            <a:ext cx="827086" cy="725499"/>
          </a:xfrm>
          <a:custGeom>
            <a:avLst/>
            <a:gdLst/>
            <a:ahLst/>
            <a:cxnLst/>
            <a:rect l="l" t="t" r="r" b="b"/>
            <a:pathLst>
              <a:path w="620395" h="544195">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156"/>
          <p:cNvSpPr/>
          <p:nvPr/>
        </p:nvSpPr>
        <p:spPr>
          <a:xfrm>
            <a:off x="2852048" y="2192466"/>
            <a:ext cx="1235126" cy="1715970"/>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7" name="object 157"/>
          <p:cNvSpPr/>
          <p:nvPr/>
        </p:nvSpPr>
        <p:spPr>
          <a:xfrm>
            <a:off x="2858991" y="3275382"/>
            <a:ext cx="1228353" cy="638304"/>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158"/>
          <p:cNvSpPr/>
          <p:nvPr/>
        </p:nvSpPr>
        <p:spPr>
          <a:xfrm>
            <a:off x="2856959" y="3881179"/>
            <a:ext cx="1230046" cy="849096"/>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159"/>
          <p:cNvSpPr/>
          <p:nvPr/>
        </p:nvSpPr>
        <p:spPr>
          <a:xfrm>
            <a:off x="2851201" y="3887442"/>
            <a:ext cx="1235972" cy="2098613"/>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Shape 52">
            <a:extLst>
              <a:ext uri="{FF2B5EF4-FFF2-40B4-BE49-F238E27FC236}">
                <a16:creationId xmlns:a16="http://schemas.microsoft.com/office/drawing/2014/main" id="{8E59EAF2-2744-1740-8C63-B59F8FE800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Bagging at training time</a:t>
            </a:r>
          </a:p>
        </p:txBody>
      </p:sp>
      <p:sp>
        <p:nvSpPr>
          <p:cNvPr id="165" name="Shape 53">
            <a:extLst>
              <a:ext uri="{FF2B5EF4-FFF2-40B4-BE49-F238E27FC236}">
                <a16:creationId xmlns:a16="http://schemas.microsoft.com/office/drawing/2014/main" id="{16152365-CB7B-754D-98A0-EE229DA30C5E}"/>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Training set</a:t>
            </a:r>
          </a:p>
        </p:txBody>
      </p:sp>
      <p:sp>
        <p:nvSpPr>
          <p:cNvPr id="166" name="Shape 53">
            <a:extLst>
              <a:ext uri="{FF2B5EF4-FFF2-40B4-BE49-F238E27FC236}">
                <a16:creationId xmlns:a16="http://schemas.microsoft.com/office/drawing/2014/main" id="{E62A0138-5BCE-884B-9190-51DC3CE1CE17}"/>
              </a:ext>
            </a:extLst>
          </p:cNvPr>
          <p:cNvSpPr txBox="1"/>
          <p:nvPr/>
        </p:nvSpPr>
        <p:spPr>
          <a:xfrm>
            <a:off x="1910256" y="1354852"/>
            <a:ext cx="2424960" cy="865039"/>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N subsets (with replacement)</a:t>
            </a:r>
          </a:p>
        </p:txBody>
      </p:sp>
    </p:spTree>
    <p:extLst>
      <p:ext uri="{BB962C8B-B14F-4D97-AF65-F5344CB8AC3E}">
        <p14:creationId xmlns:p14="http://schemas.microsoft.com/office/powerpoint/2010/main" val="2408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6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6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7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8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8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24"/>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25"/>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2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0"/>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31"/>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3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3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3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3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8"/>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40"/>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4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42"/>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4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45"/>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6"/>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7"/>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8"/>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9"/>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50"/>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5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52"/>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53"/>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5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69600" y="2323514"/>
            <a:ext cx="910895" cy="396188"/>
          </a:xfrm>
          <a:custGeom>
            <a:avLst/>
            <a:gdLst/>
            <a:ahLst/>
            <a:cxnLst/>
            <a:rect l="l" t="t" r="r" b="b"/>
            <a:pathLst>
              <a:path w="683260" h="297180">
                <a:moveTo>
                  <a:pt x="0" y="297179"/>
                </a:moveTo>
                <a:lnTo>
                  <a:pt x="682752" y="297179"/>
                </a:lnTo>
                <a:lnTo>
                  <a:pt x="682752" y="0"/>
                </a:lnTo>
                <a:lnTo>
                  <a:pt x="0" y="0"/>
                </a:lnTo>
                <a:lnTo>
                  <a:pt x="0" y="29717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238201" y="1730247"/>
            <a:ext cx="1375654" cy="99385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1"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241248" y="2673988"/>
            <a:ext cx="1473008" cy="101587"/>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4192484" y="1605295"/>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4258517" y="2315386"/>
            <a:ext cx="910895" cy="5079"/>
          </a:xfrm>
          <a:custGeom>
            <a:avLst/>
            <a:gdLst/>
            <a:ahLst/>
            <a:cxnLst/>
            <a:rect l="l" t="t" r="r" b="b"/>
            <a:pathLst>
              <a:path w="683260" h="3810">
                <a:moveTo>
                  <a:pt x="0" y="0"/>
                </a:moveTo>
                <a:lnTo>
                  <a:pt x="682751" y="330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5180926" y="2343832"/>
            <a:ext cx="2540" cy="38095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4240231" y="3216370"/>
            <a:ext cx="822853" cy="786451"/>
          </a:xfrm>
          <a:custGeom>
            <a:avLst/>
            <a:gdLst/>
            <a:ahLst/>
            <a:cxnLst/>
            <a:rect l="l" t="t" r="r" b="b"/>
            <a:pathLst>
              <a:path w="617220" h="589914">
                <a:moveTo>
                  <a:pt x="236474" y="0"/>
                </a:moveTo>
                <a:lnTo>
                  <a:pt x="193446" y="1626"/>
                </a:lnTo>
                <a:lnTo>
                  <a:pt x="112572" y="6062"/>
                </a:lnTo>
                <a:lnTo>
                  <a:pt x="63144" y="7725"/>
                </a:lnTo>
                <a:lnTo>
                  <a:pt x="0" y="8254"/>
                </a:lnTo>
                <a:lnTo>
                  <a:pt x="0" y="589788"/>
                </a:lnTo>
                <a:lnTo>
                  <a:pt x="617220" y="589788"/>
                </a:lnTo>
                <a:lnTo>
                  <a:pt x="617220" y="138429"/>
                </a:lnTo>
                <a:lnTo>
                  <a:pt x="229997" y="138429"/>
                </a:lnTo>
                <a:lnTo>
                  <a:pt x="229905" y="88116"/>
                </a:lnTo>
                <a:lnTo>
                  <a:pt x="230598" y="60775"/>
                </a:lnTo>
                <a:lnTo>
                  <a:pt x="231811" y="49635"/>
                </a:lnTo>
                <a:lnTo>
                  <a:pt x="233283" y="47926"/>
                </a:lnTo>
                <a:lnTo>
                  <a:pt x="235109" y="47926"/>
                </a:lnTo>
                <a:lnTo>
                  <a:pt x="235944" y="45721"/>
                </a:lnTo>
                <a:lnTo>
                  <a:pt x="236607" y="31685"/>
                </a:lnTo>
                <a:lnTo>
                  <a:pt x="236474" y="0"/>
                </a:lnTo>
                <a:close/>
              </a:path>
              <a:path w="617220" h="589914">
                <a:moveTo>
                  <a:pt x="414464" y="136890"/>
                </a:moveTo>
                <a:lnTo>
                  <a:pt x="270575" y="137588"/>
                </a:lnTo>
                <a:lnTo>
                  <a:pt x="229997" y="138429"/>
                </a:lnTo>
                <a:lnTo>
                  <a:pt x="617220" y="138429"/>
                </a:lnTo>
                <a:lnTo>
                  <a:pt x="617220" y="137209"/>
                </a:lnTo>
                <a:lnTo>
                  <a:pt x="568640" y="137209"/>
                </a:lnTo>
                <a:lnTo>
                  <a:pt x="414464" y="136890"/>
                </a:lnTo>
                <a:close/>
              </a:path>
              <a:path w="617220" h="589914">
                <a:moveTo>
                  <a:pt x="617220" y="137159"/>
                </a:moveTo>
                <a:lnTo>
                  <a:pt x="568640" y="137209"/>
                </a:lnTo>
                <a:lnTo>
                  <a:pt x="617220" y="137209"/>
                </a:lnTo>
                <a:close/>
              </a:path>
              <a:path w="617220" h="589914">
                <a:moveTo>
                  <a:pt x="235109" y="47926"/>
                </a:moveTo>
                <a:lnTo>
                  <a:pt x="233283" y="47926"/>
                </a:lnTo>
                <a:lnTo>
                  <a:pt x="234748" y="48878"/>
                </a:lnTo>
                <a:lnTo>
                  <a:pt x="235109" y="4792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238200" y="2996019"/>
            <a:ext cx="1378194" cy="999783"/>
          </a:xfrm>
          <a:custGeom>
            <a:avLst/>
            <a:gdLst/>
            <a:ahLst/>
            <a:cxnLst/>
            <a:rect l="l" t="t" r="r" b="b"/>
            <a:pathLst>
              <a:path w="1033779" h="749935">
                <a:moveTo>
                  <a:pt x="1031630" y="290449"/>
                </a:moveTo>
                <a:lnTo>
                  <a:pt x="607060" y="290449"/>
                </a:lnTo>
                <a:lnTo>
                  <a:pt x="607575" y="338923"/>
                </a:lnTo>
                <a:lnTo>
                  <a:pt x="608228" y="389914"/>
                </a:lnTo>
                <a:lnTo>
                  <a:pt x="609673" y="496232"/>
                </a:lnTo>
                <a:lnTo>
                  <a:pt x="610326" y="549951"/>
                </a:lnTo>
                <a:lnTo>
                  <a:pt x="610841" y="602972"/>
                </a:lnTo>
                <a:lnTo>
                  <a:pt x="611150" y="654491"/>
                </a:lnTo>
                <a:lnTo>
                  <a:pt x="611182" y="703704"/>
                </a:lnTo>
                <a:lnTo>
                  <a:pt x="610870" y="749807"/>
                </a:lnTo>
                <a:lnTo>
                  <a:pt x="1029081" y="741680"/>
                </a:lnTo>
                <a:lnTo>
                  <a:pt x="1031630" y="290449"/>
                </a:lnTo>
                <a:close/>
              </a:path>
              <a:path w="1033779" h="749935">
                <a:moveTo>
                  <a:pt x="1032345" y="163980"/>
                </a:moveTo>
                <a:lnTo>
                  <a:pt x="151206" y="163980"/>
                </a:lnTo>
                <a:lnTo>
                  <a:pt x="200990" y="165527"/>
                </a:lnTo>
                <a:lnTo>
                  <a:pt x="236600" y="176530"/>
                </a:lnTo>
                <a:lnTo>
                  <a:pt x="251164" y="199963"/>
                </a:lnTo>
                <a:lnTo>
                  <a:pt x="250809" y="220741"/>
                </a:lnTo>
                <a:lnTo>
                  <a:pt x="245191" y="250307"/>
                </a:lnTo>
                <a:lnTo>
                  <a:pt x="243966" y="300100"/>
                </a:lnTo>
                <a:lnTo>
                  <a:pt x="607060" y="290449"/>
                </a:lnTo>
                <a:lnTo>
                  <a:pt x="1031630" y="290449"/>
                </a:lnTo>
                <a:lnTo>
                  <a:pt x="1032345" y="163980"/>
                </a:lnTo>
                <a:close/>
              </a:path>
              <a:path w="1033779" h="749935">
                <a:moveTo>
                  <a:pt x="1033272" y="0"/>
                </a:moveTo>
                <a:lnTo>
                  <a:pt x="0" y="0"/>
                </a:lnTo>
                <a:lnTo>
                  <a:pt x="11303" y="153035"/>
                </a:lnTo>
                <a:lnTo>
                  <a:pt x="46913" y="164037"/>
                </a:lnTo>
                <a:lnTo>
                  <a:pt x="96697" y="165584"/>
                </a:lnTo>
                <a:lnTo>
                  <a:pt x="151206" y="163980"/>
                </a:lnTo>
                <a:lnTo>
                  <a:pt x="1032345" y="163980"/>
                </a:lnTo>
                <a:lnTo>
                  <a:pt x="103327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4243278" y="3943823"/>
            <a:ext cx="1473008" cy="101587"/>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4194517" y="2877163"/>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4270708" y="3227635"/>
            <a:ext cx="286135"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4555151" y="3223574"/>
            <a:ext cx="0" cy="173544"/>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4555151" y="3396271"/>
            <a:ext cx="501161" cy="2540"/>
          </a:xfrm>
          <a:custGeom>
            <a:avLst/>
            <a:gdLst/>
            <a:ahLst/>
            <a:cxnLst/>
            <a:rect l="l" t="t" r="r" b="b"/>
            <a:pathLst>
              <a:path w="375920" h="1905">
                <a:moveTo>
                  <a:pt x="0" y="1396"/>
                </a:moveTo>
                <a:lnTo>
                  <a:pt x="375412"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5052926" y="3408461"/>
            <a:ext cx="0" cy="556188"/>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4254453" y="4215060"/>
            <a:ext cx="552801" cy="1015868"/>
          </a:xfrm>
          <a:custGeom>
            <a:avLst/>
            <a:gdLst/>
            <a:ahLst/>
            <a:cxnLst/>
            <a:rect l="l" t="t" r="r" b="b"/>
            <a:pathLst>
              <a:path w="414654" h="762000">
                <a:moveTo>
                  <a:pt x="0" y="762000"/>
                </a:moveTo>
                <a:lnTo>
                  <a:pt x="414528" y="762000"/>
                </a:lnTo>
                <a:lnTo>
                  <a:pt x="414528" y="0"/>
                </a:lnTo>
                <a:lnTo>
                  <a:pt x="0" y="0"/>
                </a:lnTo>
                <a:lnTo>
                  <a:pt x="0" y="76200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5272353" y="4213027"/>
            <a:ext cx="329310" cy="1002323"/>
          </a:xfrm>
          <a:custGeom>
            <a:avLst/>
            <a:gdLst/>
            <a:ahLst/>
            <a:cxnLst/>
            <a:rect l="l" t="t" r="r" b="b"/>
            <a:pathLst>
              <a:path w="247014" h="751839">
                <a:moveTo>
                  <a:pt x="0" y="751332"/>
                </a:moveTo>
                <a:lnTo>
                  <a:pt x="246887" y="751332"/>
                </a:lnTo>
                <a:lnTo>
                  <a:pt x="246887" y="0"/>
                </a:lnTo>
                <a:lnTo>
                  <a:pt x="0" y="0"/>
                </a:lnTo>
                <a:lnTo>
                  <a:pt x="0" y="751332"/>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4796927" y="4215061"/>
            <a:ext cx="475765" cy="1020100"/>
          </a:xfrm>
          <a:custGeom>
            <a:avLst/>
            <a:gdLst/>
            <a:ahLst/>
            <a:cxnLst/>
            <a:rect l="l" t="t" r="r" b="b"/>
            <a:pathLst>
              <a:path w="356870" h="765175">
                <a:moveTo>
                  <a:pt x="0" y="765048"/>
                </a:moveTo>
                <a:lnTo>
                  <a:pt x="356615" y="765048"/>
                </a:lnTo>
                <a:lnTo>
                  <a:pt x="356615" y="0"/>
                </a:lnTo>
                <a:lnTo>
                  <a:pt x="0" y="0"/>
                </a:lnTo>
                <a:lnTo>
                  <a:pt x="0" y="765048"/>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4241248" y="5181150"/>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4192484" y="4112458"/>
            <a:ext cx="101587" cy="1121687"/>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4809117" y="4206932"/>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5272352" y="4206932"/>
            <a:ext cx="0" cy="1013328"/>
          </a:xfrm>
          <a:custGeom>
            <a:avLst/>
            <a:gdLst/>
            <a:ahLst/>
            <a:cxnLst/>
            <a:rect l="l" t="t" r="r" b="b"/>
            <a:pathLst>
              <a:path h="760095">
                <a:moveTo>
                  <a:pt x="0" y="759929"/>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4252422" y="5903432"/>
            <a:ext cx="1351104" cy="571426"/>
          </a:xfrm>
          <a:custGeom>
            <a:avLst/>
            <a:gdLst/>
            <a:ahLst/>
            <a:cxnLst/>
            <a:rect l="l" t="t" r="r" b="b"/>
            <a:pathLst>
              <a:path w="1013460"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4252422" y="5472704"/>
            <a:ext cx="1351104" cy="445289"/>
          </a:xfrm>
          <a:custGeom>
            <a:avLst/>
            <a:gdLst/>
            <a:ahLst/>
            <a:cxnLst/>
            <a:rect l="l" t="t" r="r" b="b"/>
            <a:pathLst>
              <a:path w="1013460" h="334010">
                <a:moveTo>
                  <a:pt x="0" y="333756"/>
                </a:moveTo>
                <a:lnTo>
                  <a:pt x="1013459" y="333756"/>
                </a:lnTo>
                <a:lnTo>
                  <a:pt x="1013459" y="0"/>
                </a:lnTo>
                <a:lnTo>
                  <a:pt x="0" y="0"/>
                </a:lnTo>
                <a:lnTo>
                  <a:pt x="0" y="333756"/>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4241248" y="6436762"/>
            <a:ext cx="1473008" cy="101587"/>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192484" y="5368070"/>
            <a:ext cx="101587" cy="1121687"/>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40232" y="5901400"/>
            <a:ext cx="1363802" cy="0"/>
          </a:xfrm>
          <a:custGeom>
            <a:avLst/>
            <a:gdLst/>
            <a:ahLst/>
            <a:cxnLst/>
            <a:rect l="l" t="t" r="r" b="b"/>
            <a:pathLst>
              <a:path w="1022985">
                <a:moveTo>
                  <a:pt x="1022731"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801836" y="2258668"/>
            <a:ext cx="213671" cy="21299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795572" y="3569645"/>
            <a:ext cx="214008" cy="2140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789647" y="4771923"/>
            <a:ext cx="213671" cy="212994"/>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4793031" y="6101373"/>
            <a:ext cx="212994" cy="213636"/>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2852048" y="2192466"/>
            <a:ext cx="1235126" cy="1715970"/>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858991" y="3275382"/>
            <a:ext cx="1228353" cy="638304"/>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56959" y="3881179"/>
            <a:ext cx="1230046" cy="849096"/>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851201" y="3887442"/>
            <a:ext cx="1235972" cy="2098613"/>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5747779" y="1791200"/>
            <a:ext cx="829625" cy="725499"/>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5747779" y="3044779"/>
            <a:ext cx="829625" cy="725499"/>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5747779" y="4292266"/>
            <a:ext cx="829625" cy="723806"/>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5747779" y="5545847"/>
            <a:ext cx="829625" cy="725499"/>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749425" y="1829803"/>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6749425" y="3113858"/>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6749425" y="5610862"/>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749425" y="4312582"/>
            <a:ext cx="650154" cy="650154"/>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8407270" y="3611620"/>
            <a:ext cx="1220156" cy="834049"/>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8657224" y="3851396"/>
            <a:ext cx="722282" cy="389060"/>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8411384" y="3609602"/>
            <a:ext cx="1144543" cy="764440"/>
          </a:xfrm>
          <a:custGeom>
            <a:avLst/>
            <a:gdLst/>
            <a:ahLst/>
            <a:cxnLst/>
            <a:rect l="l" t="t" r="r" b="b"/>
            <a:pathLst>
              <a:path w="858520" h="573404">
                <a:moveTo>
                  <a:pt x="429006" y="0"/>
                </a:moveTo>
                <a:lnTo>
                  <a:pt x="0" y="286512"/>
                </a:lnTo>
                <a:lnTo>
                  <a:pt x="429006" y="573024"/>
                </a:lnTo>
                <a:lnTo>
                  <a:pt x="858012" y="286512"/>
                </a:lnTo>
                <a:lnTo>
                  <a:pt x="429006"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8411384" y="3609602"/>
            <a:ext cx="1144543" cy="764440"/>
          </a:xfrm>
          <a:custGeom>
            <a:avLst/>
            <a:gdLst/>
            <a:ahLst/>
            <a:cxnLst/>
            <a:rect l="l" t="t" r="r" b="b"/>
            <a:pathLst>
              <a:path w="858520" h="573404">
                <a:moveTo>
                  <a:pt x="0" y="286512"/>
                </a:moveTo>
                <a:lnTo>
                  <a:pt x="429006" y="0"/>
                </a:lnTo>
                <a:lnTo>
                  <a:pt x="858012" y="286512"/>
                </a:lnTo>
                <a:lnTo>
                  <a:pt x="429006"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8750684" y="3870510"/>
            <a:ext cx="547553" cy="221459"/>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545184" y="3945764"/>
            <a:ext cx="592589" cy="115978"/>
          </a:xfrm>
          <a:custGeom>
            <a:avLst/>
            <a:gdLst/>
            <a:ahLst/>
            <a:cxnLst/>
            <a:rect l="l" t="t" r="r" b="b"/>
            <a:pathLst>
              <a:path w="444500" h="86994">
                <a:moveTo>
                  <a:pt x="357505" y="0"/>
                </a:moveTo>
                <a:lnTo>
                  <a:pt x="357505" y="86868"/>
                </a:lnTo>
                <a:lnTo>
                  <a:pt x="415417" y="57912"/>
                </a:lnTo>
                <a:lnTo>
                  <a:pt x="371983" y="57912"/>
                </a:lnTo>
                <a:lnTo>
                  <a:pt x="371983" y="28956"/>
                </a:lnTo>
                <a:lnTo>
                  <a:pt x="415417" y="28956"/>
                </a:lnTo>
                <a:lnTo>
                  <a:pt x="357505" y="0"/>
                </a:lnTo>
                <a:close/>
              </a:path>
              <a:path w="444500" h="86994">
                <a:moveTo>
                  <a:pt x="357505" y="28956"/>
                </a:moveTo>
                <a:lnTo>
                  <a:pt x="0" y="28956"/>
                </a:lnTo>
                <a:lnTo>
                  <a:pt x="0" y="57912"/>
                </a:lnTo>
                <a:lnTo>
                  <a:pt x="357505" y="57912"/>
                </a:lnTo>
                <a:lnTo>
                  <a:pt x="357505" y="28956"/>
                </a:lnTo>
                <a:close/>
              </a:path>
              <a:path w="444500" h="86994">
                <a:moveTo>
                  <a:pt x="415417" y="28956"/>
                </a:moveTo>
                <a:lnTo>
                  <a:pt x="371983" y="28956"/>
                </a:lnTo>
                <a:lnTo>
                  <a:pt x="371983" y="57912"/>
                </a:lnTo>
                <a:lnTo>
                  <a:pt x="415417" y="57912"/>
                </a:lnTo>
                <a:lnTo>
                  <a:pt x="444373" y="43434"/>
                </a:lnTo>
                <a:lnTo>
                  <a:pt x="415417" y="28956"/>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0195247" y="3408462"/>
            <a:ext cx="1099168" cy="1101199"/>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298670" y="2103410"/>
            <a:ext cx="1114913" cy="1890360"/>
          </a:xfrm>
          <a:custGeom>
            <a:avLst/>
            <a:gdLst/>
            <a:ahLst/>
            <a:cxnLst/>
            <a:rect l="l" t="t" r="r" b="b"/>
            <a:pathLst>
              <a:path w="836295" h="1417955">
                <a:moveTo>
                  <a:pt x="779747" y="1349750"/>
                </a:moveTo>
                <a:lnTo>
                  <a:pt x="754761" y="1364360"/>
                </a:lnTo>
                <a:lnTo>
                  <a:pt x="836041" y="1417446"/>
                </a:lnTo>
                <a:lnTo>
                  <a:pt x="832420" y="1362201"/>
                </a:lnTo>
                <a:lnTo>
                  <a:pt x="787019" y="1362201"/>
                </a:lnTo>
                <a:lnTo>
                  <a:pt x="779747" y="1349750"/>
                </a:lnTo>
                <a:close/>
              </a:path>
              <a:path w="836295" h="1417955">
                <a:moveTo>
                  <a:pt x="804754" y="1335127"/>
                </a:moveTo>
                <a:lnTo>
                  <a:pt x="779747" y="1349750"/>
                </a:lnTo>
                <a:lnTo>
                  <a:pt x="787019" y="1362201"/>
                </a:lnTo>
                <a:lnTo>
                  <a:pt x="812038" y="1347596"/>
                </a:lnTo>
                <a:lnTo>
                  <a:pt x="804754" y="1335127"/>
                </a:lnTo>
                <a:close/>
              </a:path>
              <a:path w="836295" h="1417955">
                <a:moveTo>
                  <a:pt x="829691" y="1320545"/>
                </a:moveTo>
                <a:lnTo>
                  <a:pt x="804754" y="1335127"/>
                </a:lnTo>
                <a:lnTo>
                  <a:pt x="812038" y="1347596"/>
                </a:lnTo>
                <a:lnTo>
                  <a:pt x="787019" y="1362201"/>
                </a:lnTo>
                <a:lnTo>
                  <a:pt x="832420" y="1362201"/>
                </a:lnTo>
                <a:lnTo>
                  <a:pt x="829691" y="1320545"/>
                </a:lnTo>
                <a:close/>
              </a:path>
              <a:path w="836295" h="1417955">
                <a:moveTo>
                  <a:pt x="24892" y="0"/>
                </a:moveTo>
                <a:lnTo>
                  <a:pt x="0" y="14604"/>
                </a:lnTo>
                <a:lnTo>
                  <a:pt x="779747" y="1349750"/>
                </a:lnTo>
                <a:lnTo>
                  <a:pt x="804754" y="1335127"/>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306119" y="3380356"/>
            <a:ext cx="1107296" cy="612060"/>
          </a:xfrm>
          <a:custGeom>
            <a:avLst/>
            <a:gdLst/>
            <a:ahLst/>
            <a:cxnLst/>
            <a:rect l="l" t="t" r="r" b="b"/>
            <a:pathLst>
              <a:path w="830579" h="459105">
                <a:moveTo>
                  <a:pt x="747148" y="430256"/>
                </a:moveTo>
                <a:lnTo>
                  <a:pt x="733425" y="455675"/>
                </a:lnTo>
                <a:lnTo>
                  <a:pt x="830453" y="458850"/>
                </a:lnTo>
                <a:lnTo>
                  <a:pt x="815247" y="437133"/>
                </a:lnTo>
                <a:lnTo>
                  <a:pt x="759841" y="437133"/>
                </a:lnTo>
                <a:lnTo>
                  <a:pt x="747148" y="430256"/>
                </a:lnTo>
                <a:close/>
              </a:path>
              <a:path w="830579" h="459105">
                <a:moveTo>
                  <a:pt x="760942" y="404705"/>
                </a:moveTo>
                <a:lnTo>
                  <a:pt x="747148" y="430256"/>
                </a:lnTo>
                <a:lnTo>
                  <a:pt x="759841" y="437133"/>
                </a:lnTo>
                <a:lnTo>
                  <a:pt x="773684" y="411606"/>
                </a:lnTo>
                <a:lnTo>
                  <a:pt x="760942" y="404705"/>
                </a:lnTo>
                <a:close/>
              </a:path>
              <a:path w="830579" h="459105">
                <a:moveTo>
                  <a:pt x="774700" y="379221"/>
                </a:moveTo>
                <a:lnTo>
                  <a:pt x="760942" y="404705"/>
                </a:lnTo>
                <a:lnTo>
                  <a:pt x="773684" y="411606"/>
                </a:lnTo>
                <a:lnTo>
                  <a:pt x="759841" y="437133"/>
                </a:lnTo>
                <a:lnTo>
                  <a:pt x="815247" y="437133"/>
                </a:lnTo>
                <a:lnTo>
                  <a:pt x="774700" y="379221"/>
                </a:lnTo>
                <a:close/>
              </a:path>
              <a:path w="830579" h="459105">
                <a:moveTo>
                  <a:pt x="13716" y="0"/>
                </a:moveTo>
                <a:lnTo>
                  <a:pt x="0" y="25400"/>
                </a:lnTo>
                <a:lnTo>
                  <a:pt x="747148" y="430256"/>
                </a:lnTo>
                <a:lnTo>
                  <a:pt x="760942" y="404705"/>
                </a:lnTo>
                <a:lnTo>
                  <a:pt x="1371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7390267" y="3992585"/>
            <a:ext cx="1023487" cy="662854"/>
          </a:xfrm>
          <a:custGeom>
            <a:avLst/>
            <a:gdLst/>
            <a:ahLst/>
            <a:cxnLst/>
            <a:rect l="l" t="t" r="r" b="b"/>
            <a:pathLst>
              <a:path w="767714" h="497204">
                <a:moveTo>
                  <a:pt x="686108" y="34496"/>
                </a:moveTo>
                <a:lnTo>
                  <a:pt x="0" y="472313"/>
                </a:lnTo>
                <a:lnTo>
                  <a:pt x="15493" y="496696"/>
                </a:lnTo>
                <a:lnTo>
                  <a:pt x="701719" y="58930"/>
                </a:lnTo>
                <a:lnTo>
                  <a:pt x="686108" y="34496"/>
                </a:lnTo>
                <a:close/>
              </a:path>
              <a:path w="767714" h="497204">
                <a:moveTo>
                  <a:pt x="751229" y="26669"/>
                </a:moveTo>
                <a:lnTo>
                  <a:pt x="698373" y="26669"/>
                </a:lnTo>
                <a:lnTo>
                  <a:pt x="713866" y="51181"/>
                </a:lnTo>
                <a:lnTo>
                  <a:pt x="701719" y="58930"/>
                </a:lnTo>
                <a:lnTo>
                  <a:pt x="717296" y="83312"/>
                </a:lnTo>
                <a:lnTo>
                  <a:pt x="751229" y="26669"/>
                </a:lnTo>
                <a:close/>
              </a:path>
              <a:path w="767714" h="497204">
                <a:moveTo>
                  <a:pt x="698373" y="26669"/>
                </a:moveTo>
                <a:lnTo>
                  <a:pt x="686108" y="34496"/>
                </a:lnTo>
                <a:lnTo>
                  <a:pt x="701719" y="58930"/>
                </a:lnTo>
                <a:lnTo>
                  <a:pt x="713866" y="51181"/>
                </a:lnTo>
                <a:lnTo>
                  <a:pt x="698373" y="26669"/>
                </a:lnTo>
                <a:close/>
              </a:path>
              <a:path w="767714" h="497204">
                <a:moveTo>
                  <a:pt x="767206" y="0"/>
                </a:moveTo>
                <a:lnTo>
                  <a:pt x="670560" y="10159"/>
                </a:lnTo>
                <a:lnTo>
                  <a:pt x="686108" y="34496"/>
                </a:lnTo>
                <a:lnTo>
                  <a:pt x="698373" y="26669"/>
                </a:lnTo>
                <a:lnTo>
                  <a:pt x="751229" y="26669"/>
                </a:lnTo>
                <a:lnTo>
                  <a:pt x="76720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7298502" y="3992584"/>
            <a:ext cx="1114913" cy="1913218"/>
          </a:xfrm>
          <a:custGeom>
            <a:avLst/>
            <a:gdLst/>
            <a:ahLst/>
            <a:cxnLst/>
            <a:rect l="l" t="t" r="r" b="b"/>
            <a:pathLst>
              <a:path w="836295" h="1435100">
                <a:moveTo>
                  <a:pt x="780177" y="68014"/>
                </a:moveTo>
                <a:lnTo>
                  <a:pt x="0" y="1420012"/>
                </a:lnTo>
                <a:lnTo>
                  <a:pt x="25146" y="1434477"/>
                </a:lnTo>
                <a:lnTo>
                  <a:pt x="805320" y="82497"/>
                </a:lnTo>
                <a:lnTo>
                  <a:pt x="780177" y="68014"/>
                </a:lnTo>
                <a:close/>
              </a:path>
              <a:path w="836295" h="1435100">
                <a:moveTo>
                  <a:pt x="832822" y="55499"/>
                </a:moveTo>
                <a:lnTo>
                  <a:pt x="787400" y="55499"/>
                </a:lnTo>
                <a:lnTo>
                  <a:pt x="812546" y="69976"/>
                </a:lnTo>
                <a:lnTo>
                  <a:pt x="805320" y="82497"/>
                </a:lnTo>
                <a:lnTo>
                  <a:pt x="830326" y="96900"/>
                </a:lnTo>
                <a:lnTo>
                  <a:pt x="832822" y="55499"/>
                </a:lnTo>
                <a:close/>
              </a:path>
              <a:path w="836295" h="1435100">
                <a:moveTo>
                  <a:pt x="787400" y="55499"/>
                </a:moveTo>
                <a:lnTo>
                  <a:pt x="780177" y="68014"/>
                </a:lnTo>
                <a:lnTo>
                  <a:pt x="805320" y="82497"/>
                </a:lnTo>
                <a:lnTo>
                  <a:pt x="812546" y="69976"/>
                </a:lnTo>
                <a:lnTo>
                  <a:pt x="787400" y="55499"/>
                </a:lnTo>
                <a:close/>
              </a:path>
              <a:path w="836295" h="1435100">
                <a:moveTo>
                  <a:pt x="836168" y="0"/>
                </a:moveTo>
                <a:lnTo>
                  <a:pt x="755141" y="53593"/>
                </a:lnTo>
                <a:lnTo>
                  <a:pt x="780177" y="68014"/>
                </a:lnTo>
                <a:lnTo>
                  <a:pt x="787400" y="55499"/>
                </a:lnTo>
                <a:lnTo>
                  <a:pt x="832822" y="55499"/>
                </a:lnTo>
                <a:lnTo>
                  <a:pt x="836168"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0266358" y="4924136"/>
            <a:ext cx="949107" cy="170664"/>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456125" y="4650866"/>
            <a:ext cx="2235756" cy="101587"/>
          </a:xfrm>
          <a:custGeom>
            <a:avLst/>
            <a:gdLst/>
            <a:ahLst/>
            <a:cxnLst/>
            <a:rect l="l" t="t" r="r" b="b"/>
            <a:pathLst>
              <a:path w="1677035" h="76200">
                <a:moveTo>
                  <a:pt x="1600454" y="0"/>
                </a:moveTo>
                <a:lnTo>
                  <a:pt x="1600454" y="76200"/>
                </a:lnTo>
                <a:lnTo>
                  <a:pt x="1656842" y="48006"/>
                </a:lnTo>
                <a:lnTo>
                  <a:pt x="1613154" y="48006"/>
                </a:lnTo>
                <a:lnTo>
                  <a:pt x="1613154" y="28193"/>
                </a:lnTo>
                <a:lnTo>
                  <a:pt x="1656842" y="28193"/>
                </a:lnTo>
                <a:lnTo>
                  <a:pt x="1600454" y="0"/>
                </a:lnTo>
                <a:close/>
              </a:path>
              <a:path w="1677035" h="76200">
                <a:moveTo>
                  <a:pt x="1600454" y="28193"/>
                </a:moveTo>
                <a:lnTo>
                  <a:pt x="0" y="28193"/>
                </a:lnTo>
                <a:lnTo>
                  <a:pt x="0" y="48006"/>
                </a:lnTo>
                <a:lnTo>
                  <a:pt x="1600454" y="48006"/>
                </a:lnTo>
                <a:lnTo>
                  <a:pt x="1600454" y="28193"/>
                </a:lnTo>
                <a:close/>
              </a:path>
              <a:path w="1677035" h="76200">
                <a:moveTo>
                  <a:pt x="1656842" y="28193"/>
                </a:moveTo>
                <a:lnTo>
                  <a:pt x="1613154" y="28193"/>
                </a:lnTo>
                <a:lnTo>
                  <a:pt x="1613154" y="48006"/>
                </a:lnTo>
                <a:lnTo>
                  <a:pt x="1656842" y="48006"/>
                </a:lnTo>
                <a:lnTo>
                  <a:pt x="1676654" y="38100"/>
                </a:lnTo>
                <a:lnTo>
                  <a:pt x="165684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409394" y="3005161"/>
            <a:ext cx="101587" cy="1702425"/>
          </a:xfrm>
          <a:custGeom>
            <a:avLst/>
            <a:gdLst/>
            <a:ahLst/>
            <a:cxnLst/>
            <a:rect l="l" t="t" r="r" b="b"/>
            <a:pathLst>
              <a:path w="76200" h="1276985">
                <a:moveTo>
                  <a:pt x="48006" y="63500"/>
                </a:moveTo>
                <a:lnTo>
                  <a:pt x="28193" y="63500"/>
                </a:lnTo>
                <a:lnTo>
                  <a:pt x="28193" y="1276477"/>
                </a:lnTo>
                <a:lnTo>
                  <a:pt x="48006" y="1276477"/>
                </a:lnTo>
                <a:lnTo>
                  <a:pt x="48006"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1306288" y="3995632"/>
            <a:ext cx="282647" cy="296632"/>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Shape 52">
            <a:extLst>
              <a:ext uri="{FF2B5EF4-FFF2-40B4-BE49-F238E27FC236}">
                <a16:creationId xmlns:a16="http://schemas.microsoft.com/office/drawing/2014/main" id="{20251C4F-5989-4A45-8472-320D4271E0E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Bagging at inference time</a:t>
            </a:r>
          </a:p>
        </p:txBody>
      </p:sp>
      <p:sp>
        <p:nvSpPr>
          <p:cNvPr id="64" name="Shape 53">
            <a:extLst>
              <a:ext uri="{FF2B5EF4-FFF2-40B4-BE49-F238E27FC236}">
                <a16:creationId xmlns:a16="http://schemas.microsoft.com/office/drawing/2014/main" id="{5B5E4731-0E1D-F24A-ACAA-C60E56A0266F}"/>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 test sample</a:t>
            </a:r>
          </a:p>
        </p:txBody>
      </p:sp>
      <p:sp>
        <p:nvSpPr>
          <p:cNvPr id="65" name="Shape 53">
            <a:extLst>
              <a:ext uri="{FF2B5EF4-FFF2-40B4-BE49-F238E27FC236}">
                <a16:creationId xmlns:a16="http://schemas.microsoft.com/office/drawing/2014/main" id="{4118C1DE-6BE8-9B45-A49E-00BAD1FE6A3A}"/>
              </a:ext>
            </a:extLst>
          </p:cNvPr>
          <p:cNvSpPr txBox="1"/>
          <p:nvPr/>
        </p:nvSpPr>
        <p:spPr>
          <a:xfrm>
            <a:off x="9627426" y="4686587"/>
            <a:ext cx="2215778" cy="596150"/>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75% confidence</a:t>
            </a:r>
          </a:p>
        </p:txBody>
      </p:sp>
    </p:spTree>
    <p:extLst>
      <p:ext uri="{BB962C8B-B14F-4D97-AF65-F5344CB8AC3E}">
        <p14:creationId xmlns:p14="http://schemas.microsoft.com/office/powerpoint/2010/main" val="407944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46"/>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1" grpId="0" animBg="1"/>
      <p:bldP spid="52" grpId="0" animBg="1"/>
      <p:bldP spid="53" grpId="0" animBg="1"/>
      <p:bldP spid="54" grpId="0" animBg="1"/>
      <p:bldP spid="55" grpId="0" animBg="1"/>
      <p:bldP spid="57" grpId="0" animBg="1"/>
      <p:bldP spid="6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4953"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867737"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420522"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1973324"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526124"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314953"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867737"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420522"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3324"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2526124"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314953"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867737"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20522"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973324"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2526124"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314953"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867737"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420522"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73324"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26124"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314953"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867737"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420522"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1973324"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2526124"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8" name="object 28"/>
          <p:cNvGraphicFramePr>
            <a:graphicFrameLocks noGrp="1"/>
          </p:cNvGraphicFramePr>
          <p:nvPr/>
        </p:nvGraphicFramePr>
        <p:xfrm>
          <a:off x="314952" y="3431824"/>
          <a:ext cx="2764003" cy="1499076"/>
        </p:xfrm>
        <a:graphic>
          <a:graphicData uri="http://schemas.openxmlformats.org/drawingml/2006/table">
            <a:tbl>
              <a:tblPr firstRow="1" bandRow="1">
                <a:tableStyleId>{2D5ABB26-0587-4C30-8999-92F81FD0307C}</a:tableStyleId>
              </a:tblPr>
              <a:tblGrid>
                <a:gridCol w="576504">
                  <a:extLst>
                    <a:ext uri="{9D8B030D-6E8A-4147-A177-3AD203B41FA5}">
                      <a16:colId xmlns:a16="http://schemas.microsoft.com/office/drawing/2014/main" val="20000"/>
                    </a:ext>
                  </a:extLst>
                </a:gridCol>
                <a:gridCol w="518938">
                  <a:extLst>
                    <a:ext uri="{9D8B030D-6E8A-4147-A177-3AD203B41FA5}">
                      <a16:colId xmlns:a16="http://schemas.microsoft.com/office/drawing/2014/main" val="20001"/>
                    </a:ext>
                  </a:extLst>
                </a:gridCol>
                <a:gridCol w="576504">
                  <a:extLst>
                    <a:ext uri="{9D8B030D-6E8A-4147-A177-3AD203B41FA5}">
                      <a16:colId xmlns:a16="http://schemas.microsoft.com/office/drawing/2014/main" val="20002"/>
                    </a:ext>
                  </a:extLst>
                </a:gridCol>
                <a:gridCol w="516399">
                  <a:extLst>
                    <a:ext uri="{9D8B030D-6E8A-4147-A177-3AD203B41FA5}">
                      <a16:colId xmlns:a16="http://schemas.microsoft.com/office/drawing/2014/main" val="20003"/>
                    </a:ext>
                  </a:extLst>
                </a:gridCol>
                <a:gridCol w="575658">
                  <a:extLst>
                    <a:ext uri="{9D8B030D-6E8A-4147-A177-3AD203B41FA5}">
                      <a16:colId xmlns:a16="http://schemas.microsoft.com/office/drawing/2014/main" val="20004"/>
                    </a:ext>
                  </a:extLst>
                </a:gridCol>
              </a:tblGrid>
              <a:tr h="27123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66433">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1"/>
                  </a:ext>
                </a:extLst>
              </a:tr>
              <a:tr h="17694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2"/>
                  </a:ext>
                </a:extLst>
              </a:tr>
              <a:tr h="176913">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3"/>
                  </a:ext>
                </a:extLst>
              </a:tr>
              <a:tr h="17694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4"/>
                  </a:ext>
                </a:extLst>
              </a:tr>
              <a:tr h="176913">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5"/>
                  </a:ext>
                </a:extLst>
              </a:tr>
              <a:tr h="176777">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6"/>
                  </a:ext>
                </a:extLst>
              </a:tr>
              <a:tr h="176913">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9" name="object 29"/>
          <p:cNvSpPr/>
          <p:nvPr/>
        </p:nvSpPr>
        <p:spPr>
          <a:xfrm>
            <a:off x="380747" y="3494640"/>
            <a:ext cx="473140" cy="14425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013023" y="3494640"/>
            <a:ext cx="312074" cy="14425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506734" y="3494640"/>
            <a:ext cx="431896" cy="144253"/>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2183776" y="3494640"/>
            <a:ext cx="198093" cy="14425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2671392" y="3494640"/>
            <a:ext cx="312074" cy="14425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375871" y="3703061"/>
            <a:ext cx="203174" cy="14628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928908" y="3703061"/>
            <a:ext cx="348645" cy="14628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481541" y="3703061"/>
            <a:ext cx="431878" cy="14628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034613" y="3703061"/>
            <a:ext cx="200463" cy="14628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661234" y="3705093"/>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375871" y="3879417"/>
            <a:ext cx="200465" cy="146690"/>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28908" y="3879417"/>
            <a:ext cx="410072" cy="146690"/>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481540" y="3879417"/>
            <a:ext cx="366203" cy="146690"/>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2034613" y="3879417"/>
            <a:ext cx="200463" cy="146690"/>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2624664" y="3881449"/>
            <a:ext cx="412441" cy="14465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375871" y="4056922"/>
            <a:ext cx="182856" cy="1462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928909" y="4056922"/>
            <a:ext cx="246516" cy="146284"/>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481541" y="4056922"/>
            <a:ext cx="431878" cy="14628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2034613" y="4056922"/>
            <a:ext cx="200463" cy="14628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661234" y="4058955"/>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375871" y="4233277"/>
            <a:ext cx="200465" cy="146690"/>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28908" y="4233277"/>
            <a:ext cx="410072" cy="146690"/>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481541" y="4233277"/>
            <a:ext cx="431878" cy="146690"/>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034613" y="4233277"/>
            <a:ext cx="195045" cy="146690"/>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2624664" y="4235309"/>
            <a:ext cx="412441" cy="14465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375872" y="4410953"/>
            <a:ext cx="178791" cy="146285"/>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28908" y="4410953"/>
            <a:ext cx="348645" cy="14628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1481540" y="4410953"/>
            <a:ext cx="366203" cy="146285"/>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2034613" y="4410953"/>
            <a:ext cx="200463" cy="14628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661234" y="4412985"/>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375871" y="4587307"/>
            <a:ext cx="166602" cy="146690"/>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375871" y="4764813"/>
            <a:ext cx="195047" cy="146285"/>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928909" y="4764813"/>
            <a:ext cx="246516" cy="146285"/>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1481540" y="4764813"/>
            <a:ext cx="366203" cy="146285"/>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2034613" y="4764813"/>
            <a:ext cx="200463" cy="146285"/>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624664" y="4766846"/>
            <a:ext cx="412441" cy="144252"/>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4247343" y="3045796"/>
            <a:ext cx="1473855" cy="101587"/>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4198580" y="1977102"/>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4642515" y="2217863"/>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5497876" y="2723766"/>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5130132" y="2689225"/>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5071210" y="233570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5361748" y="248808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4935085" y="280909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4863973" y="207157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4463723" y="205532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4280866" y="2404784"/>
            <a:ext cx="156442"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4315406" y="2823320"/>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4402771" y="2941160"/>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4536864" y="259982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4819276" y="2502307"/>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5117940" y="282128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4758324" y="292084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4530770" y="2364148"/>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4827402" y="232351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5308923" y="2924906"/>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374325" y="2209737"/>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5308923" y="219754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4561245" y="2792845"/>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3987112" y="2260496"/>
            <a:ext cx="243807" cy="482740"/>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775763" y="3085075"/>
            <a:ext cx="518093" cy="243808"/>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4251407" y="4656962"/>
            <a:ext cx="1473855" cy="101587"/>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4202644" y="3590300"/>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4561245" y="4529979"/>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5501938" y="4334932"/>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5286574" y="4377599"/>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5142322" y="3989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5365813" y="410128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4939149" y="442026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5130132" y="4556392"/>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4853815" y="410128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4756293" y="372744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4319468" y="4318678"/>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4677054" y="424959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989942" y="381480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5042766" y="413988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441374" y="3619762"/>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4610006" y="3957028"/>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4508419" y="4298362"/>
            <a:ext cx="156444"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738006" y="4454804"/>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5091529" y="360553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4378390" y="3822935"/>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5312987" y="3810744"/>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380421" y="411347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3983047" y="3833719"/>
            <a:ext cx="243808" cy="6478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4872946" y="4731967"/>
            <a:ext cx="341332" cy="24380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4779825" y="6379264"/>
            <a:ext cx="518093" cy="24380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983047" y="5614520"/>
            <a:ext cx="243808" cy="341330"/>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251407" y="6304698"/>
            <a:ext cx="1473855" cy="101587"/>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202644" y="5236005"/>
            <a:ext cx="101587" cy="1122534"/>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660800" y="530203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5518193" y="589327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5150449" y="551943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089497" y="532032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5382067" y="571854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4955401" y="576730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4884292" y="5385340"/>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4484038" y="5275624"/>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4335722" y="605987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4423087" y="6161462"/>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4557182" y="5820130"/>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4839592" y="603549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5138258" y="6084255"/>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4778640" y="6165525"/>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4549054" y="5560069"/>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4847721" y="557022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5329242" y="616958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4394642" y="5901400"/>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5329242" y="5444260"/>
            <a:ext cx="158475" cy="156442"/>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4581563" y="5407689"/>
            <a:ext cx="156444" cy="156442"/>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4266644" y="5700259"/>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9818529" y="6376826"/>
            <a:ext cx="518093" cy="24380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9027847" y="5570633"/>
            <a:ext cx="243807" cy="341330"/>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9301283" y="5332514"/>
            <a:ext cx="1371421" cy="738197"/>
          </a:xfrm>
          <a:custGeom>
            <a:avLst/>
            <a:gdLst/>
            <a:ahLst/>
            <a:cxnLst/>
            <a:rect l="l" t="t" r="r" b="b"/>
            <a:pathLst>
              <a:path w="1028700" h="553720">
                <a:moveTo>
                  <a:pt x="1026731" y="281254"/>
                </a:moveTo>
                <a:lnTo>
                  <a:pt x="359663" y="281254"/>
                </a:lnTo>
                <a:lnTo>
                  <a:pt x="360916" y="339060"/>
                </a:lnTo>
                <a:lnTo>
                  <a:pt x="362486" y="381626"/>
                </a:lnTo>
                <a:lnTo>
                  <a:pt x="363950" y="416637"/>
                </a:lnTo>
                <a:lnTo>
                  <a:pt x="364885" y="451781"/>
                </a:lnTo>
                <a:lnTo>
                  <a:pt x="364867" y="494743"/>
                </a:lnTo>
                <a:lnTo>
                  <a:pt x="363474" y="553212"/>
                </a:lnTo>
                <a:lnTo>
                  <a:pt x="1024889" y="544360"/>
                </a:lnTo>
                <a:lnTo>
                  <a:pt x="1026731" y="281254"/>
                </a:lnTo>
                <a:close/>
              </a:path>
              <a:path w="1028700" h="553720">
                <a:moveTo>
                  <a:pt x="1028700" y="0"/>
                </a:moveTo>
                <a:lnTo>
                  <a:pt x="3175" y="0"/>
                </a:lnTo>
                <a:lnTo>
                  <a:pt x="0" y="281393"/>
                </a:lnTo>
                <a:lnTo>
                  <a:pt x="226262" y="281922"/>
                </a:lnTo>
                <a:lnTo>
                  <a:pt x="1026731" y="281254"/>
                </a:lnTo>
                <a:lnTo>
                  <a:pt x="1028700"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9307379" y="5706353"/>
            <a:ext cx="1339251" cy="634071"/>
          </a:xfrm>
          <a:custGeom>
            <a:avLst/>
            <a:gdLst/>
            <a:ahLst/>
            <a:cxnLst/>
            <a:rect l="l" t="t" r="r" b="b"/>
            <a:pathLst>
              <a:path w="1004570" h="475614">
                <a:moveTo>
                  <a:pt x="0" y="0"/>
                </a:moveTo>
                <a:lnTo>
                  <a:pt x="0" y="475488"/>
                </a:lnTo>
                <a:lnTo>
                  <a:pt x="1004315" y="475488"/>
                </a:lnTo>
                <a:lnTo>
                  <a:pt x="1004315" y="270408"/>
                </a:lnTo>
                <a:lnTo>
                  <a:pt x="352425" y="270408"/>
                </a:lnTo>
                <a:lnTo>
                  <a:pt x="352089" y="197920"/>
                </a:lnTo>
                <a:lnTo>
                  <a:pt x="353400" y="142760"/>
                </a:lnTo>
                <a:lnTo>
                  <a:pt x="355259" y="97081"/>
                </a:lnTo>
                <a:lnTo>
                  <a:pt x="356570" y="53036"/>
                </a:lnTo>
                <a:lnTo>
                  <a:pt x="356237" y="3148"/>
                </a:lnTo>
                <a:lnTo>
                  <a:pt x="306750" y="3148"/>
                </a:lnTo>
                <a:lnTo>
                  <a:pt x="0" y="0"/>
                </a:lnTo>
                <a:close/>
              </a:path>
              <a:path w="1004570" h="475614">
                <a:moveTo>
                  <a:pt x="1004315" y="269417"/>
                </a:moveTo>
                <a:lnTo>
                  <a:pt x="352425" y="270408"/>
                </a:lnTo>
                <a:lnTo>
                  <a:pt x="1004315" y="270408"/>
                </a:lnTo>
                <a:lnTo>
                  <a:pt x="1004315" y="269417"/>
                </a:lnTo>
                <a:close/>
              </a:path>
              <a:path w="1004570" h="475614">
                <a:moveTo>
                  <a:pt x="356234" y="2781"/>
                </a:moveTo>
                <a:lnTo>
                  <a:pt x="306750" y="3148"/>
                </a:lnTo>
                <a:lnTo>
                  <a:pt x="356237" y="3148"/>
                </a:lnTo>
                <a:lnTo>
                  <a:pt x="356234" y="2781"/>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9290110" y="6302666"/>
            <a:ext cx="1473855" cy="101587"/>
          </a:xfrm>
          <a:custGeom>
            <a:avLst/>
            <a:gdLst/>
            <a:ahLst/>
            <a:cxnLst/>
            <a:rect l="l" t="t" r="r" b="b"/>
            <a:pathLst>
              <a:path w="1105534" h="76200">
                <a:moveTo>
                  <a:pt x="1029080" y="0"/>
                </a:moveTo>
                <a:lnTo>
                  <a:pt x="1029080" y="76199"/>
                </a:lnTo>
                <a:lnTo>
                  <a:pt x="1085469" y="48005"/>
                </a:lnTo>
                <a:lnTo>
                  <a:pt x="1041780" y="48005"/>
                </a:lnTo>
                <a:lnTo>
                  <a:pt x="1041780" y="28193"/>
                </a:lnTo>
                <a:lnTo>
                  <a:pt x="1085469" y="28193"/>
                </a:lnTo>
                <a:lnTo>
                  <a:pt x="1029080" y="0"/>
                </a:lnTo>
                <a:close/>
              </a:path>
              <a:path w="1105534" h="76200">
                <a:moveTo>
                  <a:pt x="1029080" y="28193"/>
                </a:moveTo>
                <a:lnTo>
                  <a:pt x="0" y="28193"/>
                </a:lnTo>
                <a:lnTo>
                  <a:pt x="0" y="48005"/>
                </a:lnTo>
                <a:lnTo>
                  <a:pt x="1029080" y="48005"/>
                </a:lnTo>
                <a:lnTo>
                  <a:pt x="1029080" y="28193"/>
                </a:lnTo>
                <a:close/>
              </a:path>
              <a:path w="1105534" h="76200">
                <a:moveTo>
                  <a:pt x="1085469" y="28193"/>
                </a:moveTo>
                <a:lnTo>
                  <a:pt x="1041780" y="28193"/>
                </a:lnTo>
                <a:lnTo>
                  <a:pt x="1041780" y="48005"/>
                </a:lnTo>
                <a:lnTo>
                  <a:pt x="1085469" y="48005"/>
                </a:lnTo>
                <a:lnTo>
                  <a:pt x="1105280"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9241348" y="5233974"/>
            <a:ext cx="101587" cy="1122534"/>
          </a:xfrm>
          <a:custGeom>
            <a:avLst/>
            <a:gdLst/>
            <a:ahLst/>
            <a:cxnLst/>
            <a:rect l="l" t="t" r="r" b="b"/>
            <a:pathLst>
              <a:path w="76200" h="842010">
                <a:moveTo>
                  <a:pt x="48005" y="63500"/>
                </a:moveTo>
                <a:lnTo>
                  <a:pt x="28193" y="63500"/>
                </a:lnTo>
                <a:lnTo>
                  <a:pt x="28193" y="841489"/>
                </a:lnTo>
                <a:lnTo>
                  <a:pt x="48005" y="841489"/>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146"/>
          <p:cNvSpPr/>
          <p:nvPr/>
        </p:nvSpPr>
        <p:spPr>
          <a:xfrm>
            <a:off x="9701537" y="530000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147"/>
          <p:cNvSpPr/>
          <p:nvPr/>
        </p:nvSpPr>
        <p:spPr>
          <a:xfrm>
            <a:off x="10558929" y="5891241"/>
            <a:ext cx="156444"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148"/>
          <p:cNvSpPr/>
          <p:nvPr/>
        </p:nvSpPr>
        <p:spPr>
          <a:xfrm>
            <a:off x="10191183" y="5517401"/>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10130233" y="5318292"/>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10422801" y="5716512"/>
            <a:ext cx="158475" cy="156442"/>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151"/>
          <p:cNvSpPr/>
          <p:nvPr/>
        </p:nvSpPr>
        <p:spPr>
          <a:xfrm>
            <a:off x="9994106" y="576527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152"/>
          <p:cNvSpPr/>
          <p:nvPr/>
        </p:nvSpPr>
        <p:spPr>
          <a:xfrm>
            <a:off x="9922996" y="538330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153"/>
          <p:cNvSpPr/>
          <p:nvPr/>
        </p:nvSpPr>
        <p:spPr>
          <a:xfrm>
            <a:off x="9522744" y="527359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154"/>
          <p:cNvSpPr/>
          <p:nvPr/>
        </p:nvSpPr>
        <p:spPr>
          <a:xfrm>
            <a:off x="9374426" y="6057844"/>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155"/>
          <p:cNvSpPr/>
          <p:nvPr/>
        </p:nvSpPr>
        <p:spPr>
          <a:xfrm>
            <a:off x="9463823" y="6159431"/>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156"/>
          <p:cNvSpPr/>
          <p:nvPr/>
        </p:nvSpPr>
        <p:spPr>
          <a:xfrm>
            <a:off x="9597918" y="5818098"/>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7" name="object 157"/>
          <p:cNvSpPr/>
          <p:nvPr/>
        </p:nvSpPr>
        <p:spPr>
          <a:xfrm>
            <a:off x="9880328" y="6033462"/>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158"/>
          <p:cNvSpPr/>
          <p:nvPr/>
        </p:nvSpPr>
        <p:spPr>
          <a:xfrm>
            <a:off x="10176963" y="6082225"/>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159"/>
          <p:cNvSpPr/>
          <p:nvPr/>
        </p:nvSpPr>
        <p:spPr>
          <a:xfrm>
            <a:off x="9817345" y="616349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160"/>
          <p:cNvSpPr/>
          <p:nvPr/>
        </p:nvSpPr>
        <p:spPr>
          <a:xfrm>
            <a:off x="9589791" y="555803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161"/>
          <p:cNvSpPr/>
          <p:nvPr/>
        </p:nvSpPr>
        <p:spPr>
          <a:xfrm>
            <a:off x="9886423" y="556819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162"/>
          <p:cNvSpPr/>
          <p:nvPr/>
        </p:nvSpPr>
        <p:spPr>
          <a:xfrm>
            <a:off x="10369976" y="6167558"/>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163"/>
          <p:cNvSpPr/>
          <p:nvPr/>
        </p:nvSpPr>
        <p:spPr>
          <a:xfrm>
            <a:off x="9435379" y="589733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164"/>
          <p:cNvSpPr/>
          <p:nvPr/>
        </p:nvSpPr>
        <p:spPr>
          <a:xfrm>
            <a:off x="10369976" y="544019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165"/>
          <p:cNvSpPr/>
          <p:nvPr/>
        </p:nvSpPr>
        <p:spPr>
          <a:xfrm>
            <a:off x="9620267" y="540362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166"/>
          <p:cNvSpPr/>
          <p:nvPr/>
        </p:nvSpPr>
        <p:spPr>
          <a:xfrm>
            <a:off x="9305347" y="5698227"/>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167"/>
          <p:cNvSpPr/>
          <p:nvPr/>
        </p:nvSpPr>
        <p:spPr>
          <a:xfrm>
            <a:off x="9790934" y="6061906"/>
            <a:ext cx="882958"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168"/>
          <p:cNvSpPr/>
          <p:nvPr/>
        </p:nvSpPr>
        <p:spPr>
          <a:xfrm>
            <a:off x="9782805" y="5710418"/>
            <a:ext cx="847" cy="334390"/>
          </a:xfrm>
          <a:custGeom>
            <a:avLst/>
            <a:gdLst/>
            <a:ahLst/>
            <a:cxnLst/>
            <a:rect l="l" t="t" r="r" b="b"/>
            <a:pathLst>
              <a:path w="634" h="250825">
                <a:moveTo>
                  <a:pt x="0" y="250520"/>
                </a:moveTo>
                <a:lnTo>
                  <a:pt x="635"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9" name="object 169"/>
          <p:cNvSpPr/>
          <p:nvPr/>
        </p:nvSpPr>
        <p:spPr>
          <a:xfrm>
            <a:off x="9307379" y="5706352"/>
            <a:ext cx="476611"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0" name="object 170"/>
          <p:cNvSpPr/>
          <p:nvPr/>
        </p:nvSpPr>
        <p:spPr>
          <a:xfrm>
            <a:off x="9027847" y="3810237"/>
            <a:ext cx="243807" cy="648293"/>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171"/>
          <p:cNvSpPr/>
          <p:nvPr/>
        </p:nvSpPr>
        <p:spPr>
          <a:xfrm>
            <a:off x="9901832" y="4748220"/>
            <a:ext cx="341330" cy="24380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172"/>
          <p:cNvSpPr/>
          <p:nvPr/>
        </p:nvSpPr>
        <p:spPr>
          <a:xfrm>
            <a:off x="9285031" y="3705093"/>
            <a:ext cx="1375654" cy="585817"/>
          </a:xfrm>
          <a:custGeom>
            <a:avLst/>
            <a:gdLst/>
            <a:ahLst/>
            <a:cxnLst/>
            <a:rect l="l" t="t" r="r" b="b"/>
            <a:pathLst>
              <a:path w="1031875" h="439419">
                <a:moveTo>
                  <a:pt x="3810" y="0"/>
                </a:moveTo>
                <a:lnTo>
                  <a:pt x="0" y="437896"/>
                </a:lnTo>
                <a:lnTo>
                  <a:pt x="561467" y="438912"/>
                </a:lnTo>
                <a:lnTo>
                  <a:pt x="565658" y="115316"/>
                </a:lnTo>
                <a:lnTo>
                  <a:pt x="1027029" y="115166"/>
                </a:lnTo>
                <a:lnTo>
                  <a:pt x="1031748" y="3175"/>
                </a:lnTo>
                <a:lnTo>
                  <a:pt x="3810" y="0"/>
                </a:lnTo>
                <a:close/>
              </a:path>
              <a:path w="1031875" h="439419">
                <a:moveTo>
                  <a:pt x="1027029" y="115166"/>
                </a:moveTo>
                <a:lnTo>
                  <a:pt x="639868" y="115166"/>
                </a:lnTo>
                <a:lnTo>
                  <a:pt x="977523" y="117878"/>
                </a:lnTo>
                <a:lnTo>
                  <a:pt x="1026922" y="117729"/>
                </a:lnTo>
                <a:lnTo>
                  <a:pt x="1027029" y="1151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173"/>
          <p:cNvSpPr/>
          <p:nvPr/>
        </p:nvSpPr>
        <p:spPr>
          <a:xfrm>
            <a:off x="9303316" y="3851378"/>
            <a:ext cx="1357877" cy="870260"/>
          </a:xfrm>
          <a:custGeom>
            <a:avLst/>
            <a:gdLst/>
            <a:ahLst/>
            <a:cxnLst/>
            <a:rect l="l" t="t" r="r" b="b"/>
            <a:pathLst>
              <a:path w="1018540" h="652779">
                <a:moveTo>
                  <a:pt x="1018031" y="0"/>
                </a:moveTo>
                <a:lnTo>
                  <a:pt x="549020" y="3937"/>
                </a:lnTo>
                <a:lnTo>
                  <a:pt x="557021" y="313181"/>
                </a:lnTo>
                <a:lnTo>
                  <a:pt x="49103" y="319722"/>
                </a:lnTo>
                <a:lnTo>
                  <a:pt x="0" y="319722"/>
                </a:lnTo>
                <a:lnTo>
                  <a:pt x="761" y="652272"/>
                </a:lnTo>
                <a:lnTo>
                  <a:pt x="913602" y="638991"/>
                </a:lnTo>
                <a:lnTo>
                  <a:pt x="1014094" y="638792"/>
                </a:lnTo>
                <a:lnTo>
                  <a:pt x="1016061" y="319722"/>
                </a:lnTo>
                <a:lnTo>
                  <a:pt x="49103" y="319722"/>
                </a:lnTo>
                <a:lnTo>
                  <a:pt x="1016061" y="319658"/>
                </a:lnTo>
                <a:lnTo>
                  <a:pt x="1018031" y="0"/>
                </a:lnTo>
                <a:close/>
              </a:path>
              <a:path w="1018540" h="652779">
                <a:moveTo>
                  <a:pt x="1014094" y="638792"/>
                </a:moveTo>
                <a:lnTo>
                  <a:pt x="963927" y="638792"/>
                </a:lnTo>
                <a:lnTo>
                  <a:pt x="1014094" y="63881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174"/>
          <p:cNvSpPr/>
          <p:nvPr/>
        </p:nvSpPr>
        <p:spPr>
          <a:xfrm>
            <a:off x="9290110" y="4673216"/>
            <a:ext cx="1473855" cy="101587"/>
          </a:xfrm>
          <a:custGeom>
            <a:avLst/>
            <a:gdLst/>
            <a:ahLst/>
            <a:cxnLst/>
            <a:rect l="l" t="t" r="r" b="b"/>
            <a:pathLst>
              <a:path w="1105534" h="76200">
                <a:moveTo>
                  <a:pt x="1029080" y="0"/>
                </a:moveTo>
                <a:lnTo>
                  <a:pt x="1029080" y="76200"/>
                </a:lnTo>
                <a:lnTo>
                  <a:pt x="1085469" y="48006"/>
                </a:lnTo>
                <a:lnTo>
                  <a:pt x="1041780" y="48006"/>
                </a:lnTo>
                <a:lnTo>
                  <a:pt x="1041780" y="28193"/>
                </a:lnTo>
                <a:lnTo>
                  <a:pt x="1085469" y="28193"/>
                </a:lnTo>
                <a:lnTo>
                  <a:pt x="1029080" y="0"/>
                </a:lnTo>
                <a:close/>
              </a:path>
              <a:path w="1105534" h="76200">
                <a:moveTo>
                  <a:pt x="1029080" y="28193"/>
                </a:moveTo>
                <a:lnTo>
                  <a:pt x="0" y="28193"/>
                </a:lnTo>
                <a:lnTo>
                  <a:pt x="0" y="48006"/>
                </a:lnTo>
                <a:lnTo>
                  <a:pt x="1029080" y="48006"/>
                </a:lnTo>
                <a:lnTo>
                  <a:pt x="1029080" y="28193"/>
                </a:lnTo>
                <a:close/>
              </a:path>
              <a:path w="1105534" h="76200">
                <a:moveTo>
                  <a:pt x="1085469" y="28193"/>
                </a:moveTo>
                <a:lnTo>
                  <a:pt x="1041780" y="28193"/>
                </a:lnTo>
                <a:lnTo>
                  <a:pt x="1041780" y="48006"/>
                </a:lnTo>
                <a:lnTo>
                  <a:pt x="1085469" y="48006"/>
                </a:lnTo>
                <a:lnTo>
                  <a:pt x="1105280" y="38100"/>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175"/>
          <p:cNvSpPr/>
          <p:nvPr/>
        </p:nvSpPr>
        <p:spPr>
          <a:xfrm>
            <a:off x="9241348" y="3604523"/>
            <a:ext cx="101587" cy="1122534"/>
          </a:xfrm>
          <a:custGeom>
            <a:avLst/>
            <a:gdLst/>
            <a:ahLst/>
            <a:cxnLst/>
            <a:rect l="l" t="t" r="r" b="b"/>
            <a:pathLst>
              <a:path w="76200" h="842010">
                <a:moveTo>
                  <a:pt x="48005" y="63500"/>
                </a:moveTo>
                <a:lnTo>
                  <a:pt x="28193" y="63500"/>
                </a:lnTo>
                <a:lnTo>
                  <a:pt x="28193" y="841502"/>
                </a:lnTo>
                <a:lnTo>
                  <a:pt x="48005" y="841502"/>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176"/>
          <p:cNvSpPr/>
          <p:nvPr/>
        </p:nvSpPr>
        <p:spPr>
          <a:xfrm>
            <a:off x="9601980" y="454623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177"/>
          <p:cNvSpPr/>
          <p:nvPr/>
        </p:nvSpPr>
        <p:spPr>
          <a:xfrm>
            <a:off x="10542674" y="4351187"/>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178"/>
          <p:cNvSpPr/>
          <p:nvPr/>
        </p:nvSpPr>
        <p:spPr>
          <a:xfrm>
            <a:off x="10327311" y="439385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179"/>
          <p:cNvSpPr/>
          <p:nvPr/>
        </p:nvSpPr>
        <p:spPr>
          <a:xfrm>
            <a:off x="10183058" y="4005791"/>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180"/>
          <p:cNvSpPr/>
          <p:nvPr/>
        </p:nvSpPr>
        <p:spPr>
          <a:xfrm>
            <a:off x="10406549" y="4117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181"/>
          <p:cNvSpPr/>
          <p:nvPr/>
        </p:nvSpPr>
        <p:spPr>
          <a:xfrm>
            <a:off x="9979884" y="443651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182"/>
          <p:cNvSpPr/>
          <p:nvPr/>
        </p:nvSpPr>
        <p:spPr>
          <a:xfrm>
            <a:off x="10170866" y="457264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183"/>
          <p:cNvSpPr/>
          <p:nvPr/>
        </p:nvSpPr>
        <p:spPr>
          <a:xfrm>
            <a:off x="9892520" y="4117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184"/>
          <p:cNvSpPr/>
          <p:nvPr/>
        </p:nvSpPr>
        <p:spPr>
          <a:xfrm>
            <a:off x="9797028" y="3743696"/>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185"/>
          <p:cNvSpPr/>
          <p:nvPr/>
        </p:nvSpPr>
        <p:spPr>
          <a:xfrm>
            <a:off x="9360205" y="433289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186"/>
          <p:cNvSpPr/>
          <p:nvPr/>
        </p:nvSpPr>
        <p:spPr>
          <a:xfrm>
            <a:off x="9717790" y="426585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187"/>
          <p:cNvSpPr/>
          <p:nvPr/>
        </p:nvSpPr>
        <p:spPr>
          <a:xfrm>
            <a:off x="10028646" y="3831061"/>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188"/>
          <p:cNvSpPr/>
          <p:nvPr/>
        </p:nvSpPr>
        <p:spPr>
          <a:xfrm>
            <a:off x="10083501" y="4156138"/>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189"/>
          <p:cNvSpPr/>
          <p:nvPr/>
        </p:nvSpPr>
        <p:spPr>
          <a:xfrm>
            <a:off x="9482108" y="3636014"/>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190"/>
          <p:cNvSpPr/>
          <p:nvPr/>
        </p:nvSpPr>
        <p:spPr>
          <a:xfrm>
            <a:off x="9650743" y="3973283"/>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191"/>
          <p:cNvSpPr/>
          <p:nvPr/>
        </p:nvSpPr>
        <p:spPr>
          <a:xfrm>
            <a:off x="9547125" y="431461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192"/>
          <p:cNvSpPr/>
          <p:nvPr/>
        </p:nvSpPr>
        <p:spPr>
          <a:xfrm>
            <a:off x="9776711" y="446902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193"/>
          <p:cNvSpPr/>
          <p:nvPr/>
        </p:nvSpPr>
        <p:spPr>
          <a:xfrm>
            <a:off x="10132264" y="3621792"/>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194"/>
          <p:cNvSpPr/>
          <p:nvPr/>
        </p:nvSpPr>
        <p:spPr>
          <a:xfrm>
            <a:off x="9419125" y="3839187"/>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195"/>
          <p:cNvSpPr/>
          <p:nvPr/>
        </p:nvSpPr>
        <p:spPr>
          <a:xfrm>
            <a:off x="10353724" y="382496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196"/>
          <p:cNvSpPr/>
          <p:nvPr/>
        </p:nvSpPr>
        <p:spPr>
          <a:xfrm>
            <a:off x="9421157" y="412972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197"/>
          <p:cNvSpPr/>
          <p:nvPr/>
        </p:nvSpPr>
        <p:spPr>
          <a:xfrm>
            <a:off x="9270807" y="4292266"/>
            <a:ext cx="800842" cy="3386"/>
          </a:xfrm>
          <a:custGeom>
            <a:avLst/>
            <a:gdLst/>
            <a:ahLst/>
            <a:cxnLst/>
            <a:rect l="l" t="t" r="r" b="b"/>
            <a:pathLst>
              <a:path w="600709" h="2539">
                <a:moveTo>
                  <a:pt x="0" y="0"/>
                </a:moveTo>
                <a:lnTo>
                  <a:pt x="600329" y="2412"/>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198"/>
          <p:cNvSpPr/>
          <p:nvPr/>
        </p:nvSpPr>
        <p:spPr>
          <a:xfrm>
            <a:off x="10077407" y="3851378"/>
            <a:ext cx="584124"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99"/>
          <p:cNvSpPr/>
          <p:nvPr/>
        </p:nvSpPr>
        <p:spPr>
          <a:xfrm>
            <a:off x="10032708" y="3851379"/>
            <a:ext cx="13545" cy="419045"/>
          </a:xfrm>
          <a:custGeom>
            <a:avLst/>
            <a:gdLst/>
            <a:ahLst/>
            <a:cxnLst/>
            <a:rect l="l" t="t" r="r" b="b"/>
            <a:pathLst>
              <a:path w="10159" h="314325">
                <a:moveTo>
                  <a:pt x="9906" y="313817"/>
                </a:moveTo>
                <a:lnTo>
                  <a:pt x="0"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200"/>
          <p:cNvSpPr/>
          <p:nvPr/>
        </p:nvSpPr>
        <p:spPr>
          <a:xfrm>
            <a:off x="9246427" y="1976086"/>
            <a:ext cx="1522108" cy="863488"/>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7" y="644779"/>
                </a:lnTo>
                <a:lnTo>
                  <a:pt x="1139572" y="284225"/>
                </a:lnTo>
                <a:close/>
              </a:path>
              <a:path w="1141729" h="647700">
                <a:moveTo>
                  <a:pt x="1141476" y="0"/>
                </a:moveTo>
                <a:lnTo>
                  <a:pt x="0" y="0"/>
                </a:lnTo>
                <a:lnTo>
                  <a:pt x="0" y="284352"/>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201"/>
          <p:cNvSpPr/>
          <p:nvPr/>
        </p:nvSpPr>
        <p:spPr>
          <a:xfrm>
            <a:off x="9248458" y="2341800"/>
            <a:ext cx="1520415" cy="784758"/>
          </a:xfrm>
          <a:custGeom>
            <a:avLst/>
            <a:gdLst/>
            <a:ahLst/>
            <a:cxnLst/>
            <a:rect l="l" t="t" r="r" b="b"/>
            <a:pathLst>
              <a:path w="1140459" h="588644">
                <a:moveTo>
                  <a:pt x="436879" y="0"/>
                </a:moveTo>
                <a:lnTo>
                  <a:pt x="127783" y="7586"/>
                </a:lnTo>
                <a:lnTo>
                  <a:pt x="0" y="8254"/>
                </a:lnTo>
                <a:lnTo>
                  <a:pt x="0" y="588263"/>
                </a:lnTo>
                <a:lnTo>
                  <a:pt x="1139952" y="588263"/>
                </a:lnTo>
                <a:lnTo>
                  <a:pt x="1139952" y="376681"/>
                </a:lnTo>
                <a:lnTo>
                  <a:pt x="443229" y="376681"/>
                </a:lnTo>
                <a:lnTo>
                  <a:pt x="442145" y="308163"/>
                </a:lnTo>
                <a:lnTo>
                  <a:pt x="440437" y="192755"/>
                </a:lnTo>
                <a:lnTo>
                  <a:pt x="439672" y="142405"/>
                </a:lnTo>
                <a:lnTo>
                  <a:pt x="438872" y="94649"/>
                </a:lnTo>
                <a:lnTo>
                  <a:pt x="437964" y="47757"/>
                </a:lnTo>
                <a:lnTo>
                  <a:pt x="436879" y="0"/>
                </a:lnTo>
                <a:close/>
              </a:path>
              <a:path w="1140459" h="588644">
                <a:moveTo>
                  <a:pt x="722901" y="375232"/>
                </a:moveTo>
                <a:lnTo>
                  <a:pt x="443229" y="376681"/>
                </a:lnTo>
                <a:lnTo>
                  <a:pt x="1139952" y="376681"/>
                </a:lnTo>
                <a:lnTo>
                  <a:pt x="1139952" y="375588"/>
                </a:lnTo>
                <a:lnTo>
                  <a:pt x="1089538" y="375588"/>
                </a:lnTo>
                <a:lnTo>
                  <a:pt x="722901" y="375232"/>
                </a:lnTo>
                <a:close/>
              </a:path>
              <a:path w="1140459"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202"/>
          <p:cNvSpPr/>
          <p:nvPr/>
        </p:nvSpPr>
        <p:spPr>
          <a:xfrm>
            <a:off x="9247443" y="3074240"/>
            <a:ext cx="1561897" cy="101587"/>
          </a:xfrm>
          <a:custGeom>
            <a:avLst/>
            <a:gdLst/>
            <a:ahLst/>
            <a:cxnLst/>
            <a:rect l="l" t="t" r="r" b="b"/>
            <a:pathLst>
              <a:path w="1171575" h="76200">
                <a:moveTo>
                  <a:pt x="1095375" y="0"/>
                </a:moveTo>
                <a:lnTo>
                  <a:pt x="1095375" y="76200"/>
                </a:lnTo>
                <a:lnTo>
                  <a:pt x="1151763" y="48006"/>
                </a:lnTo>
                <a:lnTo>
                  <a:pt x="1108075" y="48006"/>
                </a:lnTo>
                <a:lnTo>
                  <a:pt x="1108075" y="28193"/>
                </a:lnTo>
                <a:lnTo>
                  <a:pt x="1151762"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2" y="28193"/>
                </a:moveTo>
                <a:lnTo>
                  <a:pt x="1108075" y="28193"/>
                </a:lnTo>
                <a:lnTo>
                  <a:pt x="1108075" y="48006"/>
                </a:lnTo>
                <a:lnTo>
                  <a:pt x="1151763" y="48006"/>
                </a:lnTo>
                <a:lnTo>
                  <a:pt x="1171575" y="38100"/>
                </a:lnTo>
                <a:lnTo>
                  <a:pt x="115176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203"/>
          <p:cNvSpPr/>
          <p:nvPr/>
        </p:nvSpPr>
        <p:spPr>
          <a:xfrm>
            <a:off x="9198680" y="1938499"/>
            <a:ext cx="101587" cy="1189412"/>
          </a:xfrm>
          <a:custGeom>
            <a:avLst/>
            <a:gdLst/>
            <a:ahLst/>
            <a:cxnLst/>
            <a:rect l="l" t="t" r="r" b="b"/>
            <a:pathLst>
              <a:path w="76200" h="892175">
                <a:moveTo>
                  <a:pt x="48006" y="63500"/>
                </a:moveTo>
                <a:lnTo>
                  <a:pt x="28194" y="63500"/>
                </a:lnTo>
                <a:lnTo>
                  <a:pt x="28194" y="891920"/>
                </a:lnTo>
                <a:lnTo>
                  <a:pt x="48006" y="891920"/>
                </a:lnTo>
                <a:lnTo>
                  <a:pt x="48006" y="63500"/>
                </a:lnTo>
                <a:close/>
              </a:path>
              <a:path w="76200" h="892175">
                <a:moveTo>
                  <a:pt x="38100" y="0"/>
                </a:moveTo>
                <a:lnTo>
                  <a:pt x="0" y="76200"/>
                </a:lnTo>
                <a:lnTo>
                  <a:pt x="28194" y="76200"/>
                </a:lnTo>
                <a:lnTo>
                  <a:pt x="28194"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204"/>
          <p:cNvSpPr/>
          <p:nvPr/>
        </p:nvSpPr>
        <p:spPr>
          <a:xfrm>
            <a:off x="9666997" y="2193483"/>
            <a:ext cx="168634"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205"/>
          <p:cNvSpPr/>
          <p:nvPr/>
        </p:nvSpPr>
        <p:spPr>
          <a:xfrm>
            <a:off x="10575181" y="2727828"/>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206"/>
          <p:cNvSpPr/>
          <p:nvPr/>
        </p:nvSpPr>
        <p:spPr>
          <a:xfrm>
            <a:off x="10185088" y="2691258"/>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207"/>
          <p:cNvSpPr/>
          <p:nvPr/>
        </p:nvSpPr>
        <p:spPr>
          <a:xfrm>
            <a:off x="10120072" y="2317420"/>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208"/>
          <p:cNvSpPr/>
          <p:nvPr/>
        </p:nvSpPr>
        <p:spPr>
          <a:xfrm>
            <a:off x="10430929" y="2479956"/>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9" name="object 209"/>
          <p:cNvSpPr/>
          <p:nvPr/>
        </p:nvSpPr>
        <p:spPr>
          <a:xfrm>
            <a:off x="9977852" y="2819257"/>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0" name="object 210"/>
          <p:cNvSpPr/>
          <p:nvPr/>
        </p:nvSpPr>
        <p:spPr>
          <a:xfrm>
            <a:off x="9902678" y="2039072"/>
            <a:ext cx="168634" cy="168633"/>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211"/>
          <p:cNvSpPr/>
          <p:nvPr/>
        </p:nvSpPr>
        <p:spPr>
          <a:xfrm>
            <a:off x="9478044" y="2020785"/>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212"/>
          <p:cNvSpPr/>
          <p:nvPr/>
        </p:nvSpPr>
        <p:spPr>
          <a:xfrm>
            <a:off x="9282999" y="2390561"/>
            <a:ext cx="170666"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213"/>
          <p:cNvSpPr/>
          <p:nvPr/>
        </p:nvSpPr>
        <p:spPr>
          <a:xfrm>
            <a:off x="9321601" y="2835510"/>
            <a:ext cx="168634"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214"/>
          <p:cNvSpPr/>
          <p:nvPr/>
        </p:nvSpPr>
        <p:spPr>
          <a:xfrm>
            <a:off x="9413030" y="2959447"/>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215"/>
          <p:cNvSpPr/>
          <p:nvPr/>
        </p:nvSpPr>
        <p:spPr>
          <a:xfrm>
            <a:off x="9555250" y="2597798"/>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216"/>
          <p:cNvSpPr/>
          <p:nvPr/>
        </p:nvSpPr>
        <p:spPr>
          <a:xfrm>
            <a:off x="9855947" y="2494181"/>
            <a:ext cx="168634"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217"/>
          <p:cNvSpPr/>
          <p:nvPr/>
        </p:nvSpPr>
        <p:spPr>
          <a:xfrm>
            <a:off x="10170866" y="2833478"/>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218"/>
          <p:cNvSpPr/>
          <p:nvPr/>
        </p:nvSpPr>
        <p:spPr>
          <a:xfrm>
            <a:off x="9788900" y="2939130"/>
            <a:ext cx="170666" cy="16863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219"/>
          <p:cNvSpPr/>
          <p:nvPr/>
        </p:nvSpPr>
        <p:spPr>
          <a:xfrm>
            <a:off x="9547124" y="2349927"/>
            <a:ext cx="170666" cy="168633"/>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220"/>
          <p:cNvSpPr/>
          <p:nvPr/>
        </p:nvSpPr>
        <p:spPr>
          <a:xfrm>
            <a:off x="9864074" y="2305229"/>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221"/>
          <p:cNvSpPr/>
          <p:nvPr/>
        </p:nvSpPr>
        <p:spPr>
          <a:xfrm>
            <a:off x="10374039" y="2941160"/>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222"/>
          <p:cNvSpPr/>
          <p:nvPr/>
        </p:nvSpPr>
        <p:spPr>
          <a:xfrm>
            <a:off x="9248458" y="2353990"/>
            <a:ext cx="590896" cy="3386"/>
          </a:xfrm>
          <a:custGeom>
            <a:avLst/>
            <a:gdLst/>
            <a:ahLst/>
            <a:cxnLst/>
            <a:rect l="l" t="t" r="r" b="b"/>
            <a:pathLst>
              <a:path w="443229" h="2539">
                <a:moveTo>
                  <a:pt x="0" y="0"/>
                </a:moveTo>
                <a:lnTo>
                  <a:pt x="443102" y="2286"/>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223"/>
          <p:cNvSpPr/>
          <p:nvPr/>
        </p:nvSpPr>
        <p:spPr>
          <a:xfrm>
            <a:off x="9831567" y="2837544"/>
            <a:ext cx="937138" cy="5926"/>
          </a:xfrm>
          <a:custGeom>
            <a:avLst/>
            <a:gdLst/>
            <a:ahLst/>
            <a:cxnLst/>
            <a:rect l="l" t="t" r="r" b="b"/>
            <a:pathLst>
              <a:path w="702945" h="4444">
                <a:moveTo>
                  <a:pt x="0" y="0"/>
                </a:moveTo>
                <a:lnTo>
                  <a:pt x="702945" y="4318"/>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224"/>
          <p:cNvSpPr/>
          <p:nvPr/>
        </p:nvSpPr>
        <p:spPr>
          <a:xfrm>
            <a:off x="9831566" y="2356022"/>
            <a:ext cx="0" cy="479151"/>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5" name="object 225"/>
          <p:cNvSpPr/>
          <p:nvPr/>
        </p:nvSpPr>
        <p:spPr>
          <a:xfrm>
            <a:off x="9384586" y="2185357"/>
            <a:ext cx="168634"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6" name="object 226"/>
          <p:cNvSpPr/>
          <p:nvPr/>
        </p:nvSpPr>
        <p:spPr>
          <a:xfrm>
            <a:off x="10374039" y="2171135"/>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7" name="object 227"/>
          <p:cNvSpPr/>
          <p:nvPr/>
        </p:nvSpPr>
        <p:spPr>
          <a:xfrm>
            <a:off x="9581663" y="2803002"/>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8" name="object 228"/>
          <p:cNvSpPr/>
          <p:nvPr/>
        </p:nvSpPr>
        <p:spPr>
          <a:xfrm>
            <a:off x="9819377" y="3119107"/>
            <a:ext cx="518093" cy="243808"/>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9" name="object 229"/>
          <p:cNvSpPr/>
          <p:nvPr/>
        </p:nvSpPr>
        <p:spPr>
          <a:xfrm>
            <a:off x="8982640" y="2256940"/>
            <a:ext cx="243807" cy="482740"/>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0" name="object 230"/>
          <p:cNvSpPr/>
          <p:nvPr/>
        </p:nvSpPr>
        <p:spPr>
          <a:xfrm>
            <a:off x="5922508" y="2223958"/>
            <a:ext cx="654388" cy="723806"/>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1" name="object 231"/>
          <p:cNvSpPr/>
          <p:nvPr/>
        </p:nvSpPr>
        <p:spPr>
          <a:xfrm>
            <a:off x="6761610" y="2203619"/>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2" name="object 232"/>
          <p:cNvSpPr/>
          <p:nvPr/>
        </p:nvSpPr>
        <p:spPr>
          <a:xfrm>
            <a:off x="6790060" y="2329592"/>
            <a:ext cx="1297263" cy="628838"/>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3" name="object 233"/>
          <p:cNvSpPr/>
          <p:nvPr/>
        </p:nvSpPr>
        <p:spPr>
          <a:xfrm>
            <a:off x="6763647" y="2205672"/>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4488B8"/>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4" name="object 234"/>
          <p:cNvSpPr/>
          <p:nvPr/>
        </p:nvSpPr>
        <p:spPr>
          <a:xfrm>
            <a:off x="6763647" y="2205672"/>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5" name="object 235"/>
          <p:cNvSpPr/>
          <p:nvPr/>
        </p:nvSpPr>
        <p:spPr>
          <a:xfrm>
            <a:off x="6893679" y="2356360"/>
            <a:ext cx="1109326" cy="239745"/>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6" name="object 236"/>
          <p:cNvSpPr/>
          <p:nvPr/>
        </p:nvSpPr>
        <p:spPr>
          <a:xfrm>
            <a:off x="6987137" y="2559535"/>
            <a:ext cx="871393" cy="239743"/>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7" name="object 237"/>
          <p:cNvSpPr/>
          <p:nvPr/>
        </p:nvSpPr>
        <p:spPr>
          <a:xfrm>
            <a:off x="8181797" y="2205673"/>
            <a:ext cx="652694" cy="725499"/>
          </a:xfrm>
          <a:custGeom>
            <a:avLst/>
            <a:gdLst/>
            <a:ahLst/>
            <a:cxnLst/>
            <a:rect l="l" t="t" r="r" b="b"/>
            <a:pathLst>
              <a:path w="489584" h="544194">
                <a:moveTo>
                  <a:pt x="244601" y="0"/>
                </a:moveTo>
                <a:lnTo>
                  <a:pt x="244601" y="136017"/>
                </a:lnTo>
                <a:lnTo>
                  <a:pt x="0" y="136017"/>
                </a:lnTo>
                <a:lnTo>
                  <a:pt x="0" y="408051"/>
                </a:lnTo>
                <a:lnTo>
                  <a:pt x="244601" y="408051"/>
                </a:lnTo>
                <a:lnTo>
                  <a:pt x="244601" y="544068"/>
                </a:lnTo>
                <a:lnTo>
                  <a:pt x="489203" y="272034"/>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8" name="object 238"/>
          <p:cNvSpPr/>
          <p:nvPr/>
        </p:nvSpPr>
        <p:spPr>
          <a:xfrm>
            <a:off x="5922508" y="3912332"/>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9" name="object 239"/>
          <p:cNvSpPr/>
          <p:nvPr/>
        </p:nvSpPr>
        <p:spPr>
          <a:xfrm>
            <a:off x="6761610" y="3894023"/>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0" name="object 240"/>
          <p:cNvSpPr/>
          <p:nvPr/>
        </p:nvSpPr>
        <p:spPr>
          <a:xfrm>
            <a:off x="6790060" y="4019996"/>
            <a:ext cx="1297263" cy="62883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1" name="object 241"/>
          <p:cNvSpPr/>
          <p:nvPr/>
        </p:nvSpPr>
        <p:spPr>
          <a:xfrm>
            <a:off x="6763647" y="389607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4488B8"/>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2" name="object 242"/>
          <p:cNvSpPr/>
          <p:nvPr/>
        </p:nvSpPr>
        <p:spPr>
          <a:xfrm>
            <a:off x="6763647" y="389607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3" name="object 243"/>
          <p:cNvSpPr/>
          <p:nvPr/>
        </p:nvSpPr>
        <p:spPr>
          <a:xfrm>
            <a:off x="6893679" y="4046087"/>
            <a:ext cx="1109326" cy="239743"/>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4" name="object 244"/>
          <p:cNvSpPr/>
          <p:nvPr/>
        </p:nvSpPr>
        <p:spPr>
          <a:xfrm>
            <a:off x="6987137" y="4248854"/>
            <a:ext cx="871393" cy="240150"/>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5" name="object 245"/>
          <p:cNvSpPr/>
          <p:nvPr/>
        </p:nvSpPr>
        <p:spPr>
          <a:xfrm>
            <a:off x="8181797" y="3896076"/>
            <a:ext cx="652694" cy="723806"/>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6" name="object 246"/>
          <p:cNvSpPr/>
          <p:nvPr/>
        </p:nvSpPr>
        <p:spPr>
          <a:xfrm>
            <a:off x="5922508" y="5523498"/>
            <a:ext cx="654388" cy="725499"/>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7" name="object 247"/>
          <p:cNvSpPr/>
          <p:nvPr/>
        </p:nvSpPr>
        <p:spPr>
          <a:xfrm>
            <a:off x="6761610" y="5505189"/>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8" name="object 248"/>
          <p:cNvSpPr/>
          <p:nvPr/>
        </p:nvSpPr>
        <p:spPr>
          <a:xfrm>
            <a:off x="6790060" y="5631178"/>
            <a:ext cx="1297263" cy="62883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9" name="object 249"/>
          <p:cNvSpPr/>
          <p:nvPr/>
        </p:nvSpPr>
        <p:spPr>
          <a:xfrm>
            <a:off x="6763647" y="5507243"/>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0" name="object 250"/>
          <p:cNvSpPr/>
          <p:nvPr/>
        </p:nvSpPr>
        <p:spPr>
          <a:xfrm>
            <a:off x="6763647" y="5507243"/>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1" name="object 251"/>
          <p:cNvSpPr/>
          <p:nvPr/>
        </p:nvSpPr>
        <p:spPr>
          <a:xfrm>
            <a:off x="6893679" y="5658405"/>
            <a:ext cx="1109326" cy="239743"/>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2" name="object 252"/>
          <p:cNvSpPr/>
          <p:nvPr/>
        </p:nvSpPr>
        <p:spPr>
          <a:xfrm>
            <a:off x="6987137" y="5861578"/>
            <a:ext cx="871393" cy="239743"/>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3" name="object 253"/>
          <p:cNvSpPr/>
          <p:nvPr/>
        </p:nvSpPr>
        <p:spPr>
          <a:xfrm>
            <a:off x="8181797" y="5507244"/>
            <a:ext cx="652694" cy="723806"/>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4" name="object 254"/>
          <p:cNvSpPr/>
          <p:nvPr/>
        </p:nvSpPr>
        <p:spPr>
          <a:xfrm>
            <a:off x="3061995" y="2537863"/>
            <a:ext cx="894810" cy="1661790"/>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5" name="object 255"/>
          <p:cNvSpPr/>
          <p:nvPr/>
        </p:nvSpPr>
        <p:spPr>
          <a:xfrm>
            <a:off x="3079095" y="4134467"/>
            <a:ext cx="872800" cy="115978"/>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6" name="object 256"/>
          <p:cNvSpPr/>
          <p:nvPr/>
        </p:nvSpPr>
        <p:spPr>
          <a:xfrm>
            <a:off x="3061995" y="4182722"/>
            <a:ext cx="890577" cy="1656711"/>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9" name="Shape 52">
            <a:extLst>
              <a:ext uri="{FF2B5EF4-FFF2-40B4-BE49-F238E27FC236}">
                <a16:creationId xmlns:a16="http://schemas.microsoft.com/office/drawing/2014/main" id="{6671A543-9881-9741-BBED-E162C52B76E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Subspace Method at training time</a:t>
            </a:r>
          </a:p>
        </p:txBody>
      </p:sp>
      <p:sp>
        <p:nvSpPr>
          <p:cNvPr id="260" name="Shape 53">
            <a:extLst>
              <a:ext uri="{FF2B5EF4-FFF2-40B4-BE49-F238E27FC236}">
                <a16:creationId xmlns:a16="http://schemas.microsoft.com/office/drawing/2014/main" id="{3028D52D-DE17-B241-A517-CAE8B8A59769}"/>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Training data</a:t>
            </a:r>
          </a:p>
        </p:txBody>
      </p:sp>
    </p:spTree>
    <p:extLst>
      <p:ext uri="{BB962C8B-B14F-4D97-AF65-F5344CB8AC3E}">
        <p14:creationId xmlns:p14="http://schemas.microsoft.com/office/powerpoint/2010/main" val="21910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4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4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4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4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4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4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4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4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5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5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5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5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5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5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5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6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61"/>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62"/>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6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6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6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66"/>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7"/>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8"/>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69"/>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7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7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72"/>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7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7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5"/>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76"/>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77"/>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7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7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8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8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8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84"/>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85"/>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8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87"/>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8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89"/>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90"/>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91"/>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9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9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94"/>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9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9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9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9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9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0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201"/>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02"/>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03"/>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0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05"/>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206"/>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07"/>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08"/>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09"/>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1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1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21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213"/>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214"/>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215"/>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216"/>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217"/>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18"/>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19"/>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20"/>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21"/>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22"/>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23"/>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24"/>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5"/>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6"/>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7"/>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29"/>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30"/>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231"/>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232"/>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233"/>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234"/>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235"/>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236"/>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237"/>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38"/>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39"/>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40"/>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41"/>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42"/>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43"/>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44"/>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45"/>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46"/>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47"/>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48"/>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49"/>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50"/>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51"/>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52"/>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70852" y="6400801"/>
            <a:ext cx="518093"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3980170" y="5594608"/>
            <a:ext cx="243807" cy="34133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254453" y="5356895"/>
            <a:ext cx="1371421" cy="738197"/>
          </a:xfrm>
          <a:custGeom>
            <a:avLst/>
            <a:gdLst/>
            <a:ahLst/>
            <a:cxnLst/>
            <a:rect l="l" t="t" r="r" b="b"/>
            <a:pathLst>
              <a:path w="1028700" h="553720">
                <a:moveTo>
                  <a:pt x="1026731" y="281254"/>
                </a:moveTo>
                <a:lnTo>
                  <a:pt x="359664" y="281254"/>
                </a:lnTo>
                <a:lnTo>
                  <a:pt x="360916" y="339060"/>
                </a:lnTo>
                <a:lnTo>
                  <a:pt x="362486" y="381626"/>
                </a:lnTo>
                <a:lnTo>
                  <a:pt x="363950" y="416637"/>
                </a:lnTo>
                <a:lnTo>
                  <a:pt x="364885" y="451781"/>
                </a:lnTo>
                <a:lnTo>
                  <a:pt x="364867" y="494743"/>
                </a:lnTo>
                <a:lnTo>
                  <a:pt x="363473" y="553212"/>
                </a:lnTo>
                <a:lnTo>
                  <a:pt x="1024890" y="544360"/>
                </a:lnTo>
                <a:lnTo>
                  <a:pt x="1026731" y="281254"/>
                </a:lnTo>
                <a:close/>
              </a:path>
              <a:path w="1028700" h="553720">
                <a:moveTo>
                  <a:pt x="1028699" y="0"/>
                </a:moveTo>
                <a:lnTo>
                  <a:pt x="3175" y="0"/>
                </a:lnTo>
                <a:lnTo>
                  <a:pt x="0" y="281393"/>
                </a:lnTo>
                <a:lnTo>
                  <a:pt x="226262" y="281927"/>
                </a:lnTo>
                <a:lnTo>
                  <a:pt x="1026731" y="281254"/>
                </a:lnTo>
                <a:lnTo>
                  <a:pt x="1028699"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260548" y="5728702"/>
            <a:ext cx="1339251" cy="636610"/>
          </a:xfrm>
          <a:custGeom>
            <a:avLst/>
            <a:gdLst/>
            <a:ahLst/>
            <a:cxnLst/>
            <a:rect l="l" t="t" r="r" b="b"/>
            <a:pathLst>
              <a:path w="1004570" h="477520">
                <a:moveTo>
                  <a:pt x="0" y="0"/>
                </a:moveTo>
                <a:lnTo>
                  <a:pt x="0" y="477012"/>
                </a:lnTo>
                <a:lnTo>
                  <a:pt x="1004316" y="477012"/>
                </a:lnTo>
                <a:lnTo>
                  <a:pt x="1004316" y="271284"/>
                </a:lnTo>
                <a:lnTo>
                  <a:pt x="352425" y="271284"/>
                </a:lnTo>
                <a:lnTo>
                  <a:pt x="352089" y="198559"/>
                </a:lnTo>
                <a:lnTo>
                  <a:pt x="353400" y="143219"/>
                </a:lnTo>
                <a:lnTo>
                  <a:pt x="355259" y="97392"/>
                </a:lnTo>
                <a:lnTo>
                  <a:pt x="356570" y="53207"/>
                </a:lnTo>
                <a:lnTo>
                  <a:pt x="356237" y="3160"/>
                </a:lnTo>
                <a:lnTo>
                  <a:pt x="306750" y="3160"/>
                </a:lnTo>
                <a:lnTo>
                  <a:pt x="0" y="0"/>
                </a:lnTo>
                <a:close/>
              </a:path>
              <a:path w="1004570" h="477520">
                <a:moveTo>
                  <a:pt x="1004316" y="270281"/>
                </a:moveTo>
                <a:lnTo>
                  <a:pt x="352425" y="271284"/>
                </a:lnTo>
                <a:lnTo>
                  <a:pt x="1004316" y="271284"/>
                </a:lnTo>
                <a:lnTo>
                  <a:pt x="1004316" y="270281"/>
                </a:lnTo>
                <a:close/>
              </a:path>
              <a:path w="1004570" h="477520">
                <a:moveTo>
                  <a:pt x="356235" y="2794"/>
                </a:moveTo>
                <a:lnTo>
                  <a:pt x="306750" y="3160"/>
                </a:lnTo>
                <a:lnTo>
                  <a:pt x="356237" y="3160"/>
                </a:lnTo>
                <a:lnTo>
                  <a:pt x="356235" y="2794"/>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4243278" y="6327047"/>
            <a:ext cx="1473855" cy="101587"/>
          </a:xfrm>
          <a:custGeom>
            <a:avLst/>
            <a:gdLst/>
            <a:ahLst/>
            <a:cxnLst/>
            <a:rect l="l" t="t" r="r" b="b"/>
            <a:pathLst>
              <a:path w="1105535" h="76200">
                <a:moveTo>
                  <a:pt x="1029080" y="0"/>
                </a:moveTo>
                <a:lnTo>
                  <a:pt x="1029080" y="76199"/>
                </a:lnTo>
                <a:lnTo>
                  <a:pt x="1085468" y="48005"/>
                </a:lnTo>
                <a:lnTo>
                  <a:pt x="1041780" y="48005"/>
                </a:lnTo>
                <a:lnTo>
                  <a:pt x="1041780" y="28193"/>
                </a:lnTo>
                <a:lnTo>
                  <a:pt x="1085468" y="28193"/>
                </a:lnTo>
                <a:lnTo>
                  <a:pt x="1029080" y="0"/>
                </a:lnTo>
                <a:close/>
              </a:path>
              <a:path w="1105535" h="76200">
                <a:moveTo>
                  <a:pt x="1029080" y="28193"/>
                </a:moveTo>
                <a:lnTo>
                  <a:pt x="0" y="28193"/>
                </a:lnTo>
                <a:lnTo>
                  <a:pt x="0" y="48005"/>
                </a:lnTo>
                <a:lnTo>
                  <a:pt x="1029080" y="48005"/>
                </a:lnTo>
                <a:lnTo>
                  <a:pt x="1029080" y="28193"/>
                </a:lnTo>
                <a:close/>
              </a:path>
              <a:path w="1105535" h="76200">
                <a:moveTo>
                  <a:pt x="1085468" y="28193"/>
                </a:moveTo>
                <a:lnTo>
                  <a:pt x="1041780" y="28193"/>
                </a:lnTo>
                <a:lnTo>
                  <a:pt x="1041780" y="48005"/>
                </a:lnTo>
                <a:lnTo>
                  <a:pt x="1085468" y="48005"/>
                </a:lnTo>
                <a:lnTo>
                  <a:pt x="1105280" y="38099"/>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4194517" y="5258356"/>
            <a:ext cx="101587" cy="1122534"/>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4744103" y="6084255"/>
            <a:ext cx="882958"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4735975" y="5734798"/>
            <a:ext cx="847" cy="334390"/>
          </a:xfrm>
          <a:custGeom>
            <a:avLst/>
            <a:gdLst/>
            <a:ahLst/>
            <a:cxnLst/>
            <a:rect l="l" t="t" r="r" b="b"/>
            <a:pathLst>
              <a:path w="635" h="250825">
                <a:moveTo>
                  <a:pt x="0" y="250520"/>
                </a:moveTo>
                <a:lnTo>
                  <a:pt x="634"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260548" y="5728701"/>
            <a:ext cx="476611"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388365" y="4063695"/>
            <a:ext cx="621372" cy="284443"/>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009162" y="4063695"/>
            <a:ext cx="621372" cy="284443"/>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629942" y="4063695"/>
            <a:ext cx="621372" cy="284443"/>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2250654" y="4063695"/>
            <a:ext cx="621372" cy="284443"/>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449419" y="4099589"/>
            <a:ext cx="234664" cy="19707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070318" y="4099589"/>
            <a:ext cx="330496"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691215" y="4099589"/>
            <a:ext cx="559946" cy="197077"/>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312113" y="4099589"/>
            <a:ext cx="238390" cy="19707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5922508" y="2223958"/>
            <a:ext cx="654388" cy="723806"/>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5922508" y="3912332"/>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922508" y="5523498"/>
            <a:ext cx="654388" cy="725499"/>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3061995" y="2537863"/>
            <a:ext cx="894810" cy="1661790"/>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3079095" y="4134467"/>
            <a:ext cx="872800" cy="115978"/>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3061995" y="4182722"/>
            <a:ext cx="890577" cy="1656711"/>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4199596" y="2000468"/>
            <a:ext cx="1522108" cy="863488"/>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8" y="644779"/>
                </a:lnTo>
                <a:lnTo>
                  <a:pt x="1139572" y="284225"/>
                </a:lnTo>
                <a:close/>
              </a:path>
              <a:path w="1141729" h="647700">
                <a:moveTo>
                  <a:pt x="1141476" y="0"/>
                </a:moveTo>
                <a:lnTo>
                  <a:pt x="0" y="0"/>
                </a:lnTo>
                <a:lnTo>
                  <a:pt x="0" y="284353"/>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201629" y="2366180"/>
            <a:ext cx="1520415" cy="784758"/>
          </a:xfrm>
          <a:custGeom>
            <a:avLst/>
            <a:gdLst/>
            <a:ahLst/>
            <a:cxnLst/>
            <a:rect l="l" t="t" r="r" b="b"/>
            <a:pathLst>
              <a:path w="1140460" h="588644">
                <a:moveTo>
                  <a:pt x="436880" y="0"/>
                </a:moveTo>
                <a:lnTo>
                  <a:pt x="127783" y="7586"/>
                </a:lnTo>
                <a:lnTo>
                  <a:pt x="0" y="8254"/>
                </a:lnTo>
                <a:lnTo>
                  <a:pt x="0" y="588263"/>
                </a:lnTo>
                <a:lnTo>
                  <a:pt x="1139952" y="588263"/>
                </a:lnTo>
                <a:lnTo>
                  <a:pt x="1139952" y="376681"/>
                </a:lnTo>
                <a:lnTo>
                  <a:pt x="443230" y="376681"/>
                </a:lnTo>
                <a:lnTo>
                  <a:pt x="442145" y="308163"/>
                </a:lnTo>
                <a:lnTo>
                  <a:pt x="440437" y="192755"/>
                </a:lnTo>
                <a:lnTo>
                  <a:pt x="439672" y="142405"/>
                </a:lnTo>
                <a:lnTo>
                  <a:pt x="438872" y="94649"/>
                </a:lnTo>
                <a:lnTo>
                  <a:pt x="437964" y="47757"/>
                </a:lnTo>
                <a:lnTo>
                  <a:pt x="436880" y="0"/>
                </a:lnTo>
                <a:close/>
              </a:path>
              <a:path w="1140460" h="588644">
                <a:moveTo>
                  <a:pt x="722901" y="375232"/>
                </a:moveTo>
                <a:lnTo>
                  <a:pt x="443230" y="376681"/>
                </a:lnTo>
                <a:lnTo>
                  <a:pt x="1139952" y="376681"/>
                </a:lnTo>
                <a:lnTo>
                  <a:pt x="1139952" y="375588"/>
                </a:lnTo>
                <a:lnTo>
                  <a:pt x="1089538" y="375588"/>
                </a:lnTo>
                <a:lnTo>
                  <a:pt x="722901" y="375232"/>
                </a:lnTo>
                <a:close/>
              </a:path>
              <a:path w="1140460"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00613" y="3096589"/>
            <a:ext cx="1561897" cy="101587"/>
          </a:xfrm>
          <a:custGeom>
            <a:avLst/>
            <a:gdLst/>
            <a:ahLst/>
            <a:cxnLst/>
            <a:rect l="l" t="t" r="r" b="b"/>
            <a:pathLst>
              <a:path w="1171575" h="76200">
                <a:moveTo>
                  <a:pt x="1095375" y="0"/>
                </a:moveTo>
                <a:lnTo>
                  <a:pt x="1095375" y="76200"/>
                </a:lnTo>
                <a:lnTo>
                  <a:pt x="1151763" y="48006"/>
                </a:lnTo>
                <a:lnTo>
                  <a:pt x="1108075" y="48006"/>
                </a:lnTo>
                <a:lnTo>
                  <a:pt x="1108075" y="28193"/>
                </a:lnTo>
                <a:lnTo>
                  <a:pt x="1151763"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3" y="28193"/>
                </a:moveTo>
                <a:lnTo>
                  <a:pt x="1108075" y="28193"/>
                </a:lnTo>
                <a:lnTo>
                  <a:pt x="1108075" y="48006"/>
                </a:lnTo>
                <a:lnTo>
                  <a:pt x="1151763" y="48006"/>
                </a:lnTo>
                <a:lnTo>
                  <a:pt x="1171575" y="38100"/>
                </a:lnTo>
                <a:lnTo>
                  <a:pt x="1151763"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151851" y="1962882"/>
            <a:ext cx="101587" cy="1189412"/>
          </a:xfrm>
          <a:custGeom>
            <a:avLst/>
            <a:gdLst/>
            <a:ahLst/>
            <a:cxnLst/>
            <a:rect l="l" t="t" r="r" b="b"/>
            <a:pathLst>
              <a:path w="76200" h="892175">
                <a:moveTo>
                  <a:pt x="48006" y="63500"/>
                </a:moveTo>
                <a:lnTo>
                  <a:pt x="28193" y="63500"/>
                </a:lnTo>
                <a:lnTo>
                  <a:pt x="28193" y="891920"/>
                </a:lnTo>
                <a:lnTo>
                  <a:pt x="48006" y="891920"/>
                </a:lnTo>
                <a:lnTo>
                  <a:pt x="48006" y="63500"/>
                </a:lnTo>
                <a:close/>
              </a:path>
              <a:path w="76200" h="892175">
                <a:moveTo>
                  <a:pt x="38100" y="0"/>
                </a:moveTo>
                <a:lnTo>
                  <a:pt x="0" y="76200"/>
                </a:lnTo>
                <a:lnTo>
                  <a:pt x="28193" y="76200"/>
                </a:lnTo>
                <a:lnTo>
                  <a:pt x="28193"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201629" y="2378370"/>
            <a:ext cx="590896" cy="3386"/>
          </a:xfrm>
          <a:custGeom>
            <a:avLst/>
            <a:gdLst/>
            <a:ahLst/>
            <a:cxnLst/>
            <a:rect l="l" t="t" r="r" b="b"/>
            <a:pathLst>
              <a:path w="443229" h="2539">
                <a:moveTo>
                  <a:pt x="0" y="0"/>
                </a:moveTo>
                <a:lnTo>
                  <a:pt x="443103" y="2286"/>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784737" y="2859891"/>
            <a:ext cx="937138" cy="5926"/>
          </a:xfrm>
          <a:custGeom>
            <a:avLst/>
            <a:gdLst/>
            <a:ahLst/>
            <a:cxnLst/>
            <a:rect l="l" t="t" r="r" b="b"/>
            <a:pathLst>
              <a:path w="702945" h="4444">
                <a:moveTo>
                  <a:pt x="0" y="0"/>
                </a:moveTo>
                <a:lnTo>
                  <a:pt x="702944" y="4318"/>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4771698" y="3143150"/>
            <a:ext cx="518093"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3935131" y="2280323"/>
            <a:ext cx="243808" cy="483230"/>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4774578" y="2378370"/>
            <a:ext cx="0" cy="479151"/>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3980168" y="3834110"/>
            <a:ext cx="243808" cy="648293"/>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4854154" y="4771687"/>
            <a:ext cx="341332" cy="24421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4238201" y="3729474"/>
            <a:ext cx="1375654" cy="583277"/>
          </a:xfrm>
          <a:custGeom>
            <a:avLst/>
            <a:gdLst/>
            <a:ahLst/>
            <a:cxnLst/>
            <a:rect l="l" t="t" r="r" b="b"/>
            <a:pathLst>
              <a:path w="1031875" h="437514">
                <a:moveTo>
                  <a:pt x="3810" y="0"/>
                </a:moveTo>
                <a:lnTo>
                  <a:pt x="0" y="436372"/>
                </a:lnTo>
                <a:lnTo>
                  <a:pt x="561466" y="437388"/>
                </a:lnTo>
                <a:lnTo>
                  <a:pt x="565658" y="114935"/>
                </a:lnTo>
                <a:lnTo>
                  <a:pt x="1027030" y="114782"/>
                </a:lnTo>
                <a:lnTo>
                  <a:pt x="1031748" y="3175"/>
                </a:lnTo>
                <a:lnTo>
                  <a:pt x="3810" y="0"/>
                </a:lnTo>
                <a:close/>
              </a:path>
              <a:path w="1031875" h="437514">
                <a:moveTo>
                  <a:pt x="1027030" y="114782"/>
                </a:moveTo>
                <a:lnTo>
                  <a:pt x="639868" y="114782"/>
                </a:lnTo>
                <a:lnTo>
                  <a:pt x="977523" y="117469"/>
                </a:lnTo>
                <a:lnTo>
                  <a:pt x="1026922" y="117348"/>
                </a:lnTo>
                <a:lnTo>
                  <a:pt x="1027030" y="114782"/>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4256485" y="3873728"/>
            <a:ext cx="1357877" cy="871953"/>
          </a:xfrm>
          <a:custGeom>
            <a:avLst/>
            <a:gdLst/>
            <a:ahLst/>
            <a:cxnLst/>
            <a:rect l="l" t="t" r="r" b="b"/>
            <a:pathLst>
              <a:path w="1018539" h="654050">
                <a:moveTo>
                  <a:pt x="1018031" y="0"/>
                </a:moveTo>
                <a:lnTo>
                  <a:pt x="549020" y="3937"/>
                </a:lnTo>
                <a:lnTo>
                  <a:pt x="557021" y="313944"/>
                </a:lnTo>
                <a:lnTo>
                  <a:pt x="49103" y="320389"/>
                </a:lnTo>
                <a:lnTo>
                  <a:pt x="0" y="320389"/>
                </a:lnTo>
                <a:lnTo>
                  <a:pt x="761" y="653796"/>
                </a:lnTo>
                <a:lnTo>
                  <a:pt x="913602" y="640515"/>
                </a:lnTo>
                <a:lnTo>
                  <a:pt x="1014094" y="640316"/>
                </a:lnTo>
                <a:lnTo>
                  <a:pt x="1016061" y="320389"/>
                </a:lnTo>
                <a:lnTo>
                  <a:pt x="49103" y="320389"/>
                </a:lnTo>
                <a:lnTo>
                  <a:pt x="1016062" y="320294"/>
                </a:lnTo>
                <a:lnTo>
                  <a:pt x="1018031" y="0"/>
                </a:lnTo>
                <a:close/>
              </a:path>
              <a:path w="1018539" h="654050">
                <a:moveTo>
                  <a:pt x="1014094" y="640316"/>
                </a:moveTo>
                <a:lnTo>
                  <a:pt x="963927" y="640316"/>
                </a:lnTo>
                <a:lnTo>
                  <a:pt x="1014094" y="640334"/>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4243278" y="4697597"/>
            <a:ext cx="1473855" cy="101587"/>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4194517" y="3628903"/>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4223977" y="4314614"/>
            <a:ext cx="800842" cy="3386"/>
          </a:xfrm>
          <a:custGeom>
            <a:avLst/>
            <a:gdLst/>
            <a:ahLst/>
            <a:cxnLst/>
            <a:rect l="l" t="t" r="r" b="b"/>
            <a:pathLst>
              <a:path w="600710" h="2539">
                <a:moveTo>
                  <a:pt x="0" y="0"/>
                </a:moveTo>
                <a:lnTo>
                  <a:pt x="600329" y="2412"/>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5030575" y="3873729"/>
            <a:ext cx="584124"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4996036" y="3871697"/>
            <a:ext cx="13545" cy="419045"/>
          </a:xfrm>
          <a:custGeom>
            <a:avLst/>
            <a:gdLst/>
            <a:ahLst/>
            <a:cxnLst/>
            <a:rect l="l" t="t" r="r" b="b"/>
            <a:pathLst>
              <a:path w="10160" h="314325">
                <a:moveTo>
                  <a:pt x="9906" y="313817"/>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4543636" y="2446094"/>
            <a:ext cx="214009" cy="214009"/>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4269353" y="4325450"/>
            <a:ext cx="214009" cy="21400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4512652" y="6125754"/>
            <a:ext cx="212994" cy="213636"/>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6968852" y="2254435"/>
            <a:ext cx="564822" cy="56482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968852" y="5602734"/>
            <a:ext cx="564822" cy="56482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6950566" y="3912331"/>
            <a:ext cx="650154" cy="650155"/>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8332096" y="3859491"/>
            <a:ext cx="1220156" cy="834049"/>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8582051" y="4099234"/>
            <a:ext cx="722281" cy="391125"/>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8336209" y="3857474"/>
            <a:ext cx="1144543" cy="764440"/>
          </a:xfrm>
          <a:custGeom>
            <a:avLst/>
            <a:gdLst/>
            <a:ahLst/>
            <a:cxnLst/>
            <a:rect l="l" t="t" r="r" b="b"/>
            <a:pathLst>
              <a:path w="858520" h="573404">
                <a:moveTo>
                  <a:pt x="429005" y="0"/>
                </a:moveTo>
                <a:lnTo>
                  <a:pt x="0" y="286512"/>
                </a:lnTo>
                <a:lnTo>
                  <a:pt x="429005" y="573024"/>
                </a:lnTo>
                <a:lnTo>
                  <a:pt x="858011" y="286512"/>
                </a:lnTo>
                <a:lnTo>
                  <a:pt x="429005"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8336209" y="3857474"/>
            <a:ext cx="1144543" cy="764440"/>
          </a:xfrm>
          <a:custGeom>
            <a:avLst/>
            <a:gdLst/>
            <a:ahLst/>
            <a:cxnLst/>
            <a:rect l="l" t="t" r="r" b="b"/>
            <a:pathLst>
              <a:path w="858520" h="573404">
                <a:moveTo>
                  <a:pt x="0" y="286512"/>
                </a:moveTo>
                <a:lnTo>
                  <a:pt x="429005" y="0"/>
                </a:lnTo>
                <a:lnTo>
                  <a:pt x="858011" y="286512"/>
                </a:lnTo>
                <a:lnTo>
                  <a:pt x="429005"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8675171" y="4118722"/>
            <a:ext cx="547553" cy="221459"/>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458927" y="4193635"/>
            <a:ext cx="592589" cy="115978"/>
          </a:xfrm>
          <a:custGeom>
            <a:avLst/>
            <a:gdLst/>
            <a:ahLst/>
            <a:cxnLst/>
            <a:rect l="l" t="t" r="r" b="b"/>
            <a:pathLst>
              <a:path w="444500" h="86994">
                <a:moveTo>
                  <a:pt x="357504" y="0"/>
                </a:moveTo>
                <a:lnTo>
                  <a:pt x="357504" y="86868"/>
                </a:lnTo>
                <a:lnTo>
                  <a:pt x="415417" y="57912"/>
                </a:lnTo>
                <a:lnTo>
                  <a:pt x="371982" y="57912"/>
                </a:lnTo>
                <a:lnTo>
                  <a:pt x="371982" y="28956"/>
                </a:lnTo>
                <a:lnTo>
                  <a:pt x="415417" y="28956"/>
                </a:lnTo>
                <a:lnTo>
                  <a:pt x="357504" y="0"/>
                </a:lnTo>
                <a:close/>
              </a:path>
              <a:path w="444500" h="86994">
                <a:moveTo>
                  <a:pt x="357504" y="28956"/>
                </a:moveTo>
                <a:lnTo>
                  <a:pt x="0" y="28956"/>
                </a:lnTo>
                <a:lnTo>
                  <a:pt x="0" y="57912"/>
                </a:lnTo>
                <a:lnTo>
                  <a:pt x="357504" y="57912"/>
                </a:lnTo>
                <a:lnTo>
                  <a:pt x="357504" y="28956"/>
                </a:lnTo>
                <a:close/>
              </a:path>
              <a:path w="444500" h="86994">
                <a:moveTo>
                  <a:pt x="415417" y="28956"/>
                </a:moveTo>
                <a:lnTo>
                  <a:pt x="371982" y="28956"/>
                </a:lnTo>
                <a:lnTo>
                  <a:pt x="371982" y="57912"/>
                </a:lnTo>
                <a:lnTo>
                  <a:pt x="415417" y="57912"/>
                </a:lnTo>
                <a:lnTo>
                  <a:pt x="444373" y="43433"/>
                </a:lnTo>
                <a:lnTo>
                  <a:pt x="415417" y="28956"/>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10120073" y="3658364"/>
            <a:ext cx="1099168" cy="1099169"/>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7517251" y="2529566"/>
            <a:ext cx="823699" cy="1710891"/>
          </a:xfrm>
          <a:custGeom>
            <a:avLst/>
            <a:gdLst/>
            <a:ahLst/>
            <a:cxnLst/>
            <a:rect l="l" t="t" r="r" b="b"/>
            <a:pathLst>
              <a:path w="617854" h="1283335">
                <a:moveTo>
                  <a:pt x="565058" y="1210525"/>
                </a:moveTo>
                <a:lnTo>
                  <a:pt x="538861" y="1222883"/>
                </a:lnTo>
                <a:lnTo>
                  <a:pt x="615188" y="1282953"/>
                </a:lnTo>
                <a:lnTo>
                  <a:pt x="616583" y="1223645"/>
                </a:lnTo>
                <a:lnTo>
                  <a:pt x="571246" y="1223645"/>
                </a:lnTo>
                <a:lnTo>
                  <a:pt x="565058" y="1210525"/>
                </a:lnTo>
                <a:close/>
              </a:path>
              <a:path w="617854" h="1283335">
                <a:moveTo>
                  <a:pt x="591212" y="1198187"/>
                </a:moveTo>
                <a:lnTo>
                  <a:pt x="565058" y="1210525"/>
                </a:lnTo>
                <a:lnTo>
                  <a:pt x="571246" y="1223645"/>
                </a:lnTo>
                <a:lnTo>
                  <a:pt x="597407" y="1211326"/>
                </a:lnTo>
                <a:lnTo>
                  <a:pt x="591212" y="1198187"/>
                </a:lnTo>
                <a:close/>
              </a:path>
              <a:path w="617854" h="1283335">
                <a:moveTo>
                  <a:pt x="617474" y="1185798"/>
                </a:moveTo>
                <a:lnTo>
                  <a:pt x="591212" y="1198187"/>
                </a:lnTo>
                <a:lnTo>
                  <a:pt x="597407" y="1211326"/>
                </a:lnTo>
                <a:lnTo>
                  <a:pt x="571246" y="1223645"/>
                </a:lnTo>
                <a:lnTo>
                  <a:pt x="616583" y="1223645"/>
                </a:lnTo>
                <a:lnTo>
                  <a:pt x="617474" y="1185798"/>
                </a:lnTo>
                <a:close/>
              </a:path>
              <a:path w="617854" h="1283335">
                <a:moveTo>
                  <a:pt x="26162" y="0"/>
                </a:moveTo>
                <a:lnTo>
                  <a:pt x="0" y="12445"/>
                </a:lnTo>
                <a:lnTo>
                  <a:pt x="565058" y="1210525"/>
                </a:lnTo>
                <a:lnTo>
                  <a:pt x="591212" y="1198187"/>
                </a:lnTo>
                <a:lnTo>
                  <a:pt x="2616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601738" y="4181874"/>
            <a:ext cx="736504" cy="115978"/>
          </a:xfrm>
          <a:custGeom>
            <a:avLst/>
            <a:gdLst/>
            <a:ahLst/>
            <a:cxnLst/>
            <a:rect l="l" t="t" r="r" b="b"/>
            <a:pathLst>
              <a:path w="552450" h="86994">
                <a:moveTo>
                  <a:pt x="465243" y="58004"/>
                </a:moveTo>
                <a:lnTo>
                  <a:pt x="465200" y="86868"/>
                </a:lnTo>
                <a:lnTo>
                  <a:pt x="523198" y="58039"/>
                </a:lnTo>
                <a:lnTo>
                  <a:pt x="479678" y="58039"/>
                </a:lnTo>
                <a:lnTo>
                  <a:pt x="465243" y="58004"/>
                </a:lnTo>
                <a:close/>
              </a:path>
              <a:path w="552450" h="86994">
                <a:moveTo>
                  <a:pt x="465285" y="29048"/>
                </a:moveTo>
                <a:lnTo>
                  <a:pt x="465243" y="58004"/>
                </a:lnTo>
                <a:lnTo>
                  <a:pt x="479678" y="58039"/>
                </a:lnTo>
                <a:lnTo>
                  <a:pt x="479805" y="29083"/>
                </a:lnTo>
                <a:lnTo>
                  <a:pt x="465285" y="29048"/>
                </a:lnTo>
                <a:close/>
              </a:path>
              <a:path w="552450" h="86994">
                <a:moveTo>
                  <a:pt x="465327" y="0"/>
                </a:moveTo>
                <a:lnTo>
                  <a:pt x="465285" y="29048"/>
                </a:lnTo>
                <a:lnTo>
                  <a:pt x="479805" y="29083"/>
                </a:lnTo>
                <a:lnTo>
                  <a:pt x="479678" y="58039"/>
                </a:lnTo>
                <a:lnTo>
                  <a:pt x="523198" y="58039"/>
                </a:lnTo>
                <a:lnTo>
                  <a:pt x="552068" y="43688"/>
                </a:lnTo>
                <a:lnTo>
                  <a:pt x="465327" y="0"/>
                </a:lnTo>
                <a:close/>
              </a:path>
              <a:path w="552450" h="86994">
                <a:moveTo>
                  <a:pt x="0" y="27940"/>
                </a:moveTo>
                <a:lnTo>
                  <a:pt x="0" y="56896"/>
                </a:lnTo>
                <a:lnTo>
                  <a:pt x="465243" y="58004"/>
                </a:lnTo>
                <a:lnTo>
                  <a:pt x="465285" y="29048"/>
                </a:lnTo>
                <a:lnTo>
                  <a:pt x="0" y="2794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7517422" y="4240457"/>
            <a:ext cx="822006" cy="1655864"/>
          </a:xfrm>
          <a:custGeom>
            <a:avLst/>
            <a:gdLst/>
            <a:ahLst/>
            <a:cxnLst/>
            <a:rect l="l" t="t" r="r" b="b"/>
            <a:pathLst>
              <a:path w="616585" h="1242060">
                <a:moveTo>
                  <a:pt x="563986" y="71744"/>
                </a:moveTo>
                <a:lnTo>
                  <a:pt x="0" y="1228902"/>
                </a:lnTo>
                <a:lnTo>
                  <a:pt x="25908" y="1241590"/>
                </a:lnTo>
                <a:lnTo>
                  <a:pt x="590020" y="84444"/>
                </a:lnTo>
                <a:lnTo>
                  <a:pt x="563986" y="71744"/>
                </a:lnTo>
                <a:close/>
              </a:path>
              <a:path w="616585" h="1242060">
                <a:moveTo>
                  <a:pt x="615674" y="58674"/>
                </a:moveTo>
                <a:lnTo>
                  <a:pt x="570357" y="58674"/>
                </a:lnTo>
                <a:lnTo>
                  <a:pt x="596391" y="71374"/>
                </a:lnTo>
                <a:lnTo>
                  <a:pt x="590020" y="84444"/>
                </a:lnTo>
                <a:lnTo>
                  <a:pt x="616076" y="97155"/>
                </a:lnTo>
                <a:lnTo>
                  <a:pt x="615674" y="58674"/>
                </a:lnTo>
                <a:close/>
              </a:path>
              <a:path w="616585" h="1242060">
                <a:moveTo>
                  <a:pt x="570357" y="58674"/>
                </a:moveTo>
                <a:lnTo>
                  <a:pt x="563986" y="71744"/>
                </a:lnTo>
                <a:lnTo>
                  <a:pt x="590020" y="84444"/>
                </a:lnTo>
                <a:lnTo>
                  <a:pt x="596391" y="71374"/>
                </a:lnTo>
                <a:lnTo>
                  <a:pt x="570357" y="58674"/>
                </a:lnTo>
                <a:close/>
              </a:path>
              <a:path w="616585" h="1242060">
                <a:moveTo>
                  <a:pt x="615061" y="0"/>
                </a:moveTo>
                <a:lnTo>
                  <a:pt x="537972" y="59055"/>
                </a:lnTo>
                <a:lnTo>
                  <a:pt x="563986" y="71744"/>
                </a:lnTo>
                <a:lnTo>
                  <a:pt x="570357" y="58674"/>
                </a:lnTo>
                <a:lnTo>
                  <a:pt x="615674" y="58674"/>
                </a:lnTo>
                <a:lnTo>
                  <a:pt x="61506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Shape 52">
            <a:extLst>
              <a:ext uri="{FF2B5EF4-FFF2-40B4-BE49-F238E27FC236}">
                <a16:creationId xmlns:a16="http://schemas.microsoft.com/office/drawing/2014/main" id="{308801C1-1103-E641-9848-1ADAFFBC99EC}"/>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Subspace Method at inference time</a:t>
            </a:r>
          </a:p>
        </p:txBody>
      </p:sp>
      <p:sp>
        <p:nvSpPr>
          <p:cNvPr id="65" name="Shape 53">
            <a:extLst>
              <a:ext uri="{FF2B5EF4-FFF2-40B4-BE49-F238E27FC236}">
                <a16:creationId xmlns:a16="http://schemas.microsoft.com/office/drawing/2014/main" id="{C1153709-4517-F84C-94EC-A6A3363E98F4}"/>
              </a:ext>
            </a:extLst>
          </p:cNvPr>
          <p:cNvSpPr txBox="1"/>
          <p:nvPr/>
        </p:nvSpPr>
        <p:spPr>
          <a:xfrm>
            <a:off x="515464" y="31522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 test sample</a:t>
            </a:r>
          </a:p>
        </p:txBody>
      </p:sp>
      <p:sp>
        <p:nvSpPr>
          <p:cNvPr id="66" name="Shape 53">
            <a:extLst>
              <a:ext uri="{FF2B5EF4-FFF2-40B4-BE49-F238E27FC236}">
                <a16:creationId xmlns:a16="http://schemas.microsoft.com/office/drawing/2014/main" id="{6FD728CB-44D9-6D46-888A-D1047DF638B1}"/>
              </a:ext>
            </a:extLst>
          </p:cNvPr>
          <p:cNvSpPr txBox="1"/>
          <p:nvPr/>
        </p:nvSpPr>
        <p:spPr>
          <a:xfrm>
            <a:off x="9625472" y="4969826"/>
            <a:ext cx="2215778" cy="596150"/>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66% confidence</a:t>
            </a:r>
          </a:p>
        </p:txBody>
      </p:sp>
    </p:spTree>
    <p:extLst>
      <p:ext uri="{BB962C8B-B14F-4D97-AF65-F5344CB8AC3E}">
        <p14:creationId xmlns:p14="http://schemas.microsoft.com/office/powerpoint/2010/main" val="25059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0" grpId="0" animBg="1"/>
      <p:bldP spid="61" grpId="0"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8439" y="4780897"/>
            <a:ext cx="10178994" cy="1719356"/>
          </a:xfrm>
          <a:custGeom>
            <a:avLst/>
            <a:gdLst/>
            <a:ahLst/>
            <a:cxnLst/>
            <a:rect l="l" t="t" r="r" b="b"/>
            <a:pathLst>
              <a:path w="7635240" h="1289685">
                <a:moveTo>
                  <a:pt x="0" y="1289303"/>
                </a:moveTo>
                <a:lnTo>
                  <a:pt x="7635240" y="1289303"/>
                </a:lnTo>
                <a:lnTo>
                  <a:pt x="7635240" y="0"/>
                </a:lnTo>
                <a:lnTo>
                  <a:pt x="0" y="0"/>
                </a:lnTo>
                <a:lnTo>
                  <a:pt x="0" y="1289303"/>
                </a:lnTo>
                <a:close/>
              </a:path>
            </a:pathLst>
          </a:custGeom>
          <a:solidFill>
            <a:srgbClr val="5D6079">
              <a:alpha val="9411"/>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988439" y="4780897"/>
            <a:ext cx="10178994" cy="1719356"/>
          </a:xfrm>
          <a:custGeom>
            <a:avLst/>
            <a:gdLst/>
            <a:ahLst/>
            <a:cxnLst/>
            <a:rect l="l" t="t" r="r" b="b"/>
            <a:pathLst>
              <a:path w="7635240" h="1289685">
                <a:moveTo>
                  <a:pt x="0" y="1289303"/>
                </a:moveTo>
                <a:lnTo>
                  <a:pt x="7635240" y="1289303"/>
                </a:lnTo>
                <a:lnTo>
                  <a:pt x="7635240" y="0"/>
                </a:lnTo>
                <a:lnTo>
                  <a:pt x="0" y="0"/>
                </a:lnTo>
                <a:lnTo>
                  <a:pt x="0" y="1289303"/>
                </a:lnTo>
                <a:close/>
              </a:path>
            </a:pathLst>
          </a:custGeom>
          <a:ln w="19812">
            <a:solidFill>
              <a:schemeClr val="tx1"/>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554474"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5169750"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5785197"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6400473"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7015921"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554474"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5169750"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5785197"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400473"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7015921"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4554474"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5169750"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5785197"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6400473"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7015921"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4554474"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5169750"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785197"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6400473"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7015921"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4554474"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5169750"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5785197"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6400473"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7015921"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554474" y="1577911"/>
            <a:ext cx="3077233" cy="0"/>
          </a:xfrm>
          <a:custGeom>
            <a:avLst/>
            <a:gdLst/>
            <a:ahLst/>
            <a:cxnLst/>
            <a:rect l="l" t="t" r="r" b="b"/>
            <a:pathLst>
              <a:path w="2308225">
                <a:moveTo>
                  <a:pt x="0" y="0"/>
                </a:moveTo>
                <a:lnTo>
                  <a:pt x="2307844" y="0"/>
                </a:lnTo>
              </a:path>
            </a:pathLst>
          </a:custGeom>
          <a:ln w="25400">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554474" y="1313784"/>
            <a:ext cx="3077233" cy="0"/>
          </a:xfrm>
          <a:custGeom>
            <a:avLst/>
            <a:gdLst/>
            <a:ahLst/>
            <a:cxnLst/>
            <a:rect l="l" t="t" r="r" b="b"/>
            <a:pathLst>
              <a:path w="2308225">
                <a:moveTo>
                  <a:pt x="0" y="0"/>
                </a:moveTo>
                <a:lnTo>
                  <a:pt x="2307844" y="0"/>
                </a:lnTo>
              </a:path>
            </a:pathLst>
          </a:custGeom>
          <a:ln w="25400">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32" name="object 32"/>
          <p:cNvGraphicFramePr>
            <a:graphicFrameLocks noGrp="1"/>
          </p:cNvGraphicFramePr>
          <p:nvPr/>
        </p:nvGraphicFramePr>
        <p:xfrm>
          <a:off x="4554473" y="1296854"/>
          <a:ext cx="3073000" cy="1519394"/>
        </p:xfrm>
        <a:graphic>
          <a:graphicData uri="http://schemas.openxmlformats.org/drawingml/2006/table">
            <a:tbl>
              <a:tblPr firstRow="1" bandRow="1">
                <a:tableStyleId>{2D5ABB26-0587-4C30-8999-92F81FD0307C}</a:tableStyleId>
              </a:tblPr>
              <a:tblGrid>
                <a:gridCol w="643383">
                  <a:extLst>
                    <a:ext uri="{9D8B030D-6E8A-4147-A177-3AD203B41FA5}">
                      <a16:colId xmlns:a16="http://schemas.microsoft.com/office/drawing/2014/main" val="20000"/>
                    </a:ext>
                  </a:extLst>
                </a:gridCol>
                <a:gridCol w="579891">
                  <a:extLst>
                    <a:ext uri="{9D8B030D-6E8A-4147-A177-3AD203B41FA5}">
                      <a16:colId xmlns:a16="http://schemas.microsoft.com/office/drawing/2014/main" val="20001"/>
                    </a:ext>
                  </a:extLst>
                </a:gridCol>
                <a:gridCol w="639150">
                  <a:extLst>
                    <a:ext uri="{9D8B030D-6E8A-4147-A177-3AD203B41FA5}">
                      <a16:colId xmlns:a16="http://schemas.microsoft.com/office/drawing/2014/main" val="20002"/>
                    </a:ext>
                  </a:extLst>
                </a:gridCol>
                <a:gridCol w="571426">
                  <a:extLst>
                    <a:ext uri="{9D8B030D-6E8A-4147-A177-3AD203B41FA5}">
                      <a16:colId xmlns:a16="http://schemas.microsoft.com/office/drawing/2014/main" val="20003"/>
                    </a:ext>
                  </a:extLst>
                </a:gridCol>
                <a:gridCol w="639150">
                  <a:extLst>
                    <a:ext uri="{9D8B030D-6E8A-4147-A177-3AD203B41FA5}">
                      <a16:colId xmlns:a16="http://schemas.microsoft.com/office/drawing/2014/main" val="20004"/>
                    </a:ext>
                  </a:extLst>
                </a:gridCol>
              </a:tblGrid>
              <a:tr h="252696">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275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177268">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2"/>
                  </a:ext>
                </a:extLst>
              </a:tr>
              <a:tr h="17676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3"/>
                  </a:ext>
                </a:extLst>
              </a:tr>
              <a:tr h="17710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4"/>
                  </a:ext>
                </a:extLst>
              </a:tr>
              <a:tr h="17676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5"/>
                  </a:ext>
                </a:extLst>
              </a:tr>
              <a:tr h="177098">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6"/>
                  </a:ext>
                </a:extLst>
              </a:tr>
              <a:tr h="178962">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3" name="object 33"/>
          <p:cNvSpPr/>
          <p:nvPr/>
        </p:nvSpPr>
        <p:spPr>
          <a:xfrm>
            <a:off x="4620167" y="1354927"/>
            <a:ext cx="544453" cy="16863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5327210" y="1354927"/>
            <a:ext cx="360836" cy="16863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5873747" y="1354927"/>
            <a:ext cx="501551" cy="168633"/>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633276" y="1354927"/>
            <a:ext cx="228570" cy="16863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7175751" y="1354927"/>
            <a:ext cx="358397" cy="16863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4616103" y="1575542"/>
            <a:ext cx="230263" cy="170664"/>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5231719" y="1575542"/>
            <a:ext cx="407159" cy="170664"/>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5846994" y="1575542"/>
            <a:ext cx="502516" cy="17066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462612" y="1575542"/>
            <a:ext cx="232971" cy="17066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161529" y="1575541"/>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4616103" y="1752301"/>
            <a:ext cx="235681" cy="170664"/>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5231719" y="1752301"/>
            <a:ext cx="478811" cy="17066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5846995" y="1752301"/>
            <a:ext cx="426663" cy="17066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6462612" y="1752301"/>
            <a:ext cx="232971" cy="170664"/>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7120893" y="1752301"/>
            <a:ext cx="476441" cy="168633"/>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4616103" y="1929570"/>
            <a:ext cx="213332" cy="17066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5231719" y="1929570"/>
            <a:ext cx="287151" cy="170664"/>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6462612" y="1929570"/>
            <a:ext cx="232971" cy="17066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7161529" y="1929570"/>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5846994" y="1929570"/>
            <a:ext cx="502516" cy="347425"/>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4616103" y="2106331"/>
            <a:ext cx="235681" cy="170664"/>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5231719" y="2106331"/>
            <a:ext cx="478811" cy="17066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6462612" y="2106331"/>
            <a:ext cx="224844" cy="170664"/>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120893" y="2106331"/>
            <a:ext cx="476441" cy="168633"/>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4616103" y="2283432"/>
            <a:ext cx="211300" cy="170664"/>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5231719" y="2283432"/>
            <a:ext cx="407159" cy="170664"/>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5846995" y="2283432"/>
            <a:ext cx="426663" cy="17066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6462612" y="2283432"/>
            <a:ext cx="232971" cy="17066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7161529" y="2283432"/>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4616103" y="2460192"/>
            <a:ext cx="195045" cy="170666"/>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4616103" y="2637290"/>
            <a:ext cx="227553" cy="170666"/>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5231719" y="2637290"/>
            <a:ext cx="287151" cy="170666"/>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5846995" y="2637290"/>
            <a:ext cx="426663" cy="170666"/>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462612" y="2637290"/>
            <a:ext cx="232971" cy="170666"/>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120893" y="2637291"/>
            <a:ext cx="476441" cy="168634"/>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370258" y="3461245"/>
            <a:ext cx="3519991" cy="756900"/>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4786769" y="3483634"/>
            <a:ext cx="2684938" cy="756820"/>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4372294" y="3463317"/>
            <a:ext cx="3446331" cy="683171"/>
          </a:xfrm>
          <a:custGeom>
            <a:avLst/>
            <a:gdLst/>
            <a:ahLst/>
            <a:cxnLst/>
            <a:rect l="l" t="t" r="r" b="b"/>
            <a:pathLst>
              <a:path w="2585085" h="512444">
                <a:moveTo>
                  <a:pt x="0" y="512063"/>
                </a:moveTo>
                <a:lnTo>
                  <a:pt x="2584704" y="512063"/>
                </a:lnTo>
                <a:lnTo>
                  <a:pt x="2584704" y="0"/>
                </a:lnTo>
                <a:lnTo>
                  <a:pt x="0" y="0"/>
                </a:lnTo>
                <a:lnTo>
                  <a:pt x="0" y="512063"/>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4372294" y="3463317"/>
            <a:ext cx="3446331" cy="683171"/>
          </a:xfrm>
          <a:custGeom>
            <a:avLst/>
            <a:gdLst/>
            <a:ahLst/>
            <a:cxnLst/>
            <a:rect l="l" t="t" r="r" b="b"/>
            <a:pathLst>
              <a:path w="2585085" h="512444">
                <a:moveTo>
                  <a:pt x="0" y="512063"/>
                </a:moveTo>
                <a:lnTo>
                  <a:pt x="2584704" y="512063"/>
                </a:lnTo>
                <a:lnTo>
                  <a:pt x="2584704" y="0"/>
                </a:lnTo>
                <a:lnTo>
                  <a:pt x="0" y="0"/>
                </a:lnTo>
                <a:lnTo>
                  <a:pt x="0" y="512063"/>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5738466" y="3507271"/>
            <a:ext cx="834061" cy="217801"/>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5067993" y="3690532"/>
            <a:ext cx="2181068" cy="21739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4879044" y="3873388"/>
            <a:ext cx="2508347" cy="217396"/>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6524240" y="5383566"/>
            <a:ext cx="942725" cy="674941"/>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1855619"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1855619"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1667683" y="5370339"/>
            <a:ext cx="361480" cy="283596"/>
          </a:xfrm>
          <a:custGeom>
            <a:avLst/>
            <a:gdLst/>
            <a:ahLst/>
            <a:cxnLst/>
            <a:rect l="l" t="t" r="r" b="b"/>
            <a:pathLst>
              <a:path w="271144" h="212725">
                <a:moveTo>
                  <a:pt x="36830" y="135496"/>
                </a:moveTo>
                <a:lnTo>
                  <a:pt x="0" y="212331"/>
                </a:lnTo>
                <a:lnTo>
                  <a:pt x="83565" y="195681"/>
                </a:lnTo>
                <a:lnTo>
                  <a:pt x="70143" y="178396"/>
                </a:lnTo>
                <a:lnTo>
                  <a:pt x="54102" y="178396"/>
                </a:lnTo>
                <a:lnTo>
                  <a:pt x="46228" y="168363"/>
                </a:lnTo>
                <a:lnTo>
                  <a:pt x="56286" y="160552"/>
                </a:lnTo>
                <a:lnTo>
                  <a:pt x="36830" y="135496"/>
                </a:lnTo>
                <a:close/>
              </a:path>
              <a:path w="271144" h="212725">
                <a:moveTo>
                  <a:pt x="56286" y="160552"/>
                </a:moveTo>
                <a:lnTo>
                  <a:pt x="46228" y="168363"/>
                </a:lnTo>
                <a:lnTo>
                  <a:pt x="54102" y="178396"/>
                </a:lnTo>
                <a:lnTo>
                  <a:pt x="64108" y="170625"/>
                </a:lnTo>
                <a:lnTo>
                  <a:pt x="56286" y="160552"/>
                </a:lnTo>
                <a:close/>
              </a:path>
              <a:path w="271144" h="212725">
                <a:moveTo>
                  <a:pt x="64108" y="170625"/>
                </a:moveTo>
                <a:lnTo>
                  <a:pt x="54102" y="178396"/>
                </a:lnTo>
                <a:lnTo>
                  <a:pt x="70143" y="178396"/>
                </a:lnTo>
                <a:lnTo>
                  <a:pt x="64108" y="170625"/>
                </a:lnTo>
                <a:close/>
              </a:path>
              <a:path w="271144" h="212725">
                <a:moveTo>
                  <a:pt x="263017" y="0"/>
                </a:moveTo>
                <a:lnTo>
                  <a:pt x="56286" y="160552"/>
                </a:lnTo>
                <a:lnTo>
                  <a:pt x="64108" y="170625"/>
                </a:lnTo>
                <a:lnTo>
                  <a:pt x="270891" y="10032"/>
                </a:lnTo>
                <a:lnTo>
                  <a:pt x="263017"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2018155" y="5370272"/>
            <a:ext cx="370792" cy="283596"/>
          </a:xfrm>
          <a:custGeom>
            <a:avLst/>
            <a:gdLst/>
            <a:ahLst/>
            <a:cxnLst/>
            <a:rect l="l" t="t" r="r" b="b"/>
            <a:pathLst>
              <a:path w="278130" h="212725">
                <a:moveTo>
                  <a:pt x="213357" y="171461"/>
                </a:moveTo>
                <a:lnTo>
                  <a:pt x="194182" y="196811"/>
                </a:lnTo>
                <a:lnTo>
                  <a:pt x="277875" y="212382"/>
                </a:lnTo>
                <a:lnTo>
                  <a:pt x="261457" y="179146"/>
                </a:lnTo>
                <a:lnTo>
                  <a:pt x="223519" y="179146"/>
                </a:lnTo>
                <a:lnTo>
                  <a:pt x="213357" y="171461"/>
                </a:lnTo>
                <a:close/>
              </a:path>
              <a:path w="278130" h="212725">
                <a:moveTo>
                  <a:pt x="221006" y="161349"/>
                </a:moveTo>
                <a:lnTo>
                  <a:pt x="213357" y="171461"/>
                </a:lnTo>
                <a:lnTo>
                  <a:pt x="223519" y="179146"/>
                </a:lnTo>
                <a:lnTo>
                  <a:pt x="231139" y="169011"/>
                </a:lnTo>
                <a:lnTo>
                  <a:pt x="221006" y="161349"/>
                </a:lnTo>
                <a:close/>
              </a:path>
              <a:path w="278130" h="212725">
                <a:moveTo>
                  <a:pt x="240156" y="136029"/>
                </a:moveTo>
                <a:lnTo>
                  <a:pt x="221006" y="161349"/>
                </a:lnTo>
                <a:lnTo>
                  <a:pt x="231139" y="169011"/>
                </a:lnTo>
                <a:lnTo>
                  <a:pt x="223519" y="179146"/>
                </a:lnTo>
                <a:lnTo>
                  <a:pt x="261457" y="179146"/>
                </a:lnTo>
                <a:lnTo>
                  <a:pt x="240156" y="136029"/>
                </a:lnTo>
                <a:close/>
              </a:path>
              <a:path w="278130"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975490" y="5376874"/>
            <a:ext cx="101587" cy="2765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500065" y="5654358"/>
            <a:ext cx="337776" cy="169311"/>
          </a:xfrm>
          <a:custGeom>
            <a:avLst/>
            <a:gdLst/>
            <a:ahLst/>
            <a:cxnLst/>
            <a:rect l="l" t="t" r="r" b="b"/>
            <a:pathLst>
              <a:path w="253365" h="127000">
                <a:moveTo>
                  <a:pt x="0" y="126492"/>
                </a:moveTo>
                <a:lnTo>
                  <a:pt x="252984" y="126492"/>
                </a:lnTo>
                <a:lnTo>
                  <a:pt x="252984"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500065" y="5654358"/>
            <a:ext cx="337776" cy="169311"/>
          </a:xfrm>
          <a:custGeom>
            <a:avLst/>
            <a:gdLst/>
            <a:ahLst/>
            <a:cxnLst/>
            <a:rect l="l" t="t" r="r" b="b"/>
            <a:pathLst>
              <a:path w="253365" h="127000">
                <a:moveTo>
                  <a:pt x="0" y="126492"/>
                </a:moveTo>
                <a:lnTo>
                  <a:pt x="252984" y="126492"/>
                </a:lnTo>
                <a:lnTo>
                  <a:pt x="252984"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2221330" y="5654358"/>
            <a:ext cx="337776" cy="169311"/>
          </a:xfrm>
          <a:custGeom>
            <a:avLst/>
            <a:gdLst/>
            <a:ahLst/>
            <a:cxnLst/>
            <a:rect l="l" t="t" r="r" b="b"/>
            <a:pathLst>
              <a:path w="253364"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2221330" y="5654358"/>
            <a:ext cx="337776" cy="169311"/>
          </a:xfrm>
          <a:custGeom>
            <a:avLst/>
            <a:gdLst/>
            <a:ahLst/>
            <a:cxnLst/>
            <a:rect l="l" t="t" r="r" b="b"/>
            <a:pathLst>
              <a:path w="253364"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1482795" y="5816896"/>
            <a:ext cx="529267" cy="424633"/>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1697141" y="6070864"/>
            <a:ext cx="314919" cy="171004"/>
          </a:xfrm>
          <a:custGeom>
            <a:avLst/>
            <a:gdLst/>
            <a:ahLst/>
            <a:cxnLst/>
            <a:rect l="l" t="t" r="r" b="b"/>
            <a:pathLst>
              <a:path w="236219" h="128270">
                <a:moveTo>
                  <a:pt x="37973" y="0"/>
                </a:moveTo>
                <a:lnTo>
                  <a:pt x="198247" y="0"/>
                </a:lnTo>
                <a:lnTo>
                  <a:pt x="213020" y="5029"/>
                </a:lnTo>
                <a:lnTo>
                  <a:pt x="225091" y="18745"/>
                </a:lnTo>
                <a:lnTo>
                  <a:pt x="233233" y="39090"/>
                </a:lnTo>
                <a:lnTo>
                  <a:pt x="236220" y="64007"/>
                </a:lnTo>
                <a:lnTo>
                  <a:pt x="233233" y="88920"/>
                </a:lnTo>
                <a:lnTo>
                  <a:pt x="225091" y="109266"/>
                </a:lnTo>
                <a:lnTo>
                  <a:pt x="213020" y="122985"/>
                </a:lnTo>
                <a:lnTo>
                  <a:pt x="198247"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1325336" y="6070864"/>
            <a:ext cx="314918" cy="170664"/>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1325335" y="6070864"/>
            <a:ext cx="314919" cy="171004"/>
          </a:xfrm>
          <a:custGeom>
            <a:avLst/>
            <a:gdLst/>
            <a:ahLst/>
            <a:cxnLst/>
            <a:rect l="l" t="t" r="r" b="b"/>
            <a:pathLst>
              <a:path w="236219" h="128270">
                <a:moveTo>
                  <a:pt x="37998" y="0"/>
                </a:moveTo>
                <a:lnTo>
                  <a:pt x="198221" y="0"/>
                </a:lnTo>
                <a:lnTo>
                  <a:pt x="213009" y="5029"/>
                </a:lnTo>
                <a:lnTo>
                  <a:pt x="225088" y="18745"/>
                </a:lnTo>
                <a:lnTo>
                  <a:pt x="233233" y="39090"/>
                </a:lnTo>
                <a:lnTo>
                  <a:pt x="236219" y="64007"/>
                </a:lnTo>
                <a:lnTo>
                  <a:pt x="233233" y="88920"/>
                </a:lnTo>
                <a:lnTo>
                  <a:pt x="225088" y="109266"/>
                </a:lnTo>
                <a:lnTo>
                  <a:pt x="213009" y="122985"/>
                </a:lnTo>
                <a:lnTo>
                  <a:pt x="198221" y="128015"/>
                </a:lnTo>
                <a:lnTo>
                  <a:pt x="37998" y="128015"/>
                </a:lnTo>
                <a:lnTo>
                  <a:pt x="23210" y="122985"/>
                </a:lnTo>
                <a:lnTo>
                  <a:pt x="11131" y="109266"/>
                </a:lnTo>
                <a:lnTo>
                  <a:pt x="2986" y="88920"/>
                </a:lnTo>
                <a:lnTo>
                  <a:pt x="0" y="64007"/>
                </a:lnTo>
                <a:lnTo>
                  <a:pt x="2986" y="39090"/>
                </a:lnTo>
                <a:lnTo>
                  <a:pt x="11131" y="18745"/>
                </a:lnTo>
                <a:lnTo>
                  <a:pt x="23210" y="5029"/>
                </a:lnTo>
                <a:lnTo>
                  <a:pt x="37998"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1871871" y="5654358"/>
            <a:ext cx="314919" cy="168634"/>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1871871" y="5654358"/>
            <a:ext cx="314919" cy="169311"/>
          </a:xfrm>
          <a:custGeom>
            <a:avLst/>
            <a:gdLst/>
            <a:ahLst/>
            <a:cxnLst/>
            <a:rect l="l" t="t" r="r" b="b"/>
            <a:pathLst>
              <a:path w="236219" h="127000">
                <a:moveTo>
                  <a:pt x="37972" y="0"/>
                </a:moveTo>
                <a:lnTo>
                  <a:pt x="198247" y="0"/>
                </a:lnTo>
                <a:lnTo>
                  <a:pt x="213020" y="4970"/>
                </a:lnTo>
                <a:lnTo>
                  <a:pt x="225091" y="18526"/>
                </a:lnTo>
                <a:lnTo>
                  <a:pt x="233233" y="38629"/>
                </a:lnTo>
                <a:lnTo>
                  <a:pt x="236220" y="63246"/>
                </a:lnTo>
                <a:lnTo>
                  <a:pt x="233233" y="87862"/>
                </a:lnTo>
                <a:lnTo>
                  <a:pt x="225091" y="107965"/>
                </a:lnTo>
                <a:lnTo>
                  <a:pt x="213020" y="121521"/>
                </a:lnTo>
                <a:lnTo>
                  <a:pt x="198247" y="126492"/>
                </a:lnTo>
                <a:lnTo>
                  <a:pt x="37972" y="126492"/>
                </a:lnTo>
                <a:lnTo>
                  <a:pt x="23199" y="121521"/>
                </a:lnTo>
                <a:lnTo>
                  <a:pt x="11128" y="107965"/>
                </a:lnTo>
                <a:lnTo>
                  <a:pt x="2986" y="87862"/>
                </a:lnTo>
                <a:lnTo>
                  <a:pt x="0" y="63246"/>
                </a:lnTo>
                <a:lnTo>
                  <a:pt x="2986" y="38629"/>
                </a:lnTo>
                <a:lnTo>
                  <a:pt x="11128" y="18526"/>
                </a:lnTo>
                <a:lnTo>
                  <a:pt x="23199" y="4970"/>
                </a:lnTo>
                <a:lnTo>
                  <a:pt x="37972"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2224379" y="5814527"/>
            <a:ext cx="529266" cy="427003"/>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2438725" y="6070864"/>
            <a:ext cx="314919" cy="171004"/>
          </a:xfrm>
          <a:custGeom>
            <a:avLst/>
            <a:gdLst/>
            <a:ahLst/>
            <a:cxnLst/>
            <a:rect l="l" t="t" r="r" b="b"/>
            <a:pathLst>
              <a:path w="236219" h="128270">
                <a:moveTo>
                  <a:pt x="37973" y="0"/>
                </a:moveTo>
                <a:lnTo>
                  <a:pt x="198246" y="0"/>
                </a:lnTo>
                <a:lnTo>
                  <a:pt x="213020" y="5029"/>
                </a:lnTo>
                <a:lnTo>
                  <a:pt x="225091" y="18745"/>
                </a:lnTo>
                <a:lnTo>
                  <a:pt x="233233" y="39090"/>
                </a:lnTo>
                <a:lnTo>
                  <a:pt x="236219" y="64007"/>
                </a:lnTo>
                <a:lnTo>
                  <a:pt x="233233" y="88920"/>
                </a:lnTo>
                <a:lnTo>
                  <a:pt x="225091" y="109266"/>
                </a:lnTo>
                <a:lnTo>
                  <a:pt x="213020" y="122985"/>
                </a:lnTo>
                <a:lnTo>
                  <a:pt x="198246"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2066919" y="6070864"/>
            <a:ext cx="314918" cy="170664"/>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2066919" y="6070864"/>
            <a:ext cx="314919" cy="171004"/>
          </a:xfrm>
          <a:custGeom>
            <a:avLst/>
            <a:gdLst/>
            <a:ahLst/>
            <a:cxnLst/>
            <a:rect l="l" t="t" r="r" b="b"/>
            <a:pathLst>
              <a:path w="236219" h="128270">
                <a:moveTo>
                  <a:pt x="37973" y="0"/>
                </a:moveTo>
                <a:lnTo>
                  <a:pt x="198247" y="0"/>
                </a:lnTo>
                <a:lnTo>
                  <a:pt x="213020" y="5029"/>
                </a:lnTo>
                <a:lnTo>
                  <a:pt x="225091" y="18745"/>
                </a:lnTo>
                <a:lnTo>
                  <a:pt x="233233" y="39090"/>
                </a:lnTo>
                <a:lnTo>
                  <a:pt x="236219" y="64007"/>
                </a:lnTo>
                <a:lnTo>
                  <a:pt x="233233" y="88920"/>
                </a:lnTo>
                <a:lnTo>
                  <a:pt x="225091" y="109266"/>
                </a:lnTo>
                <a:lnTo>
                  <a:pt x="213020" y="122985"/>
                </a:lnTo>
                <a:lnTo>
                  <a:pt x="198247"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txBox="1"/>
          <p:nvPr/>
        </p:nvSpPr>
        <p:spPr>
          <a:xfrm>
            <a:off x="1766560" y="4891949"/>
            <a:ext cx="547722" cy="233395"/>
          </a:xfrm>
          <a:prstGeom prst="rect">
            <a:avLst/>
          </a:prstGeom>
        </p:spPr>
        <p:txBody>
          <a:bodyPr vert="horz" wrap="square" lIns="0" tIns="17778" rIns="0" bIns="0" rtlCol="0">
            <a:spAutoFit/>
          </a:bodyPr>
          <a:lstStyle/>
          <a:p>
            <a:pPr marL="16932" defTabSz="1219078" latinLnBrk="0">
              <a:spcBef>
                <a:spcPts val="140"/>
              </a:spcBef>
            </a:pPr>
            <a:r>
              <a:rPr lang="en-US" sz="1400" kern="0" dirty="0">
                <a:solidFill>
                  <a:srgbClr val="000000"/>
                </a:solidFill>
                <a:latin typeface="Arial"/>
                <a:cs typeface="Arial"/>
                <a:sym typeface="Arial"/>
              </a:rPr>
              <a:t>T</a:t>
            </a:r>
            <a:r>
              <a:rPr sz="1400" kern="0" dirty="0">
                <a:solidFill>
                  <a:srgbClr val="000000"/>
                </a:solidFill>
                <a:latin typeface="Arial"/>
                <a:cs typeface="Arial"/>
                <a:sym typeface="Arial"/>
              </a:rPr>
              <a:t>ree</a:t>
            </a:r>
            <a:r>
              <a:rPr sz="1400" kern="0" spc="-113" dirty="0">
                <a:solidFill>
                  <a:srgbClr val="000000"/>
                </a:solidFill>
                <a:latin typeface="Arial"/>
                <a:cs typeface="Arial"/>
                <a:sym typeface="Arial"/>
              </a:rPr>
              <a:t> </a:t>
            </a:r>
            <a:r>
              <a:rPr sz="1400" kern="0" dirty="0">
                <a:solidFill>
                  <a:srgbClr val="000000"/>
                </a:solidFill>
                <a:latin typeface="Arial"/>
                <a:cs typeface="Arial"/>
                <a:sym typeface="Arial"/>
              </a:rPr>
              <a:t>1</a:t>
            </a:r>
          </a:p>
        </p:txBody>
      </p:sp>
      <p:sp>
        <p:nvSpPr>
          <p:cNvPr id="97" name="object 97"/>
          <p:cNvSpPr/>
          <p:nvPr/>
        </p:nvSpPr>
        <p:spPr>
          <a:xfrm>
            <a:off x="3783734"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3783734"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3595800" y="5370339"/>
            <a:ext cx="361480" cy="283596"/>
          </a:xfrm>
          <a:custGeom>
            <a:avLst/>
            <a:gdLst/>
            <a:ahLst/>
            <a:cxnLst/>
            <a:rect l="l" t="t" r="r" b="b"/>
            <a:pathLst>
              <a:path w="271144" h="212725">
                <a:moveTo>
                  <a:pt x="36830" y="135496"/>
                </a:moveTo>
                <a:lnTo>
                  <a:pt x="0" y="212331"/>
                </a:lnTo>
                <a:lnTo>
                  <a:pt x="83565" y="195681"/>
                </a:lnTo>
                <a:lnTo>
                  <a:pt x="70143" y="178396"/>
                </a:lnTo>
                <a:lnTo>
                  <a:pt x="54101" y="178396"/>
                </a:lnTo>
                <a:lnTo>
                  <a:pt x="46227" y="168363"/>
                </a:lnTo>
                <a:lnTo>
                  <a:pt x="56286" y="160552"/>
                </a:lnTo>
                <a:lnTo>
                  <a:pt x="36830" y="135496"/>
                </a:lnTo>
                <a:close/>
              </a:path>
              <a:path w="271144" h="212725">
                <a:moveTo>
                  <a:pt x="56286" y="160552"/>
                </a:moveTo>
                <a:lnTo>
                  <a:pt x="46227" y="168363"/>
                </a:lnTo>
                <a:lnTo>
                  <a:pt x="54101" y="178396"/>
                </a:lnTo>
                <a:lnTo>
                  <a:pt x="64108" y="170625"/>
                </a:lnTo>
                <a:lnTo>
                  <a:pt x="56286" y="160552"/>
                </a:lnTo>
                <a:close/>
              </a:path>
              <a:path w="271144" h="212725">
                <a:moveTo>
                  <a:pt x="64108" y="170625"/>
                </a:moveTo>
                <a:lnTo>
                  <a:pt x="54101" y="178396"/>
                </a:lnTo>
                <a:lnTo>
                  <a:pt x="70143" y="178396"/>
                </a:lnTo>
                <a:lnTo>
                  <a:pt x="64108" y="170625"/>
                </a:lnTo>
                <a:close/>
              </a:path>
              <a:path w="271144" h="212725">
                <a:moveTo>
                  <a:pt x="263016" y="0"/>
                </a:moveTo>
                <a:lnTo>
                  <a:pt x="56286" y="160552"/>
                </a:lnTo>
                <a:lnTo>
                  <a:pt x="64108" y="170625"/>
                </a:lnTo>
                <a:lnTo>
                  <a:pt x="270890" y="10032"/>
                </a:lnTo>
                <a:lnTo>
                  <a:pt x="263016"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3948304" y="5370272"/>
            <a:ext cx="370792" cy="283596"/>
          </a:xfrm>
          <a:custGeom>
            <a:avLst/>
            <a:gdLst/>
            <a:ahLst/>
            <a:cxnLst/>
            <a:rect l="l" t="t" r="r" b="b"/>
            <a:pathLst>
              <a:path w="278129" h="212725">
                <a:moveTo>
                  <a:pt x="213357" y="171461"/>
                </a:moveTo>
                <a:lnTo>
                  <a:pt x="194182" y="196811"/>
                </a:lnTo>
                <a:lnTo>
                  <a:pt x="277876" y="212382"/>
                </a:lnTo>
                <a:lnTo>
                  <a:pt x="261457" y="179146"/>
                </a:lnTo>
                <a:lnTo>
                  <a:pt x="223519" y="179146"/>
                </a:lnTo>
                <a:lnTo>
                  <a:pt x="213357" y="171461"/>
                </a:lnTo>
                <a:close/>
              </a:path>
              <a:path w="278129" h="212725">
                <a:moveTo>
                  <a:pt x="221006" y="161349"/>
                </a:moveTo>
                <a:lnTo>
                  <a:pt x="213357" y="171461"/>
                </a:lnTo>
                <a:lnTo>
                  <a:pt x="223519" y="179146"/>
                </a:lnTo>
                <a:lnTo>
                  <a:pt x="231139" y="169011"/>
                </a:lnTo>
                <a:lnTo>
                  <a:pt x="221006" y="161349"/>
                </a:lnTo>
                <a:close/>
              </a:path>
              <a:path w="278129" h="212725">
                <a:moveTo>
                  <a:pt x="240156" y="136029"/>
                </a:moveTo>
                <a:lnTo>
                  <a:pt x="221006" y="161349"/>
                </a:lnTo>
                <a:lnTo>
                  <a:pt x="231139" y="169011"/>
                </a:lnTo>
                <a:lnTo>
                  <a:pt x="223519" y="179146"/>
                </a:lnTo>
                <a:lnTo>
                  <a:pt x="261457" y="179146"/>
                </a:lnTo>
                <a:lnTo>
                  <a:pt x="240156" y="136029"/>
                </a:lnTo>
                <a:close/>
              </a:path>
              <a:path w="278129"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3905638" y="5376874"/>
            <a:ext cx="101587" cy="2765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3428181"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3428181"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4149448"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149448"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3410910" y="5818928"/>
            <a:ext cx="529267" cy="422601"/>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3625258" y="6072895"/>
            <a:ext cx="314919" cy="169311"/>
          </a:xfrm>
          <a:custGeom>
            <a:avLst/>
            <a:gdLst/>
            <a:ahLst/>
            <a:cxnLst/>
            <a:rect l="l" t="t" r="r" b="b"/>
            <a:pathLst>
              <a:path w="236219"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3255484" y="6072895"/>
            <a:ext cx="312886" cy="168634"/>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3255484" y="6072895"/>
            <a:ext cx="313226" cy="169311"/>
          </a:xfrm>
          <a:custGeom>
            <a:avLst/>
            <a:gdLst/>
            <a:ahLst/>
            <a:cxnLst/>
            <a:rect l="l" t="t" r="r" b="b"/>
            <a:pathLst>
              <a:path w="234950" h="127000">
                <a:moveTo>
                  <a:pt x="37718" y="0"/>
                </a:moveTo>
                <a:lnTo>
                  <a:pt x="196976" y="0"/>
                </a:lnTo>
                <a:lnTo>
                  <a:pt x="211657" y="4970"/>
                </a:lnTo>
                <a:lnTo>
                  <a:pt x="223646" y="18526"/>
                </a:lnTo>
                <a:lnTo>
                  <a:pt x="231731" y="38629"/>
                </a:lnTo>
                <a:lnTo>
                  <a:pt x="234695" y="63245"/>
                </a:lnTo>
                <a:lnTo>
                  <a:pt x="231731" y="87862"/>
                </a:lnTo>
                <a:lnTo>
                  <a:pt x="223646" y="107965"/>
                </a:lnTo>
                <a:lnTo>
                  <a:pt x="211657" y="121521"/>
                </a:lnTo>
                <a:lnTo>
                  <a:pt x="196976" y="126491"/>
                </a:lnTo>
                <a:lnTo>
                  <a:pt x="37718" y="126491"/>
                </a:lnTo>
                <a:lnTo>
                  <a:pt x="23038" y="121521"/>
                </a:lnTo>
                <a:lnTo>
                  <a:pt x="11049" y="107965"/>
                </a:lnTo>
                <a:lnTo>
                  <a:pt x="2964" y="87862"/>
                </a:lnTo>
                <a:lnTo>
                  <a:pt x="0" y="63245"/>
                </a:lnTo>
                <a:lnTo>
                  <a:pt x="2964" y="38629"/>
                </a:lnTo>
                <a:lnTo>
                  <a:pt x="11049" y="18526"/>
                </a:lnTo>
                <a:lnTo>
                  <a:pt x="23038" y="4970"/>
                </a:lnTo>
                <a:lnTo>
                  <a:pt x="37718"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3802019" y="5654359"/>
            <a:ext cx="312887" cy="170664"/>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3802019" y="5654358"/>
            <a:ext cx="313226" cy="171004"/>
          </a:xfrm>
          <a:custGeom>
            <a:avLst/>
            <a:gdLst/>
            <a:ahLst/>
            <a:cxnLst/>
            <a:rect l="l" t="t" r="r" b="b"/>
            <a:pathLst>
              <a:path w="234950" h="128270">
                <a:moveTo>
                  <a:pt x="37719" y="0"/>
                </a:moveTo>
                <a:lnTo>
                  <a:pt x="196977" y="0"/>
                </a:lnTo>
                <a:lnTo>
                  <a:pt x="211657" y="5029"/>
                </a:lnTo>
                <a:lnTo>
                  <a:pt x="223647" y="18745"/>
                </a:lnTo>
                <a:lnTo>
                  <a:pt x="231731" y="39090"/>
                </a:lnTo>
                <a:lnTo>
                  <a:pt x="234696" y="64008"/>
                </a:lnTo>
                <a:lnTo>
                  <a:pt x="231731" y="88920"/>
                </a:lnTo>
                <a:lnTo>
                  <a:pt x="223647" y="109266"/>
                </a:lnTo>
                <a:lnTo>
                  <a:pt x="211657" y="122985"/>
                </a:lnTo>
                <a:lnTo>
                  <a:pt x="196977" y="128016"/>
                </a:lnTo>
                <a:lnTo>
                  <a:pt x="37719" y="128016"/>
                </a:lnTo>
                <a:lnTo>
                  <a:pt x="23038" y="122985"/>
                </a:lnTo>
                <a:lnTo>
                  <a:pt x="11049" y="109266"/>
                </a:lnTo>
                <a:lnTo>
                  <a:pt x="2964" y="88920"/>
                </a:lnTo>
                <a:lnTo>
                  <a:pt x="0" y="64008"/>
                </a:lnTo>
                <a:lnTo>
                  <a:pt x="2964" y="39090"/>
                </a:lnTo>
                <a:lnTo>
                  <a:pt x="11049" y="18745"/>
                </a:lnTo>
                <a:lnTo>
                  <a:pt x="23038" y="5029"/>
                </a:lnTo>
                <a:lnTo>
                  <a:pt x="37719"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152494" y="5816559"/>
            <a:ext cx="529267" cy="424971"/>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4366843" y="6072895"/>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3997068" y="6072895"/>
            <a:ext cx="314918" cy="168634"/>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3997067" y="6072895"/>
            <a:ext cx="314919" cy="169311"/>
          </a:xfrm>
          <a:custGeom>
            <a:avLst/>
            <a:gdLst/>
            <a:ahLst/>
            <a:cxnLst/>
            <a:rect l="l" t="t" r="r" b="b"/>
            <a:pathLst>
              <a:path w="236220" h="127000">
                <a:moveTo>
                  <a:pt x="37973" y="0"/>
                </a:moveTo>
                <a:lnTo>
                  <a:pt x="198246" y="0"/>
                </a:lnTo>
                <a:lnTo>
                  <a:pt x="213020" y="4970"/>
                </a:lnTo>
                <a:lnTo>
                  <a:pt x="225091" y="18526"/>
                </a:lnTo>
                <a:lnTo>
                  <a:pt x="233233" y="38629"/>
                </a:lnTo>
                <a:lnTo>
                  <a:pt x="236219" y="63245"/>
                </a:lnTo>
                <a:lnTo>
                  <a:pt x="233233" y="87862"/>
                </a:lnTo>
                <a:lnTo>
                  <a:pt x="225091" y="107965"/>
                </a:lnTo>
                <a:lnTo>
                  <a:pt x="213020" y="121521"/>
                </a:lnTo>
                <a:lnTo>
                  <a:pt x="198246"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txBox="1"/>
          <p:nvPr/>
        </p:nvSpPr>
        <p:spPr>
          <a:xfrm>
            <a:off x="3692983" y="4890696"/>
            <a:ext cx="548569" cy="233395"/>
          </a:xfrm>
          <a:prstGeom prst="rect">
            <a:avLst/>
          </a:prstGeom>
        </p:spPr>
        <p:txBody>
          <a:bodyPr vert="horz" wrap="square" lIns="0" tIns="17778" rIns="0" bIns="0" rtlCol="0">
            <a:spAutoFit/>
          </a:bodyPr>
          <a:lstStyle/>
          <a:p>
            <a:pPr marL="16932" defTabSz="1219078" latinLnBrk="0">
              <a:spcBef>
                <a:spcPts val="140"/>
              </a:spcBef>
            </a:pPr>
            <a:r>
              <a:rPr sz="1400" kern="0" dirty="0">
                <a:solidFill>
                  <a:srgbClr val="000000"/>
                </a:solidFill>
                <a:latin typeface="Arial"/>
                <a:cs typeface="Arial"/>
                <a:sym typeface="Arial"/>
              </a:rPr>
              <a:t>Tree</a:t>
            </a:r>
            <a:r>
              <a:rPr sz="1400" kern="0" spc="-107" dirty="0">
                <a:solidFill>
                  <a:srgbClr val="000000"/>
                </a:solidFill>
                <a:latin typeface="Arial"/>
                <a:cs typeface="Arial"/>
                <a:sym typeface="Arial"/>
              </a:rPr>
              <a:t> </a:t>
            </a:r>
            <a:r>
              <a:rPr sz="1400" kern="0" dirty="0">
                <a:solidFill>
                  <a:srgbClr val="000000"/>
                </a:solidFill>
                <a:latin typeface="Arial"/>
                <a:cs typeface="Arial"/>
                <a:sym typeface="Arial"/>
              </a:rPr>
              <a:t>2</a:t>
            </a:r>
          </a:p>
        </p:txBody>
      </p:sp>
      <p:sp>
        <p:nvSpPr>
          <p:cNvPr id="117" name="object 117"/>
          <p:cNvSpPr/>
          <p:nvPr/>
        </p:nvSpPr>
        <p:spPr>
          <a:xfrm>
            <a:off x="9935833" y="5198143"/>
            <a:ext cx="337776" cy="169311"/>
          </a:xfrm>
          <a:custGeom>
            <a:avLst/>
            <a:gdLst/>
            <a:ahLst/>
            <a:cxnLst/>
            <a:rect l="l" t="t" r="r" b="b"/>
            <a:pathLst>
              <a:path w="253365" h="127000">
                <a:moveTo>
                  <a:pt x="0" y="126491"/>
                </a:moveTo>
                <a:lnTo>
                  <a:pt x="252983" y="126491"/>
                </a:lnTo>
                <a:lnTo>
                  <a:pt x="252983"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9935833" y="5198143"/>
            <a:ext cx="337776" cy="169311"/>
          </a:xfrm>
          <a:custGeom>
            <a:avLst/>
            <a:gdLst/>
            <a:ahLst/>
            <a:cxnLst/>
            <a:rect l="l" t="t" r="r" b="b"/>
            <a:pathLst>
              <a:path w="253365" h="127000">
                <a:moveTo>
                  <a:pt x="0" y="126491"/>
                </a:moveTo>
                <a:lnTo>
                  <a:pt x="252983" y="126491"/>
                </a:lnTo>
                <a:lnTo>
                  <a:pt x="252983"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9747897" y="5359073"/>
            <a:ext cx="361480" cy="283596"/>
          </a:xfrm>
          <a:custGeom>
            <a:avLst/>
            <a:gdLst/>
            <a:ahLst/>
            <a:cxnLst/>
            <a:rect l="l" t="t" r="r" b="b"/>
            <a:pathLst>
              <a:path w="271145" h="212725">
                <a:moveTo>
                  <a:pt x="36829" y="135496"/>
                </a:moveTo>
                <a:lnTo>
                  <a:pt x="0" y="212331"/>
                </a:lnTo>
                <a:lnTo>
                  <a:pt x="83566" y="195681"/>
                </a:lnTo>
                <a:lnTo>
                  <a:pt x="70143" y="178396"/>
                </a:lnTo>
                <a:lnTo>
                  <a:pt x="54101" y="178396"/>
                </a:lnTo>
                <a:lnTo>
                  <a:pt x="46227" y="168363"/>
                </a:lnTo>
                <a:lnTo>
                  <a:pt x="56286" y="160552"/>
                </a:lnTo>
                <a:lnTo>
                  <a:pt x="36829" y="135496"/>
                </a:lnTo>
                <a:close/>
              </a:path>
              <a:path w="271145" h="212725">
                <a:moveTo>
                  <a:pt x="56286" y="160552"/>
                </a:moveTo>
                <a:lnTo>
                  <a:pt x="46227" y="168363"/>
                </a:lnTo>
                <a:lnTo>
                  <a:pt x="54101" y="178396"/>
                </a:lnTo>
                <a:lnTo>
                  <a:pt x="64108" y="170625"/>
                </a:lnTo>
                <a:lnTo>
                  <a:pt x="56286" y="160552"/>
                </a:lnTo>
                <a:close/>
              </a:path>
              <a:path w="271145" h="212725">
                <a:moveTo>
                  <a:pt x="64108" y="170625"/>
                </a:moveTo>
                <a:lnTo>
                  <a:pt x="54101" y="178396"/>
                </a:lnTo>
                <a:lnTo>
                  <a:pt x="70143" y="178396"/>
                </a:lnTo>
                <a:lnTo>
                  <a:pt x="64108" y="170625"/>
                </a:lnTo>
                <a:close/>
              </a:path>
              <a:path w="271145" h="212725">
                <a:moveTo>
                  <a:pt x="263017" y="0"/>
                </a:moveTo>
                <a:lnTo>
                  <a:pt x="56286" y="160552"/>
                </a:lnTo>
                <a:lnTo>
                  <a:pt x="64108" y="170625"/>
                </a:lnTo>
                <a:lnTo>
                  <a:pt x="270891" y="10032"/>
                </a:lnTo>
                <a:lnTo>
                  <a:pt x="263017"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10098373" y="5359005"/>
            <a:ext cx="370792" cy="283596"/>
          </a:xfrm>
          <a:custGeom>
            <a:avLst/>
            <a:gdLst/>
            <a:ahLst/>
            <a:cxnLst/>
            <a:rect l="l" t="t" r="r" b="b"/>
            <a:pathLst>
              <a:path w="278129" h="212725">
                <a:moveTo>
                  <a:pt x="213357" y="171461"/>
                </a:moveTo>
                <a:lnTo>
                  <a:pt x="194182" y="196811"/>
                </a:lnTo>
                <a:lnTo>
                  <a:pt x="277875" y="212382"/>
                </a:lnTo>
                <a:lnTo>
                  <a:pt x="261457" y="179146"/>
                </a:lnTo>
                <a:lnTo>
                  <a:pt x="223519" y="179146"/>
                </a:lnTo>
                <a:lnTo>
                  <a:pt x="213357" y="171461"/>
                </a:lnTo>
                <a:close/>
              </a:path>
              <a:path w="278129" h="212725">
                <a:moveTo>
                  <a:pt x="221006" y="161349"/>
                </a:moveTo>
                <a:lnTo>
                  <a:pt x="213357" y="171461"/>
                </a:lnTo>
                <a:lnTo>
                  <a:pt x="223519" y="179146"/>
                </a:lnTo>
                <a:lnTo>
                  <a:pt x="231139" y="169011"/>
                </a:lnTo>
                <a:lnTo>
                  <a:pt x="221006" y="161349"/>
                </a:lnTo>
                <a:close/>
              </a:path>
              <a:path w="278129" h="212725">
                <a:moveTo>
                  <a:pt x="240156" y="136029"/>
                </a:moveTo>
                <a:lnTo>
                  <a:pt x="221006" y="161349"/>
                </a:lnTo>
                <a:lnTo>
                  <a:pt x="231139" y="169011"/>
                </a:lnTo>
                <a:lnTo>
                  <a:pt x="223519" y="179146"/>
                </a:lnTo>
                <a:lnTo>
                  <a:pt x="261457" y="179146"/>
                </a:lnTo>
                <a:lnTo>
                  <a:pt x="240156" y="136029"/>
                </a:lnTo>
                <a:close/>
              </a:path>
              <a:path w="278129"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10055705" y="5365608"/>
            <a:ext cx="101587" cy="276536"/>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9580279"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9580279"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10301547"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10301547"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9560980" y="5805630"/>
            <a:ext cx="531297" cy="422601"/>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9777357"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9405551" y="6059597"/>
            <a:ext cx="314919" cy="168634"/>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9405551"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9952086" y="5643093"/>
            <a:ext cx="314919" cy="168633"/>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9952086" y="5643093"/>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6"/>
                </a:lnTo>
                <a:lnTo>
                  <a:pt x="233233" y="87862"/>
                </a:lnTo>
                <a:lnTo>
                  <a:pt x="225091" y="107965"/>
                </a:lnTo>
                <a:lnTo>
                  <a:pt x="213020" y="121521"/>
                </a:lnTo>
                <a:lnTo>
                  <a:pt x="198247" y="126492"/>
                </a:lnTo>
                <a:lnTo>
                  <a:pt x="37973" y="126492"/>
                </a:lnTo>
                <a:lnTo>
                  <a:pt x="23199" y="121521"/>
                </a:lnTo>
                <a:lnTo>
                  <a:pt x="11128" y="107965"/>
                </a:lnTo>
                <a:lnTo>
                  <a:pt x="2986" y="87862"/>
                </a:lnTo>
                <a:lnTo>
                  <a:pt x="0" y="63246"/>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10304594" y="5803261"/>
            <a:ext cx="529266" cy="424971"/>
          </a:xfrm>
          <a:prstGeom prst="rect">
            <a:avLst/>
          </a:prstGeom>
          <a:blipFill>
            <a:blip r:embed="rId4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10518941"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10147135" y="6059597"/>
            <a:ext cx="314918" cy="168634"/>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10147134" y="6059597"/>
            <a:ext cx="314919" cy="169311"/>
          </a:xfrm>
          <a:custGeom>
            <a:avLst/>
            <a:gdLst/>
            <a:ahLst/>
            <a:cxnLst/>
            <a:rect l="l" t="t" r="r" b="b"/>
            <a:pathLst>
              <a:path w="236220" h="127000">
                <a:moveTo>
                  <a:pt x="37973" y="0"/>
                </a:moveTo>
                <a:lnTo>
                  <a:pt x="198246" y="0"/>
                </a:lnTo>
                <a:lnTo>
                  <a:pt x="213020" y="4970"/>
                </a:lnTo>
                <a:lnTo>
                  <a:pt x="225091" y="18526"/>
                </a:lnTo>
                <a:lnTo>
                  <a:pt x="233233" y="38629"/>
                </a:lnTo>
                <a:lnTo>
                  <a:pt x="236219" y="63245"/>
                </a:lnTo>
                <a:lnTo>
                  <a:pt x="233233" y="87862"/>
                </a:lnTo>
                <a:lnTo>
                  <a:pt x="225091" y="107965"/>
                </a:lnTo>
                <a:lnTo>
                  <a:pt x="213020" y="121521"/>
                </a:lnTo>
                <a:lnTo>
                  <a:pt x="198246"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txBox="1"/>
          <p:nvPr/>
        </p:nvSpPr>
        <p:spPr>
          <a:xfrm>
            <a:off x="9830183" y="4927854"/>
            <a:ext cx="578198" cy="233395"/>
          </a:xfrm>
          <a:prstGeom prst="rect">
            <a:avLst/>
          </a:prstGeom>
        </p:spPr>
        <p:txBody>
          <a:bodyPr vert="horz" wrap="square" lIns="0" tIns="17778" rIns="0" bIns="0" rtlCol="0">
            <a:spAutoFit/>
          </a:bodyPr>
          <a:lstStyle/>
          <a:p>
            <a:pPr marL="16932" defTabSz="1219078" latinLnBrk="0">
              <a:spcBef>
                <a:spcPts val="140"/>
              </a:spcBef>
            </a:pPr>
            <a:r>
              <a:rPr sz="1400" kern="0" dirty="0">
                <a:solidFill>
                  <a:srgbClr val="000000"/>
                </a:solidFill>
                <a:latin typeface="Arial"/>
                <a:cs typeface="Arial"/>
                <a:sym typeface="Arial"/>
              </a:rPr>
              <a:t>Tree</a:t>
            </a:r>
            <a:r>
              <a:rPr sz="1400" kern="0" spc="-113" dirty="0">
                <a:solidFill>
                  <a:srgbClr val="000000"/>
                </a:solidFill>
                <a:latin typeface="Arial"/>
                <a:cs typeface="Arial"/>
                <a:sym typeface="Arial"/>
              </a:rPr>
              <a:t> </a:t>
            </a:r>
            <a:r>
              <a:rPr sz="1400" kern="0" spc="7" dirty="0">
                <a:solidFill>
                  <a:srgbClr val="000000"/>
                </a:solidFill>
                <a:latin typeface="Arial"/>
                <a:cs typeface="Arial"/>
                <a:sym typeface="Arial"/>
              </a:rPr>
              <a:t>N</a:t>
            </a:r>
            <a:endParaRPr sz="1400" kern="0" dirty="0">
              <a:solidFill>
                <a:srgbClr val="000000"/>
              </a:solidFill>
              <a:latin typeface="Arial"/>
              <a:cs typeface="Arial"/>
              <a:sym typeface="Arial"/>
            </a:endParaRPr>
          </a:p>
        </p:txBody>
      </p:sp>
      <p:sp>
        <p:nvSpPr>
          <p:cNvPr id="137" name="object 137"/>
          <p:cNvSpPr/>
          <p:nvPr/>
        </p:nvSpPr>
        <p:spPr>
          <a:xfrm>
            <a:off x="2122146" y="4128034"/>
            <a:ext cx="3977122" cy="740737"/>
          </a:xfrm>
          <a:custGeom>
            <a:avLst/>
            <a:gdLst/>
            <a:ahLst/>
            <a:cxnLst/>
            <a:rect l="l" t="t" r="r" b="b"/>
            <a:pathLst>
              <a:path w="2983229" h="555625">
                <a:moveTo>
                  <a:pt x="78231" y="470026"/>
                </a:moveTo>
                <a:lnTo>
                  <a:pt x="0" y="527557"/>
                </a:lnTo>
                <a:lnTo>
                  <a:pt x="92963" y="555624"/>
                </a:lnTo>
                <a:lnTo>
                  <a:pt x="88483" y="529589"/>
                </a:lnTo>
                <a:lnTo>
                  <a:pt x="73787" y="529589"/>
                </a:lnTo>
                <a:lnTo>
                  <a:pt x="68833" y="501014"/>
                </a:lnTo>
                <a:lnTo>
                  <a:pt x="83141" y="498551"/>
                </a:lnTo>
                <a:lnTo>
                  <a:pt x="78231" y="470026"/>
                </a:lnTo>
                <a:close/>
              </a:path>
              <a:path w="2983229" h="555625">
                <a:moveTo>
                  <a:pt x="83141" y="498551"/>
                </a:moveTo>
                <a:lnTo>
                  <a:pt x="68833" y="501014"/>
                </a:lnTo>
                <a:lnTo>
                  <a:pt x="73787" y="529589"/>
                </a:lnTo>
                <a:lnTo>
                  <a:pt x="88060" y="527131"/>
                </a:lnTo>
                <a:lnTo>
                  <a:pt x="83141" y="498551"/>
                </a:lnTo>
                <a:close/>
              </a:path>
              <a:path w="2983229" h="555625">
                <a:moveTo>
                  <a:pt x="88060" y="527131"/>
                </a:moveTo>
                <a:lnTo>
                  <a:pt x="73787" y="529589"/>
                </a:lnTo>
                <a:lnTo>
                  <a:pt x="88483" y="529589"/>
                </a:lnTo>
                <a:lnTo>
                  <a:pt x="88060" y="527131"/>
                </a:lnTo>
                <a:close/>
              </a:path>
              <a:path w="2983229" h="555625">
                <a:moveTo>
                  <a:pt x="2978149" y="0"/>
                </a:moveTo>
                <a:lnTo>
                  <a:pt x="83141" y="498551"/>
                </a:lnTo>
                <a:lnTo>
                  <a:pt x="88060" y="527131"/>
                </a:lnTo>
                <a:lnTo>
                  <a:pt x="2983103" y="28447"/>
                </a:lnTo>
                <a:lnTo>
                  <a:pt x="297814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4046200" y="4128710"/>
            <a:ext cx="2056286" cy="720420"/>
          </a:xfrm>
          <a:custGeom>
            <a:avLst/>
            <a:gdLst/>
            <a:ahLst/>
            <a:cxnLst/>
            <a:rect l="l" t="t" r="r" b="b"/>
            <a:pathLst>
              <a:path w="1542414" h="540385">
                <a:moveTo>
                  <a:pt x="68706" y="457962"/>
                </a:moveTo>
                <a:lnTo>
                  <a:pt x="0" y="526669"/>
                </a:lnTo>
                <a:lnTo>
                  <a:pt x="96139" y="540385"/>
                </a:lnTo>
                <a:lnTo>
                  <a:pt x="88530" y="517525"/>
                </a:lnTo>
                <a:lnTo>
                  <a:pt x="73279" y="517525"/>
                </a:lnTo>
                <a:lnTo>
                  <a:pt x="64135" y="489966"/>
                </a:lnTo>
                <a:lnTo>
                  <a:pt x="77837" y="485396"/>
                </a:lnTo>
                <a:lnTo>
                  <a:pt x="68706" y="457962"/>
                </a:lnTo>
                <a:close/>
              </a:path>
              <a:path w="1542414" h="540385">
                <a:moveTo>
                  <a:pt x="77837" y="485396"/>
                </a:moveTo>
                <a:lnTo>
                  <a:pt x="64135" y="489966"/>
                </a:lnTo>
                <a:lnTo>
                  <a:pt x="73279" y="517525"/>
                </a:lnTo>
                <a:lnTo>
                  <a:pt x="87006" y="512945"/>
                </a:lnTo>
                <a:lnTo>
                  <a:pt x="77837" y="485396"/>
                </a:lnTo>
                <a:close/>
              </a:path>
              <a:path w="1542414" h="540385">
                <a:moveTo>
                  <a:pt x="87006" y="512945"/>
                </a:moveTo>
                <a:lnTo>
                  <a:pt x="73279" y="517525"/>
                </a:lnTo>
                <a:lnTo>
                  <a:pt x="88530" y="517525"/>
                </a:lnTo>
                <a:lnTo>
                  <a:pt x="87006" y="512945"/>
                </a:lnTo>
                <a:close/>
              </a:path>
              <a:path w="1542414" h="540385">
                <a:moveTo>
                  <a:pt x="1533270" y="0"/>
                </a:moveTo>
                <a:lnTo>
                  <a:pt x="77837" y="485396"/>
                </a:lnTo>
                <a:lnTo>
                  <a:pt x="87006" y="512945"/>
                </a:lnTo>
                <a:lnTo>
                  <a:pt x="1542415" y="27431"/>
                </a:lnTo>
                <a:lnTo>
                  <a:pt x="1533270"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6092835" y="4128034"/>
            <a:ext cx="3983048" cy="766134"/>
          </a:xfrm>
          <a:custGeom>
            <a:avLst/>
            <a:gdLst/>
            <a:ahLst/>
            <a:cxnLst/>
            <a:rect l="l" t="t" r="r" b="b"/>
            <a:pathLst>
              <a:path w="2987675" h="574675">
                <a:moveTo>
                  <a:pt x="2899047" y="545575"/>
                </a:moveTo>
                <a:lnTo>
                  <a:pt x="2893949" y="574166"/>
                </a:lnTo>
                <a:lnTo>
                  <a:pt x="2982012" y="548132"/>
                </a:lnTo>
                <a:lnTo>
                  <a:pt x="2913379" y="548132"/>
                </a:lnTo>
                <a:lnTo>
                  <a:pt x="2899047" y="545575"/>
                </a:lnTo>
                <a:close/>
              </a:path>
              <a:path w="2987675" h="574675">
                <a:moveTo>
                  <a:pt x="2904119" y="517126"/>
                </a:moveTo>
                <a:lnTo>
                  <a:pt x="2899047" y="545575"/>
                </a:lnTo>
                <a:lnTo>
                  <a:pt x="2913379" y="548132"/>
                </a:lnTo>
                <a:lnTo>
                  <a:pt x="2918459" y="519683"/>
                </a:lnTo>
                <a:lnTo>
                  <a:pt x="2904119" y="517126"/>
                </a:lnTo>
                <a:close/>
              </a:path>
              <a:path w="2987675" h="574675">
                <a:moveTo>
                  <a:pt x="2909188" y="488695"/>
                </a:moveTo>
                <a:lnTo>
                  <a:pt x="2904119" y="517126"/>
                </a:lnTo>
                <a:lnTo>
                  <a:pt x="2918459" y="519683"/>
                </a:lnTo>
                <a:lnTo>
                  <a:pt x="2913379" y="548132"/>
                </a:lnTo>
                <a:lnTo>
                  <a:pt x="2982012" y="548132"/>
                </a:lnTo>
                <a:lnTo>
                  <a:pt x="2987167" y="546607"/>
                </a:lnTo>
                <a:lnTo>
                  <a:pt x="2909188" y="488695"/>
                </a:lnTo>
                <a:close/>
              </a:path>
              <a:path w="2987675" h="574675">
                <a:moveTo>
                  <a:pt x="5079" y="0"/>
                </a:moveTo>
                <a:lnTo>
                  <a:pt x="0" y="28447"/>
                </a:lnTo>
                <a:lnTo>
                  <a:pt x="2899047" y="545575"/>
                </a:lnTo>
                <a:lnTo>
                  <a:pt x="2904119" y="517126"/>
                </a:lnTo>
                <a:lnTo>
                  <a:pt x="507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Shape 52">
            <a:extLst>
              <a:ext uri="{FF2B5EF4-FFF2-40B4-BE49-F238E27FC236}">
                <a16:creationId xmlns:a16="http://schemas.microsoft.com/office/drawing/2014/main" id="{C9C3FB88-835D-624C-9558-152A52E712F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144" name="Down Arrow 143">
            <a:extLst>
              <a:ext uri="{FF2B5EF4-FFF2-40B4-BE49-F238E27FC236}">
                <a16:creationId xmlns:a16="http://schemas.microsoft.com/office/drawing/2014/main" id="{5467A5B8-1F4A-DA44-9088-0E3C977FC10D}"/>
              </a:ext>
            </a:extLst>
          </p:cNvPr>
          <p:cNvSpPr/>
          <p:nvPr/>
        </p:nvSpPr>
        <p:spPr>
          <a:xfrm>
            <a:off x="5809067" y="2926201"/>
            <a:ext cx="502516" cy="447443"/>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latinLnBrk="0"/>
            <a:endParaRPr lang="en-US" sz="1866" kern="0">
              <a:solidFill>
                <a:srgbClr val="FFFFFF"/>
              </a:solidFill>
              <a:latin typeface="Arial"/>
              <a:sym typeface="Arial"/>
            </a:endParaRPr>
          </a:p>
        </p:txBody>
      </p:sp>
      <p:sp>
        <p:nvSpPr>
          <p:cNvPr id="145" name="Shape 53">
            <a:extLst>
              <a:ext uri="{FF2B5EF4-FFF2-40B4-BE49-F238E27FC236}">
                <a16:creationId xmlns:a16="http://schemas.microsoft.com/office/drawing/2014/main" id="{95050FE4-08DE-7B4C-B54D-277C44A4E7C6}"/>
              </a:ext>
            </a:extLst>
          </p:cNvPr>
          <p:cNvSpPr txBox="1"/>
          <p:nvPr/>
        </p:nvSpPr>
        <p:spPr>
          <a:xfrm>
            <a:off x="5047503" y="479100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Random Forest</a:t>
            </a:r>
          </a:p>
        </p:txBody>
      </p:sp>
    </p:spTree>
    <p:extLst>
      <p:ext uri="{BB962C8B-B14F-4D97-AF65-F5344CB8AC3E}">
        <p14:creationId xmlns:p14="http://schemas.microsoft.com/office/powerpoint/2010/main" val="9992892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52">
            <a:extLst>
              <a:ext uri="{FF2B5EF4-FFF2-40B4-BE49-F238E27FC236}">
                <a16:creationId xmlns:a16="http://schemas.microsoft.com/office/drawing/2014/main" id="{811E8C02-43F8-6A46-A8CA-45C2CF3641E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Ensemble Learning</a:t>
            </a:r>
          </a:p>
        </p:txBody>
      </p:sp>
      <p:sp>
        <p:nvSpPr>
          <p:cNvPr id="24" name="Shape 53">
            <a:extLst>
              <a:ext uri="{FF2B5EF4-FFF2-40B4-BE49-F238E27FC236}">
                <a16:creationId xmlns:a16="http://schemas.microsoft.com/office/drawing/2014/main" id="{7057EC1C-25B8-EC40-B188-81B8B17D8195}"/>
              </a:ext>
            </a:extLst>
          </p:cNvPr>
          <p:cNvSpPr txBox="1"/>
          <p:nvPr/>
        </p:nvSpPr>
        <p:spPr>
          <a:xfrm>
            <a:off x="235682" y="1077100"/>
            <a:ext cx="11719049" cy="5473717"/>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Ensemble Learning:</a:t>
            </a:r>
          </a:p>
          <a:p>
            <a:pPr marL="937106" indent="-457154" defTabSz="1219078" latinLnBrk="0">
              <a:buFont typeface="Wingdings" pitchFamily="2" charset="2"/>
              <a:buChar char="Ø"/>
            </a:pPr>
            <a:r>
              <a:rPr lang="en" sz="2666" kern="0" dirty="0">
                <a:solidFill>
                  <a:srgbClr val="000000"/>
                </a:solidFill>
                <a:latin typeface="Arial"/>
                <a:cs typeface="Arial"/>
                <a:sym typeface="Arial"/>
              </a:rPr>
              <a:t>Method that combines multiple learning algorithms to obtain performance improvements over its components</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b="1" kern="0" dirty="0">
                <a:solidFill>
                  <a:srgbClr val="000000"/>
                </a:solidFill>
                <a:latin typeface="Arial"/>
                <a:cs typeface="Arial"/>
                <a:sym typeface="Arial"/>
              </a:rPr>
              <a:t>Random Forests</a:t>
            </a:r>
            <a:r>
              <a:rPr lang="en" sz="2666" kern="0" dirty="0">
                <a:solidFill>
                  <a:srgbClr val="000000"/>
                </a:solidFill>
                <a:latin typeface="Arial"/>
                <a:cs typeface="Arial"/>
                <a:sym typeface="Arial"/>
              </a:rPr>
              <a:t> are one of the most common examples of ensemble learning</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Other commonly-used ensemble methods</a:t>
            </a:r>
            <a:r>
              <a:rPr lang="en-US" sz="2666" kern="0" dirty="0">
                <a:solidFill>
                  <a:srgbClr val="000000"/>
                </a:solidFill>
                <a:latin typeface="Arial"/>
                <a:cs typeface="Arial"/>
                <a:sym typeface="Arial"/>
              </a:rPr>
              <a:t>:</a:t>
            </a:r>
            <a:endParaRPr lang="en" sz="2666" kern="0" dirty="0">
              <a:solidFill>
                <a:srgbClr val="000000"/>
              </a:solidFill>
              <a:latin typeface="Arial"/>
              <a:cs typeface="Arial"/>
              <a:sym typeface="Arial"/>
            </a:endParaRPr>
          </a:p>
          <a:p>
            <a:pPr marL="1089491" indent="-609539" defTabSz="1219078" latinLnBrk="0">
              <a:buFont typeface="Wingdings" pitchFamily="2" charset="2"/>
              <a:buChar char="Ø"/>
            </a:pPr>
            <a:r>
              <a:rPr lang="en" sz="2666" kern="0" dirty="0">
                <a:solidFill>
                  <a:srgbClr val="FF0000"/>
                </a:solidFill>
                <a:latin typeface="Arial"/>
                <a:cs typeface="Arial"/>
                <a:sym typeface="Arial"/>
              </a:rPr>
              <a:t>Bagging:</a:t>
            </a:r>
            <a:r>
              <a:rPr lang="en" sz="2666" kern="0" dirty="0">
                <a:solidFill>
                  <a:srgbClr val="000000"/>
                </a:solidFill>
                <a:latin typeface="Arial"/>
                <a:cs typeface="Arial"/>
                <a:sym typeface="Arial"/>
              </a:rPr>
              <a:t> multiple models on random subsets of data samples</a:t>
            </a:r>
          </a:p>
          <a:p>
            <a:pPr marL="1089491" indent="-609539" defTabSz="1219078" latinLnBrk="0">
              <a:buFont typeface="Wingdings" pitchFamily="2" charset="2"/>
              <a:buChar char="Ø"/>
            </a:pPr>
            <a:r>
              <a:rPr lang="en" sz="2666" kern="0" dirty="0">
                <a:solidFill>
                  <a:srgbClr val="FF0000"/>
                </a:solidFill>
                <a:latin typeface="Arial"/>
                <a:cs typeface="Arial"/>
                <a:sym typeface="Arial"/>
              </a:rPr>
              <a:t>Random Subspace Method: </a:t>
            </a:r>
            <a:r>
              <a:rPr lang="en" sz="2666" kern="0" dirty="0">
                <a:solidFill>
                  <a:srgbClr val="000000"/>
                </a:solidFill>
                <a:latin typeface="Arial"/>
                <a:cs typeface="Arial"/>
                <a:sym typeface="Arial"/>
              </a:rPr>
              <a:t>multiple models on random subsets of features</a:t>
            </a:r>
          </a:p>
          <a:p>
            <a:pPr marL="1089491" indent="-609539" defTabSz="1219078" latinLnBrk="0">
              <a:buFont typeface="Wingdings" pitchFamily="2" charset="2"/>
              <a:buChar char="Ø"/>
            </a:pPr>
            <a:r>
              <a:rPr lang="en" sz="2666" kern="0" dirty="0">
                <a:solidFill>
                  <a:srgbClr val="FF0000"/>
                </a:solidFill>
                <a:latin typeface="Arial"/>
                <a:cs typeface="Arial"/>
                <a:sym typeface="Arial"/>
              </a:rPr>
              <a:t>Boosting:</a:t>
            </a:r>
            <a:r>
              <a:rPr lang="en" sz="2666" kern="0" dirty="0">
                <a:solidFill>
                  <a:srgbClr val="000000"/>
                </a:solidFill>
                <a:latin typeface="Arial"/>
                <a:cs typeface="Arial"/>
                <a:sym typeface="Arial"/>
              </a:rPr>
              <a:t> train models iteratively, while making the current model focus on the mistakes of the previous ones by increasing the weight of misclassified samples</a:t>
            </a:r>
          </a:p>
        </p:txBody>
      </p:sp>
    </p:spTree>
    <p:extLst>
      <p:ext uri="{BB962C8B-B14F-4D97-AF65-F5344CB8AC3E}">
        <p14:creationId xmlns:p14="http://schemas.microsoft.com/office/powerpoint/2010/main" val="18958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renHall1">
  <a:themeElements>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PrenHall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17228</TotalTime>
  <Words>6450</Words>
  <Application>Microsoft Office PowerPoint</Application>
  <PresentationFormat>Özel</PresentationFormat>
  <Paragraphs>678</Paragraphs>
  <Slides>106</Slides>
  <Notes>30</Notes>
  <HiddenSlides>19</HiddenSlides>
  <MMClips>0</MMClips>
  <ScaleCrop>false</ScaleCrop>
  <HeadingPairs>
    <vt:vector size="6" baseType="variant">
      <vt:variant>
        <vt:lpstr>Kullanılan Yazı Tipleri</vt:lpstr>
      </vt:variant>
      <vt:variant>
        <vt:i4>17</vt:i4>
      </vt:variant>
      <vt:variant>
        <vt:lpstr>Tema</vt:lpstr>
      </vt:variant>
      <vt:variant>
        <vt:i4>5</vt:i4>
      </vt:variant>
      <vt:variant>
        <vt:lpstr>Slayt Başlıkları</vt:lpstr>
      </vt:variant>
      <vt:variant>
        <vt:i4>106</vt:i4>
      </vt:variant>
    </vt:vector>
  </HeadingPairs>
  <TitlesOfParts>
    <vt:vector size="128" baseType="lpstr">
      <vt:lpstr>gt-regular</vt:lpstr>
      <vt:lpstr>Arial</vt:lpstr>
      <vt:lpstr>Verdana</vt:lpstr>
      <vt:lpstr>Times New Roman</vt:lpstr>
      <vt:lpstr>Malgun Gothic</vt:lpstr>
      <vt:lpstr>Calibri Light</vt:lpstr>
      <vt:lpstr>Wingdings</vt:lpstr>
      <vt:lpstr>굴림체</vt:lpstr>
      <vt:lpstr>Consolas</vt:lpstr>
      <vt:lpstr>Calibri</vt:lpstr>
      <vt:lpstr>inter-bold</vt:lpstr>
      <vt:lpstr>open sans</vt:lpstr>
      <vt:lpstr>Cambria Math</vt:lpstr>
      <vt:lpstr>sofia-pro</vt:lpstr>
      <vt:lpstr>source-serif-pro</vt:lpstr>
      <vt:lpstr>inter-regular</vt:lpstr>
      <vt:lpstr>Segoe UI</vt:lpstr>
      <vt:lpstr>Office 테마</vt:lpstr>
      <vt:lpstr>2_Office Theme</vt:lpstr>
      <vt:lpstr>2_PrenHall1</vt:lpstr>
      <vt:lpstr>Office Theme</vt:lpstr>
      <vt:lpstr>simple-light</vt:lpstr>
      <vt:lpstr>CENG401 MACHINE LEARNING  AND  ARTIFICIAL  INTELLIGENCE</vt:lpstr>
      <vt:lpstr>Supervised Learning</vt:lpstr>
      <vt:lpstr>Naïve Bayes </vt:lpstr>
      <vt:lpstr>Naïve Bayes</vt:lpstr>
      <vt:lpstr>Naïve Bayes</vt:lpstr>
      <vt:lpstr>Why is it called Naïve Bayes?</vt:lpstr>
      <vt:lpstr>Bayes rule</vt:lpstr>
      <vt:lpstr>Bayes rule</vt:lpstr>
      <vt:lpstr>Working of Naïve Bayes' Classifier</vt:lpstr>
      <vt:lpstr>Working of Naïve Bayes' Classifier</vt:lpstr>
      <vt:lpstr>Working of Naïve Bayes' Classifier</vt:lpstr>
      <vt:lpstr>Working of Naïve Bayes' Classifier</vt:lpstr>
      <vt:lpstr>Working of Naïve Bayes' Classifier</vt:lpstr>
      <vt:lpstr>Applying Bayes rule</vt:lpstr>
      <vt:lpstr>PowerPoint Sunusu</vt:lpstr>
      <vt:lpstr>Joint distribution</vt:lpstr>
      <vt:lpstr>Types of Naïve Bayes Model:</vt:lpstr>
      <vt:lpstr>PowerPoint Sunusu</vt:lpstr>
      <vt:lpstr>CART (Classification And Regression Tree)</vt:lpstr>
      <vt:lpstr>Decision Trees </vt:lpstr>
      <vt:lpstr>Decision Tree </vt:lpstr>
      <vt:lpstr>Decision Tree </vt:lpstr>
      <vt:lpstr>Decision Tree </vt:lpstr>
      <vt:lpstr>Decision Tree </vt:lpstr>
      <vt:lpstr>Decision Tree </vt:lpstr>
      <vt:lpstr>Decision Tree </vt:lpstr>
      <vt:lpstr>Decision Tree Terminologies</vt:lpstr>
      <vt:lpstr>How does the Decision Tree algorithm Work?</vt:lpstr>
      <vt:lpstr>Example</vt:lpstr>
      <vt:lpstr>Example</vt:lpstr>
      <vt:lpstr>Attribute Selection Measures</vt:lpstr>
      <vt:lpstr>Information Gain</vt:lpstr>
      <vt:lpstr>Information Gain</vt:lpstr>
      <vt:lpstr>Entropy</vt:lpstr>
      <vt:lpstr>Entropy</vt:lpstr>
      <vt:lpstr>Entropy</vt:lpstr>
      <vt:lpstr>Entropy</vt:lpstr>
      <vt:lpstr>Entropy</vt:lpstr>
      <vt:lpstr>Entropy</vt:lpstr>
      <vt:lpstr>Gini Index</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Decision Tree</vt:lpstr>
      <vt:lpstr>Decision Tree</vt:lpstr>
      <vt:lpstr>Decision Tree</vt:lpstr>
      <vt:lpstr>Decision Tree</vt:lpstr>
      <vt:lpstr>Decision Tree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Random Forests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Murat  Şimşek</cp:lastModifiedBy>
  <cp:revision>451</cp:revision>
  <dcterms:created xsi:type="dcterms:W3CDTF">2010-02-01T08:03:16Z</dcterms:created>
  <dcterms:modified xsi:type="dcterms:W3CDTF">2022-12-25T19:32:48Z</dcterms:modified>
  <cp:category>www.slidemembers.com</cp:category>
</cp:coreProperties>
</file>